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84"/>
  </p:notesMasterIdLst>
  <p:sldIdLst>
    <p:sldId id="256" r:id="rId3"/>
    <p:sldId id="356" r:id="rId4"/>
    <p:sldId id="265" r:id="rId5"/>
    <p:sldId id="266" r:id="rId6"/>
    <p:sldId id="267" r:id="rId7"/>
    <p:sldId id="357" r:id="rId8"/>
    <p:sldId id="292" r:id="rId9"/>
    <p:sldId id="268" r:id="rId10"/>
    <p:sldId id="269" r:id="rId11"/>
    <p:sldId id="271" r:id="rId12"/>
    <p:sldId id="272" r:id="rId13"/>
    <p:sldId id="261" r:id="rId14"/>
    <p:sldId id="328" r:id="rId15"/>
    <p:sldId id="275" r:id="rId16"/>
    <p:sldId id="295" r:id="rId17"/>
    <p:sldId id="296" r:id="rId18"/>
    <p:sldId id="289" r:id="rId19"/>
    <p:sldId id="291" r:id="rId20"/>
    <p:sldId id="276" r:id="rId21"/>
    <p:sldId id="262" r:id="rId22"/>
    <p:sldId id="277" r:id="rId23"/>
    <p:sldId id="257" r:id="rId24"/>
    <p:sldId id="278" r:id="rId25"/>
    <p:sldId id="293" r:id="rId26"/>
    <p:sldId id="294" r:id="rId27"/>
    <p:sldId id="340" r:id="rId28"/>
    <p:sldId id="337" r:id="rId29"/>
    <p:sldId id="285" r:id="rId30"/>
    <p:sldId id="286" r:id="rId31"/>
    <p:sldId id="287" r:id="rId32"/>
    <p:sldId id="279" r:id="rId33"/>
    <p:sldId id="321" r:id="rId34"/>
    <p:sldId id="288" r:id="rId35"/>
    <p:sldId id="282" r:id="rId36"/>
    <p:sldId id="283" r:id="rId37"/>
    <p:sldId id="299" r:id="rId38"/>
    <p:sldId id="347" r:id="rId39"/>
    <p:sldId id="361" r:id="rId40"/>
    <p:sldId id="362" r:id="rId41"/>
    <p:sldId id="363" r:id="rId42"/>
    <p:sldId id="302" r:id="rId43"/>
    <p:sldId id="300" r:id="rId44"/>
    <p:sldId id="301" r:id="rId45"/>
    <p:sldId id="297" r:id="rId46"/>
    <p:sldId id="298" r:id="rId47"/>
    <p:sldId id="303" r:id="rId48"/>
    <p:sldId id="304" r:id="rId49"/>
    <p:sldId id="305" r:id="rId50"/>
    <p:sldId id="306" r:id="rId51"/>
    <p:sldId id="307" r:id="rId52"/>
    <p:sldId id="308" r:id="rId53"/>
    <p:sldId id="336" r:id="rId54"/>
    <p:sldId id="338" r:id="rId55"/>
    <p:sldId id="311" r:id="rId56"/>
    <p:sldId id="354" r:id="rId57"/>
    <p:sldId id="312" r:id="rId58"/>
    <p:sldId id="309" r:id="rId59"/>
    <p:sldId id="310" r:id="rId60"/>
    <p:sldId id="320" r:id="rId61"/>
    <p:sldId id="365" r:id="rId62"/>
    <p:sldId id="367" r:id="rId63"/>
    <p:sldId id="366" r:id="rId64"/>
    <p:sldId id="358" r:id="rId65"/>
    <p:sldId id="317" r:id="rId66"/>
    <p:sldId id="316" r:id="rId67"/>
    <p:sldId id="359" r:id="rId68"/>
    <p:sldId id="341" r:id="rId69"/>
    <p:sldId id="342" r:id="rId70"/>
    <p:sldId id="344" r:id="rId71"/>
    <p:sldId id="343" r:id="rId72"/>
    <p:sldId id="353" r:id="rId73"/>
    <p:sldId id="345" r:id="rId74"/>
    <p:sldId id="346" r:id="rId75"/>
    <p:sldId id="313" r:id="rId76"/>
    <p:sldId id="364" r:id="rId77"/>
    <p:sldId id="315" r:id="rId78"/>
    <p:sldId id="348" r:id="rId79"/>
    <p:sldId id="349" r:id="rId80"/>
    <p:sldId id="351" r:id="rId81"/>
    <p:sldId id="352" r:id="rId82"/>
    <p:sldId id="339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3FF"/>
    <a:srgbClr val="009900"/>
    <a:srgbClr val="99CC00"/>
    <a:srgbClr val="F77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88" y="10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1-04-11T07:24:44.41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12030 7320,'0'-17,"17"17,-17-18,18 18,-18 0,35 0,-35 0,18 0,0 0,-1 0,1 0,-1-18,1 18,-18 0,18 0,-18 0,17 0,1 0,-18 0,18 0,-18 0,17 0,-17 0,18 0,0 18,-18 0,17-18,-17 0,0 17,18-17,-18 0,18 18,-18-18,0 0,17 0,1 0,17 0,-17 0,-1 0,1 0,-18 0,18 0,-18 0,17 0,-17 0,36 0,-19 0,1 17,17-17,0 0,-17 0,35 18,0-18,0 0,-18 0,0 0,1 0,-19 0,-17 0,0 0,18 0,0 0,-18 0,0 0,17 0,-17 0,18 0,-1 0,1-18,-18 18,18 0,-18 0,17 0,1 0,-18 0,18 0,-18 0,17 0,1 0,-18 18,18-18,-18 18,0-18,17 0,1 0,-1 0,-17 17,18-17,0 0,-1 18,-17 0,18-18,0 0,-18 0,0 17,17-17,-17 0,18 0,0 0,-18 0,17 0,1 0,-1 0,1 0,-18 0,18 0,-18 0,0 0,17 0,1 0,-18 0,18 0,-18 0,0 0,0 18,17-18</inkml:trace>
  <inkml:trace contextRef="#ctx0" brushRef="#br0" timeOffset="3291.18">14517 9701,'0'0,"17"0,-17 0,36 0,-19 0,19 0,-19 0,1 0,17 0,-17 0,-1 0,1 0,-18 0,18 0,-1 0,1 0,-18 0,35 0,-35 0,18 0,0 0,-1 0,-17 0,18 0,-18 0,35 0,-35 0,18 0,-18 0,17 0,-17 0,18 0,0 18,-18-18,17 0,-17 0,18 0,0 0,-18 0,17 0,-17 0,18 0,-18 0,18 0,-1 0,-17 0,18 0,-1 0,1 0,-18 0,18 18,-18-18,17 0,-17 0,18 0,0 17,-18-17,17 0,-17 0,18 0,0 0,-18 18,0-18,17 0,-17 0,35 0,-17 18,0-18,-1 0,19 0,-19 0,1 0,-18 0,18 0,-1 0,-17 0,18 0,0 0,-1 0,-17 0,18 0,-18 0,17 0,-17 17,18-17,0 18,17-18,-35 0,18 0,-18 0,35 0,-17 18,-1-18,-17 0,0 17,18-17,-1 0,1 0,-18 0,18 0,-18 0,17 0,1 0,-18 18,18-18,-18 0,17 0,-17 0,18 0,0 17,-1-17,-17 0,18 0,-1 0,-17 0,18 0,-18 0,18 18,-1-18,1 18,0-18,-1 0,-17 0,18 0,-18 0,18 17,-1-17,1 0,-18 0,18 0,-18 18,17-18,1 0,-18 18,17-18,-17 0,18 0,0 0</inkml:trace>
  <inkml:trace contextRef="#ctx0" brushRef="#br0" timeOffset="6591.37">17604 9790,'0'0,"17"0,1 0,0 0,-1 0,-17 0,35 0,-35 0,18 0,-18 0,18 0,-1 0,1 0,-18 0,18 0,-1 0,1 0,17 0,-17 0,-1 0,-17 0,18 0,0 0,-18 0,17 0,-17 0,36 0,-36 0,17 0,1 0,0 0,17 0,-35 0,18 0,-18 0,35 0,-18 0,-17 0,18 0,0 0,-1 0,-17 0,18 0,0 0,-18 0,17 0,-17 0,18 0,-18 0,18 0,-1 0,-17 0,18 0,-18 0,17 0,1 0,0 0,-18 0,17 0,1 0,0 0,-18 17,35-17,-35 0,18 0,-18 0,17 0,1 0,-1 0,-17 0,18 0,-18 0,35 0,-17 0,0 0,-1 0,1 0,-18 0,18 0,-18 0,17 0,1 0,0 0,-18 18,17-18,-17 0,18 0,-1 0,-17 0,18 0,-18 18,0-18,18 0,-1 0,-17 0,18 0,-18 0,18 0,-18 0,0 17,17-17,1 0,-18 0,18 0,-18 0,17 0,1 18,-18-18,17 0,-17 0,36 0,-36 0,17 0,-17 0,18 17,-18-17,18 0,-1 0,-17 0,18 0,-18 0,18 0,-1 0,-17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1-04-17T18:18:52.1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14940 8467,'0'0,"0"0,0 0,35 0,-17 0,0 0,-1 0,-17 0,18 0,0 0,-1 0,-17 0,18 0,0 0,-18 0,17 0,-17 0,18 0,-18 0,17 0,1 0,-18 0,18 0,-18 0,17 0,-17 0,18 17,-18-17,18 0,-18 0,17 0,-17 18,0-18,18 0,0 0,-18 0,17 0,-17 18,18-18,-1 0,-17 0,18 0,-18 17,18-17,-18 0,17 0,1 0,-18 0,18 0,-18 0,17 0,1 0,-18 0,18 0,-18 0,17 0,-17 0,18 0,0 0,-18 0,17 0,-17 0,18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1-05-01T08:59:16.94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C00000"/>
    </inkml:brush>
    <inkml:brush xml:id="br4">
      <inkml:brushProperty name="width" value="0.05292" units="cm"/>
      <inkml:brushProperty name="height" value="0.05292" units="cm"/>
      <inkml:brushProperty name="color" value="#FFFF00"/>
    </inkml:brush>
    <inkml:brush xml:id="br5">
      <inkml:brushProperty name="width" value="0.05292" units="cm"/>
      <inkml:brushProperty name="height" value="0.05292" units="cm"/>
    </inkml:brush>
  </inkml:definitions>
  <inkml:trace contextRef="#ctx0" brushRef="#br0">12541 13264,'0'0,"0"0,0 0,0-17,0 17,0-18,0 1,0 17,0-18,0 18,0 0,0-18,0 18,0-17,-17 17,17 0,-18 0,0 0,18-18,-17 18,17 0,-18 0,0 0,18 0,0-18,-17 18,17 0,0 0,0-17,-18 17,18-18,0 18,0 0,-17 0,17-18,-18 18,18 0,0 0,-18 0,18-17,0 17,-17 0,17-18,-18 18,18 0,0 0,-18 0,18-17,-17 17,17 0,0 0,-18 0,18-18,-18 18,18 0,0 0,-17 0,17 0,0-18,-18 18,0 0,18-17,0 17,-17 0,17 0,-18 0,18-18,0 18,-17 0,17 0,-18 0,18-18,-18 18,18-17,0 17,-17 0,17 0,-18 0,18 0,-18-18,18 18,-17 0,17 0,-18 0,18-18,-18 18,18 0,0 0,-17 0,17-17,0 17,0-18,-18 18,18 0,-17-18,17 18,0 0,-18-17,18-1,0 18,0 0,-18-17,18 17,0 0,0-18,-17 18,17 0,0-18,-18 18,18-17,0 17,0-18,-18 18,18-18,0 1,0 17,-17 0,17 0,0 0,-18 0,0-18,18 18,-17 0,17 0,-18 0,18-18,-17 18,17 0,0 0,-18 0,18 0,0-17,-18 17,18 0,0-18,-17 18,-1 0,18 0,-18-17,18 17,-17 0,-1 0,18-18,-18 18,18-18,-17 18,17 0,-18 0,0 0,18-17,0 17,0 0,-17-18,17 18,0 0,0-18,-18 18,18-17,-17 17,17 0,0-18,0 18,-18 0,18-18,0 1,0 17,0 0,0-18,0 18,0 0,0 0,0 0,0 0,0 18,0-1,0-17,0 18,18-18,-18 0,17 18,-17-18,0 17,18-17,-18 0,0 0,0 18,17-18,-17 0,18 0,-18 18,18-18,-18 0,0 0,17 17,-17-17,18 0,0 18,-18-18,17 0,-17 18,18-18,0 0,-18 0,17 0,-17 17,0-17,0 18,18-18,-18 0,0 0,18 0,-18 17,0-17,0 18,0-18,0 0,0 0</inkml:trace>
  <inkml:trace contextRef="#ctx0" brushRef="#br0" timeOffset="3555.2">10389 16157,'0'0,"0"-17,0 17,18 0,0 0,-18 0,17 0,1 0,0 0,-1 0,-17 0,35 0,-35 0,18 0,-18 0,18 0,-18 0,17 0,1 0,-18 0,0 0,18 0,-18 0,17 0,1 0,-18 0,18 0,-18 0,17 0,-17 0,0 17,0-17,18 18,-18 0,0-18,0 0,-18 0,18 0,-35 0,35 0,-18 0,-17 0,35 0,-18 0,18 0,-17 0,-1 0,0 0,18 0,-17 0,-1 0,18-18,-17 18,17 0,-18 0,18 0,-18 0,1 0,17 0,-18 0,18 0,-18 0,1 0,17 0</inkml:trace>
  <inkml:trace contextRef="#ctx0" brushRef="#br1" timeOffset="13990.8">11412 12347,'0'0,"0"0,-17 0,-1-17,0-1,1 18,17 0,-18 0,1 0,17 0,0-18,-18 18,18 0,-18 0,18 0,0-17,-17 17,-1 0,18 0,-18-18,18 18,-17 0,-1 0,18 0,-18 0,18 0,-17 0,17 0,-18 0,1 0,17 0,-18 0,18 0,-18 0,1 0,17 0,-18 0,18 0,-18 0,18 0,-17 0,-1 0,18 0,-18 0,18 0,-17 0,-1 0,18 0,-18 0,18 0,0 0,-17 0,17 0,-18 0,1 0,17 0,-18 0,18 0,-18 0,1 0,17 0,-18 0,18 0,-18 0,18-18,0 18,-17 0,17 0,-18 0,18 0,0-17,-18 17,18 0,-17 0,-1-18,18 18,-17 0,17 0,-18 0,18 0,-18 0,1 0,17 0,-18 0,18 0,0 0,-35 0,35 18,-18-18,18 0,0 0,-18 0,18 0,-17 0,-1 0,1 0,17 0,-18 0,18 17,-18-17,18 0,-17 0,17 0,-18 0,0 0,18 0,-17 0,17 0,-18 0,18 0,-18 0,1 0,17 0,-18 0,18 0,-18 0,1 0,17 0,-18 0,18 0,-17 0,17 0,-18 0,0 0,18 0,-17 0,17 0,-18 0,0 0,18 0,-17 0,17 0,-18 0,18 0,-18 0,1 0,17 0,-18 0,18 0,0 0,-17 0,-1 0,18 0,-18 0,18 0,0 18,-17-18,17 0,-18 0,0 0,18 0,-17 0,17 0,-18 0,0 0,18 0,-17 0,17 18,0-18,0 0,-18 0,18 17,0-17,-17 0,17 18,-18-18,18 0,-18 18,18-18,-17 17,17-17,-18 0,18 18</inkml:trace>
  <inkml:trace contextRef="#ctx0" brushRef="#br1" timeOffset="18863.07">9260 12524,'0'0,"0"17,0-17,0 0,-17 18,17-18,-18 0,1 0,-1 0,18 0,-18 0,18 0,-17 0,-1 0,18 0,-18 0,18 0,0 0,-17 0,-1 0,18 0,0 0,-18 0,18-18,0 18,0 0,-17 0,17-17,0 17,0-18,0 0,-18 18,18 0,0-17,-18 17,18 0,0 0,0-18,-17 18,17 0,0-18,-18 18,1 0,17 0,0 0,-18-17,18 17,-18 0,18 0,-17 0,-1 0,18 0,-18 0,18 0,0 0,-17 17,17 1,-18-18,18 18,0-18,0 0,0 17,0 1,0-18,-18 0,18 18,0-18,0 17,-17-17,17 0,0 0,-18 0,18 18,-17-18,17 0,-18 18,0-18,1 0,17 0,-18 0,18 0,-18 0,1 0,17 0,0 0,-18 0,18 0,-18 0,18 0,-17 0,-1 0,18 0,-17 0,17 0,-18 0,0 0,18 0,-17 0,17 0,-18 0,18 0,-18 0,1 0,17 0,-18 0,18 0,-18 0,1 0,17 0,-18 0,18 0,0-18,-18 18,18 0,-17-18,-1 18,18 0,0-17,-17 17,17 0,0 0,-18 0,18-18,-18 18,1 0,17-18,-18 18,18 0,0 0,-18 0,1-17,17 17,-18 0,18 0,0 0,-18 0,18-18,-17 18,-1 0,18 0,-17 0,17 0,-18 0,0 0,18 0,-17 0,17 0,-18 0,18 0,-18 0,1 0,17 0,-18 0,18 0,-18 0,1 0,17 0</inkml:trace>
  <inkml:trace contextRef="#ctx0" brushRef="#br1" timeOffset="25831.47">7743 12488,'0'0,"0"0,-17 0,17 0,-18 0,1 0,17 0,-18 0,18 0,0 0,-18 0,1 0,17 0,-18 0,18 0,-18 0,18 0,-17 0,-1 0,18 0,-18 0,18 0,-17 0,-1 0,18 0,-17 0,17 0,-18 0,18 0,-18 0,1 0,17-17,0 17,-18 0,18 0,-18 0,1 0,17 0,0 0,-18 0,18 0,-18 0,18 0,0 0,-17 0,-1 0,18 0,0 17,-17-17,17 0,0 18,-18-18,18 0,-18 0,1 0,17 0,-18 0,18 0,0 18,0-18,-18 0,18 17,0 1,0-18,0 18,0-18,-17 0,17 0,-18 0,18 17,-18-17,18 0,-17 0,-1 0,18 0,-18 0,18 0,0 0,-17 0,17 18,-18-18,18 0,0 17,-17-17,17 0,-18 0,18 0,-18 0,1 0,17 0,-18 0,18 0,-18 0,1 0,17 0,-18 0,18 0,0 18,-18-18,18 0,-17 18,-1-18,18 0,0 17,-17-17,17 0,0 18,-18-18,0 0,18 0,-17 0,17 0,0 18,-18-18,18 0,-18 0,1 0,17 0,-18 0,18 0,-18 0,1 0,17 0,-18 0,18 0,-17 0,17 0,-18-18,0 18,18 0,0-18,-17 18,17 0,0 0,-18 0,0-17,18 17,-17 0,17 0,-18 0,18 0,-18 0,1 0,17 0,-18 0,18 0,-18 0,1 0,-1 0,18 0,-17 0,-1 0,18 0,-18 0,18 0,0 0,-17 0,17 0,0 0,-18 0,0 0,18 0,0 17,0-17,-17 0,17 18,0-18,0 18,0-18,0 17,0 1,0-18,0 18,0-18,0 0</inkml:trace>
  <inkml:trace contextRef="#ctx0" brushRef="#br1" timeOffset="29880.7">10266 15734,'0'0,"0"-18,0 18,0 0,17 0,-17 0,18 0,0 0,-18 0,17 0,-17 0,18 0,0 0,-18 0,17 0,-17 0,18 0,-18 0,0 0,18 0,-1 0,-17 0,18 0,-18 0,18 0,-1 0,-17 0,18 0,-18 0,17 0,-17 0,18 0,0 0,-18 0,0 18,17-18,-17 0,18 0,0 0,-18 0,17 0,-17 0,18 0,-18 0,18 0,-18 0,0 0,-18 0,18 0,0 0,-18 0,18 0,-17 0,-1 0,18 0,-18 0,18 0,-17 0,-1 0,18 0,-18-18,18 18,-17 0,17 0,-35 0,35 0,-18 0,18 0,-18 0,1 0,17 0,-18 0,18 0,-18 0,18 0,-17 0,-1 0</inkml:trace>
  <inkml:trace contextRef="#ctx0" brushRef="#br2" timeOffset="45251.58">6297 12735,'0'0,"-18"0,18 0,-17 0,-1 0,1 0,17 0,-18 0,18 0,0 18,-18-18,1 0,-1 0,18 0,-18 0,18 0,-17 0,-1 0,0 0,18 0,-17 18,-1-18,18 0,-17 0,17 0,-18 0,0 0,18 0,-17 0,17 0,-18 0,18 0,-18 0,18 17,0 1,0-18,-17 0,17 0,0 17,0-17,0 0,17 0,-17 0,18 0,-18 0,18 0,-18 0,17 0,1 0,-18 0,18 0,-18 0,17 0,1 0,-18 0,17 0,-17 0,18 0,-18 0,18 0,-1 0,-17 0,0 18,18-18,0 0,-1 0,-17 0,18 0,-18 0,18 0,-18 0,0 0,17 0,1 0,-18 0,0 0,17 0,-17 0,0 0,0-18,0 18,0 0,0-17,0 17,0-18,0 18</inkml:trace>
  <inkml:trace contextRef="#ctx0" brushRef="#br2" timeOffset="50602.89">5609 12823,'0'0,"0"0,0 0,0 0,-17 0,-1 0,18 0,0 0,-18 0,18-17,0 17,-17 0,-1 0,18-18,0 18,-18 0,18 0,0 0,0-17,-17 17,17-18,0 18,0 0,-18 0,18-18,-18 18,18 0,0 0,-17 0,17-17,-18 17,1-18,17 18,-18 0,18 0,-18 0,18 0,0 0,-17 0,-1 0,18 0,-18 0,18 0,-17 0,-1 0,18 0,-18 0,18 0,-17-18,17 18,-18 0,0 0,18 0,-17 0,17 0,-18 0,1 0,17 0,-18 0,18 0,-18 0,18 0,-17 0,-1 0,18 0,0 0,-18 0,18 0,0 0,0 0,0 0,18 0,0 0,-18 0,17 0,-17 0,18 0,-18 0,18 0,-1 0,1 18,-1-18,-17 0,18 0,-18 18,18-18,-18 0,35 0,-17 0,-1 0,-17 0,18 0,-18 0,18 0,-18 0,17 0,1 0,-18 17,18-17,-18 0,17 0,1 0,-18 0,17 0,-17 18,0-18,18 0,-18 0,0 18,18-18,-18 0,17 0,-17 0,18 17,-18-17,18 0,-1 0,-17 0,18 0,-18 18,0-18,18 0,-18 17,0-17,0 0</inkml:trace>
  <inkml:trace contextRef="#ctx0" brushRef="#br2" timeOffset="54239.1">10283 15222,'0'0,"18"0,0 0,-18 0,17 0,1 0,0 0,-1 0,-17 0,18 0,0 0,-18 0,17 0,-17 0,18 0,0 0,-18 0,17 0,-17 0,35 0,-35 0,18 0,0 0,-1 0,1 0,-18 0,18 0,-18 0,17 0,1 0,-18 0,18 0,-18 0,17 0,1 0,-18 18,0-18,0 0,17 0,-17 18,0-1,0-17,0 18,0-18,0 0,-17 0,-1 0,18 0,-17 0,17 0,-18 0,0 0,18 0,-17 0,-1 0,0 0,18 0,-17 0,-1 0,0 0,1 0,17 0,-18 0,1 0,17 0,0-18,-18 18,18 0,-18 0,18 0,-17 0,-1 0,18 0,-18 0</inkml:trace>
  <inkml:trace contextRef="#ctx0" brushRef="#br3" timeOffset="66350.78">5027 12647,'0'0,"0"-18,-18 18,1 0,17 0,0-17,-18-1,18 18,0-17,0 17,-17-18,17 0,0 18,0-17,0 17,0-18,0 18,-18 0,18-18,0 1,-18 17,18 0,0-18,0 18,0 0,0-18,-17 18,17 0,0-17,0-1,0 18,0-17,0 17,0-18,0 0,0 18,0-17,0 17,0-18,0 18,0-18,0 1,0 17,0-18,0 18,0-18,-18 18,18-17,0 17,0-18,0 18,0-18,0 18,0-17,0-1,0 18,0-17,0 17,0-18,-18 0,18 18,0-17,0 17,0-18,0 18,0-18,0 1,0 17,0-18,0 18,0-18,0 1,0 17,0-18,0 18,0 0,0-17,0 17,0-18,0 0,0 18,0-17,0 17,0-18,-17 18,17-18,0 18,0-17,0 17,0-18,0 18,0-18,0 18,0-17,-18 17,18 0,0-18,0 18,0 0,-18-17,18-1,0 18,-17 0,17-18,0 18,0-17,0 17,0-18,0 0,0 18,0-17,-18 17,18-18,0 0,0 18,0-17,0 17,0 0,0-18,0 0,0 18,0-17,-17 17,17-18,0 18,0-17,0-1,0 18,0-18,0 18,-18-17,18 17,0-18,0 0,0 18,0-17,0 17,0-18,0 0,0 18,0-17,-18 17,18-18,0 18,0-17,0-1,0 18,0-18,0 18,0-17,0-1,0 18,0-18,0 18,0-17,0 17,0-18,0 0,0 18</inkml:trace>
  <inkml:trace contextRef="#ctx0" brushRef="#br3" timeOffset="78878.5">4075 7161,'0'0,"0"0,0 0,0 0,17 0,1 0,-18 0,0 0,18 18,-18-18,0 0,0 18,17-18,-17 17,0-17,0 18,0-18,0 18,18-18,-18 17,0-17,0 0,17 0,-17 0,0 18,18-18,-18 0,18 18,-18-18,17 0,-17 17,0-17,0 18,18-18,-18 0,0 17,0-17,0 18,18-18,-18 18,0-18,17 0,-17 17,0-17,0 0,0 18,18 0,0-18,-18 0,17 0,-17 17,0-17,0 0,0 18,18-18,-18 18,0-1,0-17,0 0,0 18,0-18,0 17,17-17,-17 18,0 0,0-18,18 0,-18 17,18-17,-18 0,0 18,17 0,-17-18,0 0,0 17,0-17,0 18,0-18,0 18,0-1,18-17,-18 0,0 18,0-18,0 17,18-17,-18 18,0-18,0 0,0 18,0-18,0 17,0-17,17 0,-17 18,0 0,0-18,0 17,0-17,18 18,-18 0,0-18,18 0,-18 17,0-17,17 0,-17 18,0-18,0 0,0 18,0-1,18-17,-18 0,0 18,0-18,0 0,0 17,0 1,17-18,-17 0,18 0,-18 18,0-18,0 17,0-17,0 18,0 0,0-18,0 17,18-17,-18 18,0 0,0-18,0 17,0-17,0 18,0-18,0 17,0 1,0-18,17 0,-17 18,0-18,0 17,0 1,0-18,0 0,0 18,0-18,0 17,18-17,-18 0,0 18,0 0,18-18,-18 17,0-17,0 18,0-18,0 17,0-17,0 18,0-18,0 18,0-18,0 17,0 1,0-18,0 18,0-18,0 17,0 1,17-18,-17 18,0-18,0 17,0-17,0 18,0 0,0-18,0 17,0-17,0 18,18-18,-18 0,0 17,18-17,-18 18,0-18,0 18,0-18,0 17,0 1,0-18,0 18,0-18,0 17,0-17,17 0,-17 18,0 0,0-18,0 17,0-17,0 18,0-1,0-17,0 18,0-18,0 18,0-18,0 17,0 1,0-18,0 18,0-18,0 17,0 1,0-18,0 0,0 18,0-18,0 17,0-17,0 0,0 18,0-1,-17-17,-1 18,18-18,0 18,0-1,0-17,0 18,0-18,0 0,-18 18,18-18,0 17,0 1,0-18,0 18,0-18,0 0,0 17,0 1,0-18,0 18,0-18,0 17,0-17,0 18,0-1,0-17,0 18,0-18,0 18,0-1,0-17,0 18,0-18,0 18,0-18,0 17,0 1,0-18,0 18,0-18,-17 0,17 17,0 1,0-18,-18 17,18-17,0 18,0-18,0 18,0-1,0-17,0 18,0-18,0 18,0-1,0-17,0 0,0 18,0-18,0 18,0-18,0 17,0 1,0-18,0 17,0-17,0 0,0 18,0 0,0-18,18 0,-18 17,0-17,0 18,0-18,0 18,0-1,0 1,0-18,0 18,0-1,0-17,0 18,0-18,17 0,-17 18,0-18,0 17,0 1,0-18,0 17,0-17,0 18,0 0,0-18,0 17,0-17,0 18,0-18,0 18,0-1,0-17,0 18,0-18,0 18,0-1,0-17,0 18,0-18,0 17,0-17,0 18,0 0,0-18,0 17,0-17,0 18,18-18,-18 18,0-18,0 17,0-17,0 18,0-18,0 18,0-1,0-17,0 18,0-1,0 1,0-18,0 18,0-18,0 17,0 1,0-18,0 18,18-18,-18 0,0 17,0-17,0 18,0 0,0-18,0 17,0-17,0 18,0 0,0-18,0 17,0-17,0 18,0-18,0 17,0 1,0-18,0 18,0-18,0 17,0-17,0 18,-18 0,18-18,0 17,0-17,0 18,0 0,0-18,0 17,-18-17,18 18,0-18,0 17,0 1,0-18,0 18,0-18,0 17,0 1,0-18,0 18,0-18,0 17,-17-17,17 18,-18-18,18 18,0-18,0 17,0-17,0 35,0-35,0 18,0-18,0 18,0-1,0-17,0 18,0-18,0 18,0-18,0 17,0 1,0-18,0 18,0-18,0 17,0 1,0-18,0 0,18 0,-18 18,0-18,0 0,17 17,-17-17,18 0,-18 18,18-18,-18 17,0-17,17 0,-17 18,0-18,0 0,0 18,18-1,-18-17,0 0,18 0,-18 18,0-18,17 0,-17 18,0-18,0 0,18 0,-18 17,0 1,0-18,0 18,0-18,0 17</inkml:trace>
  <inkml:trace contextRef="#ctx0" brushRef="#br3" timeOffset="83896.79">4022 7179,'0'0,"-18"0,0 0,18 0,-17 0,17 0,-18 0,18 18,-18-18,1 17,17-17,0 18,-18 0,18-18,-17 0,17 17,-18-17,18 0,-18 18,18-18,0 0,-17 0,17 18,-18-18,18 17,-18-17,18 18,0-18,0 17,0-17,0 18,0-18,0 18,0-18,0 17,0-17,0 18,0 0,0-18,0 17,0-17,0 18,0 0,0-18,0 17,0-17,-17 0,17 18,0-18,0 0,0 17,0 1,0-18,-18 0,0 18,18-18,0 17,0 1,0-18,-17 0,17 0,0 18,0-18,-18 0,18 17,0-17,0 36,-17-36,17 0,0 0,0 17,0-17,0 18,0-1,0-17,0 18,0-18,0 18,0-1,0-17,0 18,0-18,-18 18,18-18,0 17,0 1,0-18,0 18,0-18,0 17,0 1,0-18,0 18,0-18,0 17,0-17,0 18,0-1,0-17,0 18,0-18,0 18,0-1,0-17,0 18,0-18,0 18,0-18,0 17,0 1,0-18,0 18,0-18,0 17,0 1,0-18,0 17,0-17,0 18,0-18,0 18,0-1,0 1,0 0,0-1,0-17,0 18,0 0,0-1,0 1,0-18,0 17,0 1,0-18,0 18,0-18,0 17,0 1,0-18,0 18,0-18,0 17,0-17,0 18,0 0,0-18,0 17,0-17,0 18,0 0,0-18,0 0,0 17,0-17,0 18,-18-18,18 17,0 1,0-18,-17 0,17 18,0-18,0 17,-18 1,18-18,0 18,0-18,-18 17,18-17,0 18,0 0,-17-18,17 17,-18-17,18 18,0-18,0 17,0 1,0 0,0-18,0 0,0 17,0 1,0-18,0 18,0-18,0 17,-18 1,18-18,0 18,0-18,0 17,0-17,0 18,0-1,0-17,0 18,0-18,0 18,0-1,0-17,0 18,0-18,0 18,0-18,0 17,0 1,0-18,0 18,0-18,0 17,0 1,0-18,0 18,0-18,0 17,0-17,0 18,0-1,0-17,0 18,0-18,0 18,0-1,0-17,0 18,0-18,0 18,0-18,0 17,0 1,0-18,0 18,0-18,0 17,0 1,0-18,0 17,0-17,0 18,0-18,0 18,0-1,0-17,0 18</inkml:trace>
  <inkml:trace contextRef="#ctx0" brushRef="#br3" timeOffset="86218.93">3651 8079,'0'0,"0"17,0 1,0-18,0 18,0-18,-17 0,17 17,0 1,0-18,-18 0,18 35,0-35,0 18,0-18,0 17,0 1,0 0,0-18,0 17,0-17,0 18,0 0,0-18,0 17,0-17,0 18,0-1,0-17,0 18,0-18,0 0,0 18,0-18,0 17,0 1,0-18,0 18,0-18,0 17,0-17,0 18,0-18,0 18,0-18,0 17,0-17,0 18,0 0,0-18,0 17,0-17,0 18,0-1,0-17,0 18,0-18,0 18,0-18,0 0,0 17,0 1,0-18,0 18,-18-18</inkml:trace>
  <inkml:trace contextRef="#ctx0" brushRef="#br3" timeOffset="92594.29">3528 9648,'0'0,"0"0,0 18,0 0,17-1,-17-17,0 18,0-18,0 18,0-18,0 17,18 1,-18 0,0-1,0-17,0 18,18-18,-18 18,0-18,0 17,17 1,-17-18,0 17,0-17,0 18,0 0,0-18,0 17,0-17,0 18,0-18,0 18,0-1,0-17,-17 18,17-18,0 18,0-18,0 17,0-17,-18 0,18 18,0-18,0 0,0 17,0-17,-18 0,18 18,0 0,0-18,0 17,-17-17,17 18,0-18,0 18,0-1,0-17,0 18,0-18,0 18,0-1,0-17,0 18,-18-18,18 17,0 1,0 0,0-18,0 17,0-17,-17 18,17 0,0-1,0-17,0 0,-18 18,18 0,0-18,0 17,-18-17,18 0,0 18,0 0,0-18,0 0,0 17,0-17,-17 0,17 18,0-18,-18 17,18 1,0-18,0 18,-18-18,18 17,0 1,0-18,0 18,0-18,0 17,0-17,0 0,0 18,0 0,18-18,-18 0,18 0,-18 17,0-17,0 18,0-1,0-17,0 0,0 18,0-18,0 18,0-18,0 17,0 1,0-18,0 18,0-18,0 17,0 1,0-18,0 18,0-18,0 17,0-17,0 18,0-1,0-17,0 18,0-18,0 0,0 18,0-18,0 17,0 1,0-18,0 18,0-18,-18 0,18 17,0 1,0-18,0 18,0-18,0 17,0-17,0 18,0 0,0-18,0 17,0-17,0 18,0-1,0-17,0 18,0-18,0 0,0 18,0-18,0 17,0 1,0-18,0 18,0-18,0 17,0 1,-18-18,18 18,-17-18,17 17,0-17,0 18,0-1,0-17,0 18,0-18,0 18,-18-1,18-17,0 18,0-18,0 18,0-18,0 0,0 17,0 1,0-18,-18 18,18-18,0 17,0 1,-17-18,17 0,0 17,0-17,0 18,0-18,0 18,0-1,-18-17,18 18,0-18,0 18,0-1,0-17,0 0,0 18,0-18,-18 18,18-18,0 17,0 1,-17 0,17-18,0 17,0 1,0-18,0 0,0 17,0-17,0 18,0 0,0-18,0 17,0-17,0 18,0-18,0 18,0-1,0-17,0 18,-18-18,18 18,0-1,0-17,0 18,0-18,0 17,0-17,0 18,0 0,-17-18,17 17,0-17,0 0,0 18,0 0,0-1,0-17,0 18,0 0,-18-18,18 17,0-17,0 18,0-18,0 17,0 1,0-18,0 18,0-18,0 17,0 1,0-18,0 18,0-18,0 17,0-17,0 0,0 18,0 0,0-18,0 17,0-17,0 0,0 18,0-18,0 0,0 18,0-1,-18-17,18 18,0-18,0 17,0 1,0-18,0 18,0-18,0 17,0-17,0 18,0 0,0-18,0 0,0 17,0-17,0 18,0 0,0-18,0 0,0 17,0-17,-17 18,17-18,0 17,0-17,0 18,0-18,0 18,0-18</inkml:trace>
  <inkml:trace contextRef="#ctx0" brushRef="#br3" timeOffset="98210.61">10407 16969,'0'0,"18"0,-1 0,-17 0,18 0,0 0,-1 0,1 0,-1 0,1 0,0 0,-1 0,-17 0,18 0,-18 0,18 0,-1 0,-17 0,18 0,-18 0,18 0,-1 0,-17 0,18 0,-18 0,17 0,-17 0,36 0,-36 0,17 0,-17 17,0-17,18 0,0 0,-18 0,0 0,-18 18,18-18,-18 0,18 0,-35 0,35 0,-18 0,1 0,17 0,-18 0,1 0,17 0,-18 0,18 0,-18 0,1 0,17 0,-18 0,18 0,-18 0,18 0,-17 0,17 18,-18-18,18 0,-18 0,18 17,0-17,0 0,-17 0,-1 0,18 0,-17 0,17 0,-18 0,18 0,-18 0,1 0,17 0,0 0,-18 0,18 0,-18-17,18-1,-17 18,17-18,0 18,0 0,0-17,0 17,17 0,-17 0,18 0,-18 0,18 0,-1 0,-17 0,18 0,0 0,-1 0,-17 0,18 0,-18 0,17 17,-17-17,18 0,0 0,-18 0,17 0,1 0,0 0,-18 0,17 0,-17 0,18 0,0 0,-18 0,17 0,-17 0,18 0,-18 0,17 0,1 0,-18 0,0 0,0 0,0-17,0-1,0 18,-18 0,1 0,17 0,-18 0,1 0,17 0,-18 0,0 0,1 0,17 0,-18 0,18 0,-18 0,18 0,-17 0,-1 0,18 0,-18 0,18 0,-17 0,-1 0,18 0,-17 0</inkml:trace>
  <inkml:trace contextRef="#ctx0" brushRef="#br4" timeOffset="109738.27">3140 12718,'0'35,"0"-35,0 18,0-18,0 17,0-17,0 18,0-1,0-17,0 18,-18-18,18 0,0 18,-18-1,18-17,0 18,-17-18,17 18,0-18,0 0,-18 17,18 1,0-18,0 0,0 18,0-18,0 17,0 1,0-18,0 0,0 18,0-18,0-18,0 0,18 18,-18 0,0-17,17-1,-17 18,0-18,0 18,18-17,-18 17,0-18,0 18,0-18,18 18,-18 0,0-17,17 17,-17 0,0-18,18 18,-18 0,0 0,0-18,0 1,0 17,0 0,0 0,0-18,-18 18,18 0,0-17,-17 17,17 0,0 0,0 17,0-17,0 18,0-1,0-17,0 18,0-18,0 18,0-18,0 17,0 1,0-18,0 18,0-18,0 17,0-17,0 0,0 18,-18-18,18 18,-18-18,18 0,0 17,0-17,0 0,0 18,-17-18,17 18,0-18,0 0,0 17,0-17,0 18,0-18,0 17,0-17,0 18,0-18,0 0,17-18,1 18,-18-17,0 17,0 0,18-18,-18 18,0 0,0-17,0-1,17 18,-17 0,0-18,0 18</inkml:trace>
  <inkml:trace contextRef="#ctx0" brushRef="#br4" timeOffset="115699.61">10336 14711,'18'0,"-18"0,0 17,0 1,18-18,-1 0,-17 0,18 0,-18 18,35-18,-17 0,0 17,-1-17,18 18,18-18,-53 0,36 0,-36 0,17 0,-17 0,18 0,0 0,-18 0,17 0,-17 0,0 0,-17 0,-19 0,-17 0,36 0,-1 0,-17 0,17 0,1 0,17 0,-18 0,18 0,0 18,-18-18,18 0,-17 0,-1 0,0 17,18-17,-17 0,-1 0,18 0,-18 0,18 0,-17 0,-1 0,18 0,0 0,18 0,-1 0,1 0,17 0,1 0,-36 0,35 0,-35 0,18 0,-18 0,17 0,-17 0,18 0,-1 0,-17 0,18 0,-18 0,18 0,-1 0,-17 0,18 0,-18 0,18 0,-18 0,17 0,1 0,-18 0,18 0,-18 0,17 0,1 0,-18 0,17 0,-17 0,18 0,-18 0,18 0,-1 0,-17 0,0 0,0-17,0 17,0-18,0 18,0-18,0 18,-17 0,17-17,0 17,-18 0,18 0,0 0,-18-18,18 18,-17 0,-1 0,18 0,-17 0,17 0,-18 0,0 0,18 0,0 0,-17 0,17 0,0 0,-18 0,18 18,-18-1,1-17,17 0,-18 0,0 0,1 0,17 0,-18 0,18 0,-17 0,-1 0,18 0,-18 0,18 0,-17 0,17 0,-36 0,36 0,-17 0,17 0,-18 0,18 0,-18 0,18 18,0-18,0 18,0-18,18 0,0 17,-1-17,1 0,-18 0,18 0,-18 0,17 0,1 0,0 0,-18 0,0 0,17 0,1 0,-18 0,17 0,-17 0,18 0,-18 0,18 0,-1 0,-17 0,0 0,18 0,-18 0,18 0,-1 0,-17-17,18 17</inkml:trace>
  <inkml:trace contextRef="#ctx0" brushRef="#br5" timeOffset="126517.23">3087 12859,'0'0,"0"0,0 0,0 0,0 17,0-17,0 18,0 0,0-18,0 17,0-17,0 18,0 0,0-18,0 17,0-17,0 18,0-18,0 0,0 18,0-1,0-17,0 0,-18 18,1-18,17 0,0 17,0 1,0-18,0 18,0-18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1-07-05T10:22:44.23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8343 16016,'0'0,"0"0,18 0,-18 0,17 0,1 0,-18 0,18 0,-18 0,17 0,1 0,-18 0,18 0,-18 0,17 0,-17 0,18 0,0 0,-18 0,0 18</inkml:trace>
  <inkml:trace contextRef="#ctx0" brushRef="#br0" timeOffset="1840.1">8326 16016,'17'0,"1"0,-18 0,0 0,17 0,-17 18,0-1,0-17,0 18,0-18,0 18</inkml:trace>
  <inkml:trace contextRef="#ctx0" brushRef="#br0" timeOffset="4548.26">8502 16051,'0'0,"0"0,0 18,0 0,0-18,0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9F3CF-FC68-44A6-BB50-815255FF1E7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BC29-0A90-4C99-A547-A7549A28EF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18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0BC29-0A90-4C99-A547-A7549A28EF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2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7807-0D1D-4091-A868-9DD3BE4574D9}" type="datetime1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8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D2A7-C515-4003-8B59-3FBEDFCD2B08}" type="datetime1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3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2A57-60F5-4D57-A8D9-6EEEC760C0FC}" type="datetime1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578A-C47A-46CB-AA21-9BD147F7B6F5}" type="datetime1">
              <a:rPr lang="ru-RU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0537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A2D0-8DDE-4138-89A1-2BB62B466699}" type="datetime1">
              <a:rPr lang="ru-RU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31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4D88-A4AE-457A-8329-02D0BAE40424}" type="datetime1">
              <a:rPr lang="ru-RU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83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7F02-1AC6-4622-BF4B-DD9673DC4477}" type="datetime1">
              <a:rPr lang="ru-RU" smtClean="0"/>
              <a:t>02.11.2023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7048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F9E0-825F-4AFD-AFC8-EAB56F4991F9}" type="datetime1">
              <a:rPr lang="ru-RU" smtClean="0"/>
              <a:t>02.11.2023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33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0DBC-C358-41D2-914F-F4CCE241CD4B}" type="datetime1">
              <a:rPr lang="ru-RU" smtClean="0"/>
              <a:t>02.11.2023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7941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1F5E-074E-4EFC-86DD-D3550D3BFE6E}" type="datetime1">
              <a:rPr lang="ru-RU" smtClean="0"/>
              <a:t>02.11.2023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087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926F-D929-4743-8F4A-2201421A20EE}" type="datetime1">
              <a:rPr lang="ru-RU" smtClean="0"/>
              <a:t>02.11.2023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343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06231-6B85-49D4-9F15-447C54B60E5A}" type="datetime1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9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256D-D095-4596-BC98-3D6A14C84C8C}" type="datetime1">
              <a:rPr lang="ru-RU" smtClean="0"/>
              <a:t>02.11.2023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510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8C9D-F90E-4313-B288-FACCC0EAAC44}" type="datetime1">
              <a:rPr lang="ru-RU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5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01AE-54F2-49BA-8409-482B91FCC65A}" type="datetime1">
              <a:rPr lang="ru-RU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3497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0CD08-1899-4DDC-8D1C-764E98653213}" type="datetime1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3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3940-3AB3-4691-B405-AFD6B8E325E6}" type="datetime1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8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8E03-70D4-446D-A5B7-8702EB34CC77}" type="datetime1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9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0C9E-0010-4DDF-987E-60FBB03FBEFC}" type="datetime1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12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14616-E4F7-459F-ACBF-561ABCDC4E10}" type="datetime1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8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640-63AF-4256-BBBD-10A25A3BA04F}" type="datetime1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89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E894-2E93-4353-A040-E7672E2449DB}" type="datetime1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8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6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465D-E6AD-48C0-97A3-854B3DD4A3CA}" type="datetime1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97C37-A46B-4CE2-8C6C-C8766EBA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95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A4DFE-9079-4AFF-B6A9-5C2EC781F9B1}" type="datetime1">
              <a:rPr lang="ru-RU" smtClean="0"/>
              <a:t>02.11.2023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129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customXml" Target="../ink/ink2.xml"/><Relationship Id="rId4" Type="http://schemas.openxmlformats.org/officeDocument/2006/relationships/image" Target="../media/image6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20.em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customXml" Target="../ink/ink4.xml"/><Relationship Id="rId5" Type="http://schemas.openxmlformats.org/officeDocument/2006/relationships/image" Target="../media/image79.jpeg"/><Relationship Id="rId10" Type="http://schemas.openxmlformats.org/officeDocument/2006/relationships/image" Target="../media/image82.emf"/><Relationship Id="rId4" Type="http://schemas.openxmlformats.org/officeDocument/2006/relationships/image" Target="../media/image78.JPG"/><Relationship Id="rId9" Type="http://schemas.openxmlformats.org/officeDocument/2006/relationships/customXml" Target="../ink/ink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microsoft.com/office/2007/relationships/hdphoto" Target="../media/hdphoto8.wdp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microsoft.com/office/2007/relationships/hdphoto" Target="../media/hdphoto10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9.wdp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375692">
            <a:off x="921338" y="4885004"/>
            <a:ext cx="1926797" cy="133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35624" y="271590"/>
            <a:ext cx="918942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методики повышения качества </a:t>
            </a:r>
          </a:p>
          <a:p>
            <a:pPr algn="ctr"/>
            <a:r>
              <a:rPr lang="ru-RU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географии </a:t>
            </a:r>
          </a:p>
          <a:p>
            <a:pPr algn="ctr"/>
            <a:r>
              <a:rPr lang="ru-RU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через формирование внутренней мотивации обучающихся</a:t>
            </a:r>
            <a:endParaRPr lang="ru-RU" sz="4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7186" y="6356351"/>
            <a:ext cx="6976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26424" y="4892254"/>
            <a:ext cx="5486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Ашанина</a:t>
            </a:r>
            <a:r>
              <a:rPr lang="ru-RU" sz="40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algn="ctr"/>
            <a:r>
              <a:rPr lang="ru-RU" sz="40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</a:t>
            </a:r>
            <a:endParaRPr lang="ru-RU" sz="40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Таня\Desktop\НОЯБРЬ\Психолого-педагогическое сопровождение детей с ОВЗ\science-book-and-children-illustration_1308-265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7" y="3886199"/>
            <a:ext cx="3208542" cy="28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33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43878" y="781342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шестиугольного обучения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241029" y="1641928"/>
            <a:ext cx="3750571" cy="3368635"/>
            <a:chOff x="1850940" y="2476537"/>
            <a:chExt cx="2356831" cy="2356831"/>
          </a:xfrm>
        </p:grpSpPr>
        <p:pic>
          <p:nvPicPr>
            <p:cNvPr id="3074" name="Picture 2" descr="C:\Users\Таня\Desktop\НОЯБРЬ\6 угольное обучение\Без имени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940" y="2476537"/>
              <a:ext cx="2356831" cy="23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261185" y="3183650"/>
              <a:ext cx="1534909" cy="96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полезное </a:t>
              </a:r>
            </a:p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пространство </a:t>
              </a:r>
            </a:p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(парта)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934168" y="3792942"/>
            <a:ext cx="3911600" cy="3342490"/>
            <a:chOff x="4748156" y="4194526"/>
            <a:chExt cx="2356831" cy="2356831"/>
          </a:xfrm>
        </p:grpSpPr>
        <p:pic>
          <p:nvPicPr>
            <p:cNvPr id="18" name="Picture 2" descr="C:\Users\Таня\Desktop\НОЯБРЬ\6 угольное обучение\Без имени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156" y="4194526"/>
              <a:ext cx="2356831" cy="23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5253469" y="4955621"/>
              <a:ext cx="1465113" cy="976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строительный </a:t>
              </a:r>
            </a:p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 </a:t>
              </a:r>
            </a:p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(бумага)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15745" y="1651746"/>
            <a:ext cx="3747929" cy="3220591"/>
            <a:chOff x="7851404" y="2502876"/>
            <a:chExt cx="2356831" cy="2356831"/>
          </a:xfrm>
        </p:grpSpPr>
        <p:pic>
          <p:nvPicPr>
            <p:cNvPr id="20" name="Picture 2" descr="C:\Users\Таня\Desktop\НОЯБРЬ\6 угольное обучение\Без имени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1404" y="2502876"/>
              <a:ext cx="2356831" cy="235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8518995" y="3320339"/>
              <a:ext cx="1103545" cy="698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 </a:t>
              </a:r>
            </a:p>
            <a:p>
              <a:pPr algn="ctr"/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учащихся </a:t>
              </a:r>
            </a:p>
          </p:txBody>
        </p:sp>
      </p:grpSp>
      <p:cxnSp>
        <p:nvCxnSpPr>
          <p:cNvPr id="9" name="Прямая соединительная линия 8"/>
          <p:cNvCxnSpPr/>
          <p:nvPr/>
        </p:nvCxnSpPr>
        <p:spPr>
          <a:xfrm flipH="1">
            <a:off x="3991600" y="3167912"/>
            <a:ext cx="1497227" cy="124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6786520" y="3107356"/>
            <a:ext cx="1341235" cy="708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861170" y="3697673"/>
            <a:ext cx="0" cy="55870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Таня\Desktop\НОЯБРЬ\6 угольное обучение\OF163C1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14" y="1824695"/>
            <a:ext cx="2237117" cy="223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0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12607" y="286683"/>
            <a:ext cx="6547125" cy="6032421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ШЕСТИУГОЛЬНАЯ КАРТОЧКА – ГЕКС (HEXAGON):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некоторым образом формализованные знания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определённому аспекту.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шестиугольник соединяется с другим, благодаря определённым связям.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МЕТОДОМ ШЕСТИУГОЛЬНИКОВ: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выбирать доказательства;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классифицировать доказательства;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связывать доказательства. 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Шестиугольник 4"/>
          <p:cNvSpPr/>
          <p:nvPr/>
        </p:nvSpPr>
        <p:spPr>
          <a:xfrm rot="5400000">
            <a:off x="279683" y="504670"/>
            <a:ext cx="1794650" cy="1586597"/>
          </a:xfrm>
          <a:prstGeom prst="hexagon">
            <a:avLst>
              <a:gd name="adj" fmla="val 27120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Шестиугольник 5"/>
          <p:cNvSpPr/>
          <p:nvPr/>
        </p:nvSpPr>
        <p:spPr>
          <a:xfrm rot="5400000">
            <a:off x="1295684" y="1952471"/>
            <a:ext cx="1794650" cy="1586597"/>
          </a:xfrm>
          <a:prstGeom prst="hexagon">
            <a:avLst>
              <a:gd name="adj" fmla="val 27120"/>
              <a:gd name="vf" fmla="val 11547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 rot="5400000">
            <a:off x="2882281" y="682473"/>
            <a:ext cx="1794650" cy="1586597"/>
          </a:xfrm>
          <a:prstGeom prst="hexagon">
            <a:avLst>
              <a:gd name="adj" fmla="val 27120"/>
              <a:gd name="vf" fmla="val 1154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 rot="5400000">
            <a:off x="217369" y="2894700"/>
            <a:ext cx="1794650" cy="1586597"/>
          </a:xfrm>
          <a:prstGeom prst="hexagon">
            <a:avLst>
              <a:gd name="adj" fmla="val 27120"/>
              <a:gd name="vf" fmla="val 1154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 rot="5400000">
            <a:off x="2816834" y="2849796"/>
            <a:ext cx="1794650" cy="1586597"/>
          </a:xfrm>
          <a:prstGeom prst="hexagon">
            <a:avLst>
              <a:gd name="adj" fmla="val 27120"/>
              <a:gd name="vf" fmla="val 11547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 rot="5400000">
            <a:off x="1866280" y="3792025"/>
            <a:ext cx="1794650" cy="1586597"/>
          </a:xfrm>
          <a:prstGeom prst="hexagon">
            <a:avLst>
              <a:gd name="adj" fmla="val 27120"/>
              <a:gd name="vf" fmla="val 11547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1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20" y="135466"/>
            <a:ext cx="3418458" cy="4631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371" y="1202268"/>
            <a:ext cx="3832906" cy="53594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Группа 1"/>
          <p:cNvGrpSpPr/>
          <p:nvPr/>
        </p:nvGrpSpPr>
        <p:grpSpPr>
          <a:xfrm>
            <a:off x="8194209" y="220133"/>
            <a:ext cx="3418458" cy="4631268"/>
            <a:chOff x="8016409" y="220133"/>
            <a:chExt cx="3418458" cy="463126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409" y="220133"/>
              <a:ext cx="3418458" cy="46312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Рисунок 6" descr="https://c7.uihere.com/files/453/256/917/5b40948b758c3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50" b="95938" l="9753" r="89973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5" r="14948"/>
            <a:stretch/>
          </p:blipFill>
          <p:spPr bwMode="auto">
            <a:xfrm>
              <a:off x="8339665" y="426826"/>
              <a:ext cx="587375" cy="8516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867773" y="1981201"/>
              <a:ext cx="10128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АНТАРКТИДА</a:t>
              </a:r>
            </a:p>
          </p:txBody>
        </p:sp>
        <p:pic>
          <p:nvPicPr>
            <p:cNvPr id="9" name="Рисунок 8" descr="https://2.bp.blogspot.com/-aLXzkYNml94/Wp0wjWAxxuI/AAAAAAAAIWQ/IHiu4YhBbkQdg8SIGrzoEFDc_8Kyy0zKgCLcBGAs/w1200-h630-p-k-no-nu/%25D0%25A7%25D0%25B0%25D0%25B9%25D0%25BA%25D0%25B8_DoV%2B%25281%2529.png"/>
            <p:cNvPicPr/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2693" y="1065794"/>
              <a:ext cx="582985" cy="425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https://img.myloview.ru/murals/vector-cartoon-image-of-a-polar-explorer-with-brown-beard-in-red-warm-jacket-gray-trousers-black-shoes-and-black-sunglasses-with-ski-poles-and-red-sleigh-behind-on-a-light-background-400-61012381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678" y="366686"/>
              <a:ext cx="799122" cy="835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http://itd1.mycdn.me/image?id=816077147766&amp;t=20&amp;plc=WEB&amp;tkn=*gJ-ArKFngXzRBBGhd_xCKCJ4PGM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95" t="9906" r="12402" b="31606"/>
            <a:stretch/>
          </p:blipFill>
          <p:spPr bwMode="auto">
            <a:xfrm>
              <a:off x="9815800" y="1348820"/>
              <a:ext cx="590018" cy="6435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Рисунок 11" descr="http://itd1.mycdn.me/image?id=816077147766&amp;t=20&amp;plc=WEB&amp;tkn=*gJ-ArKFngXzRBBGhd_xCKCJ4PGM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3" t="9906" r="48825" b="31606"/>
            <a:stretch/>
          </p:blipFill>
          <p:spPr bwMode="auto">
            <a:xfrm>
              <a:off x="8342555" y="1338054"/>
              <a:ext cx="581594" cy="6431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Рисунок 12" descr="http://bagbu.ru/sites/default/files/styles/main_slider_img/public/%D0%BA%D0%BE%D1%80%D0%B0%D0%B1%D0%BB%D1%8C_400.png?itok=jKWmmAPx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290" y="2248282"/>
              <a:ext cx="838403" cy="5118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Шестиугольник 13"/>
            <p:cNvSpPr/>
            <p:nvPr/>
          </p:nvSpPr>
          <p:spPr>
            <a:xfrm>
              <a:off x="8924149" y="2545136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Шестиугольник 14"/>
            <p:cNvSpPr/>
            <p:nvPr/>
          </p:nvSpPr>
          <p:spPr>
            <a:xfrm>
              <a:off x="8167685" y="2951017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Шестиугольник 15"/>
            <p:cNvSpPr/>
            <p:nvPr/>
          </p:nvSpPr>
          <p:spPr>
            <a:xfrm>
              <a:off x="8167685" y="3810497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Шестиугольник 16"/>
            <p:cNvSpPr/>
            <p:nvPr/>
          </p:nvSpPr>
          <p:spPr>
            <a:xfrm>
              <a:off x="8907218" y="3404616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Шестиугольник 17"/>
            <p:cNvSpPr/>
            <p:nvPr/>
          </p:nvSpPr>
          <p:spPr>
            <a:xfrm>
              <a:off x="9645142" y="3823040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Шестиугольник 18"/>
            <p:cNvSpPr/>
            <p:nvPr/>
          </p:nvSpPr>
          <p:spPr>
            <a:xfrm>
              <a:off x="9680613" y="2988440"/>
              <a:ext cx="931333" cy="807474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Шестиугольник 19"/>
            <p:cNvSpPr/>
            <p:nvPr/>
          </p:nvSpPr>
          <p:spPr>
            <a:xfrm>
              <a:off x="9646750" y="2104341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Шестиугольник 20"/>
            <p:cNvSpPr/>
            <p:nvPr/>
          </p:nvSpPr>
          <p:spPr>
            <a:xfrm>
              <a:off x="10416100" y="3404616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Шестиугольник 21"/>
            <p:cNvSpPr/>
            <p:nvPr/>
          </p:nvSpPr>
          <p:spPr>
            <a:xfrm>
              <a:off x="10399168" y="2546887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Шестиугольник 22"/>
            <p:cNvSpPr/>
            <p:nvPr/>
          </p:nvSpPr>
          <p:spPr>
            <a:xfrm>
              <a:off x="10386609" y="1675824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Шестиугольник 23"/>
            <p:cNvSpPr/>
            <p:nvPr/>
          </p:nvSpPr>
          <p:spPr>
            <a:xfrm>
              <a:off x="10388275" y="818095"/>
              <a:ext cx="931333" cy="832353"/>
            </a:xfrm>
            <a:prstGeom prst="hexagon">
              <a:avLst>
                <a:gd name="adj" fmla="val 2712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5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98" y="609261"/>
            <a:ext cx="9493341" cy="57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4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789450" y="3072348"/>
            <a:ext cx="7319058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текст на элементах, выстроить логические ряды (если элементы даются с текстом)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вписать учебный материал в шестиугольники (если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гексагоны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пустые):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словосочетания;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слова;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показатели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задания и соединить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шестиугольники.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7853" y="373620"/>
            <a:ext cx="10404192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шестиугольного обучения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18733" y="1809442"/>
            <a:ext cx="3100193" cy="1922175"/>
            <a:chOff x="2301209" y="2684699"/>
            <a:chExt cx="3171657" cy="1666875"/>
          </a:xfrm>
        </p:grpSpPr>
        <p:pic>
          <p:nvPicPr>
            <p:cNvPr id="12290" name="Picture 2" descr="C:\Users\Таня\Desktop\НОЯБРЬ\Сказка\пнроаера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19400" y="2684699"/>
              <a:ext cx="2118298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301209" y="3216048"/>
              <a:ext cx="317165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sz="1600" b="1" dirty="0"/>
                <a:t>ВАРИАНТ 1 </a:t>
              </a:r>
              <a:r>
                <a:rPr lang="ru-RU" b="1" dirty="0"/>
                <a:t>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53308" y="1735495"/>
            <a:ext cx="559134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детьми учебного материала, записанного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7" y="2789380"/>
            <a:ext cx="2989182" cy="41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30" y="0"/>
            <a:ext cx="9251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9"/>
          <a:stretch/>
        </p:blipFill>
        <p:spPr>
          <a:xfrm>
            <a:off x="6221253" y="0"/>
            <a:ext cx="39387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45" r="14817" b="9737"/>
          <a:stretch/>
        </p:blipFill>
        <p:spPr>
          <a:xfrm rot="5400000">
            <a:off x="-36670" y="1428628"/>
            <a:ext cx="6836592" cy="3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7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61401" y="6347884"/>
            <a:ext cx="2844800" cy="365125"/>
          </a:xfrm>
        </p:spPr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4" t="2015" r="10268" b="9574"/>
          <a:stretch/>
        </p:blipFill>
        <p:spPr>
          <a:xfrm rot="5400000">
            <a:off x="5966508" y="1275706"/>
            <a:ext cx="6815398" cy="4263987"/>
          </a:xfrm>
          <a:prstGeom prst="rect">
            <a:avLst/>
          </a:prstGeom>
        </p:spPr>
      </p:pic>
      <p:pic>
        <p:nvPicPr>
          <p:cNvPr id="14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1779" y="1059580"/>
            <a:ext cx="4698281" cy="63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72533"/>
            <a:ext cx="10776857" cy="6053667"/>
          </a:xfrm>
        </p:spPr>
      </p:pic>
      <p:pic>
        <p:nvPicPr>
          <p:cNvPr id="5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796187" y="3277734"/>
            <a:ext cx="6209731" cy="321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задача: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прибавление пунктов в каждой из категорий по мере работы над темой. 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дать учащимся время для углубленного изучения темы;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нового материала;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знаний.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4525" y="514571"/>
            <a:ext cx="10404192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шестиугольного обучения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74245" y="1858358"/>
            <a:ext cx="3436422" cy="1833109"/>
            <a:chOff x="2439445" y="2684699"/>
            <a:chExt cx="3171657" cy="1666875"/>
          </a:xfrm>
        </p:grpSpPr>
        <p:pic>
          <p:nvPicPr>
            <p:cNvPr id="12290" name="Picture 2" descr="C:\Users\Таня\Desktop\НОЯБРЬ\Сказка\пнроаера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35839" y="2684699"/>
              <a:ext cx="1912221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439445" y="3216048"/>
              <a:ext cx="317165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b="1" dirty="0"/>
                <a:t>  </a:t>
              </a:r>
              <a:r>
                <a:rPr lang="ru-RU" sz="1600" b="1" dirty="0"/>
                <a:t>ВАРИАНТ</a:t>
              </a:r>
              <a:r>
                <a:rPr lang="ru-RU" b="1" dirty="0"/>
                <a:t>  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41813" y="1885358"/>
            <a:ext cx="53787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пустые шестиугольники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(выражение мнения обучающихся по проблеме)</a:t>
            </a:r>
          </a:p>
        </p:txBody>
      </p:sp>
      <p:pic>
        <p:nvPicPr>
          <p:cNvPr id="14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" y="2763980"/>
            <a:ext cx="2989182" cy="41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9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32449" y="105602"/>
            <a:ext cx="68529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образования XXI века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4" b="100000" l="0" r="99384">
                        <a14:foregroundMark x1="12148" y1="73042" x2="0" y2="92555"/>
                        <a14:foregroundMark x1="57658" y1="46085" x2="12852" y2="79974"/>
                        <a14:foregroundMark x1="52993" y1="49679" x2="46831" y2="98973"/>
                        <a14:foregroundMark x1="47887" y1="58151" x2="35387" y2="83055"/>
                        <a14:foregroundMark x1="74648" y1="38254" x2="99208" y2="99101"/>
                        <a14:foregroundMark x1="76673" y1="46085" x2="74824" y2="99743"/>
                        <a14:backgroundMark x1="51496" y1="6418" x2="62060" y2="1155"/>
                        <a14:backgroundMark x1="71743" y1="1669" x2="78169" y2="19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898" y="1752600"/>
            <a:ext cx="7445102" cy="5105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133" y="1169988"/>
            <a:ext cx="4018765" cy="254687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жить;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работать;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жить вместе;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учиться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58" y="5894686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Жак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политический деятель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30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7" y="274638"/>
            <a:ext cx="11013605" cy="6186656"/>
          </a:xfrm>
        </p:spPr>
      </p:pic>
      <p:pic>
        <p:nvPicPr>
          <p:cNvPr id="5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53" y="4130816"/>
            <a:ext cx="712756" cy="8308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28" y="4130816"/>
            <a:ext cx="712756" cy="8308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27" y="5066275"/>
            <a:ext cx="712756" cy="8308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51" y="5525525"/>
            <a:ext cx="712756" cy="8308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72" y="4550648"/>
            <a:ext cx="712756" cy="8308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61" y="4395972"/>
            <a:ext cx="712756" cy="8308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52" y="3565146"/>
            <a:ext cx="712756" cy="8308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48" y="2640003"/>
            <a:ext cx="712756" cy="8308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93" y="1470861"/>
            <a:ext cx="712756" cy="83082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65" y="586812"/>
            <a:ext cx="712756" cy="83082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94" y="2027355"/>
            <a:ext cx="712756" cy="8308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94" y="2734320"/>
            <a:ext cx="712756" cy="83082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79" y="3951882"/>
            <a:ext cx="712756" cy="83082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5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48061" y="3154296"/>
            <a:ext cx="6209731" cy="3016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каждой группой своих шестиугольников;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шестиугольниками между группами;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мозаики из шестиугольников другой группы</a:t>
            </a:r>
            <a:r>
              <a:rPr lang="ru-RU" sz="2000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6859" y="517512"/>
            <a:ext cx="10404192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шестиугольного обучения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66184" y="1955942"/>
            <a:ext cx="3171657" cy="1666875"/>
            <a:chOff x="2329784" y="2684699"/>
            <a:chExt cx="3171657" cy="1666875"/>
          </a:xfrm>
        </p:grpSpPr>
        <p:pic>
          <p:nvPicPr>
            <p:cNvPr id="12290" name="Picture 2" descr="C:\Users\Таня\Desktop\НОЯБРЬ\Сказка\пнроаера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0850" y="2684699"/>
              <a:ext cx="1876424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329784" y="3229698"/>
              <a:ext cx="317165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b="1" dirty="0"/>
                <a:t> ВАРИАНТ 3 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80100" y="2308759"/>
            <a:ext cx="53776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и групповая работа</a:t>
            </a:r>
          </a:p>
        </p:txBody>
      </p:sp>
      <p:pic>
        <p:nvPicPr>
          <p:cNvPr id="14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7" y="2789380"/>
            <a:ext cx="2989182" cy="41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2" y="290062"/>
            <a:ext cx="10607151" cy="5958338"/>
          </a:xfrm>
          <a:prstGeom prst="rect">
            <a:avLst/>
          </a:prstGeom>
        </p:spPr>
      </p:pic>
      <p:pic>
        <p:nvPicPr>
          <p:cNvPr id="6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2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19165" y="2773463"/>
            <a:ext cx="6209731" cy="3947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разного цвета: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цвет  объединяет учебный материал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определенную категорию. </a:t>
            </a: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обучающимся: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между категориями различные связи;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распределить учебный материал по общим признакам.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 шестиугольники;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7853" y="404876"/>
            <a:ext cx="10404192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шестиугольного обучения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54543" y="1807434"/>
            <a:ext cx="3171657" cy="1666875"/>
            <a:chOff x="2301209" y="2684699"/>
            <a:chExt cx="3171657" cy="1666875"/>
          </a:xfrm>
        </p:grpSpPr>
        <p:pic>
          <p:nvPicPr>
            <p:cNvPr id="12290" name="Picture 2" descr="C:\Users\Таня\Desktop\НОЯБРЬ\Сказка\пнроаера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62275" y="2684699"/>
              <a:ext cx="1847850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301209" y="3216048"/>
              <a:ext cx="317165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b="1" dirty="0"/>
                <a:t>ВАРИАНТ 4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94551" y="2047133"/>
            <a:ext cx="51681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Маркированные шестиугольники</a:t>
            </a:r>
          </a:p>
        </p:txBody>
      </p:sp>
      <p:pic>
        <p:nvPicPr>
          <p:cNvPr id="14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7" y="2789380"/>
            <a:ext cx="2989182" cy="41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4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39" y="0"/>
            <a:ext cx="9291351" cy="68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0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25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30" y="0"/>
            <a:ext cx="9251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26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6622" r="2605" b="8410"/>
          <a:stretch/>
        </p:blipFill>
        <p:spPr>
          <a:xfrm rot="16200000">
            <a:off x="2034980" y="-616144"/>
            <a:ext cx="6631906" cy="80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5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27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11" y="2623127"/>
            <a:ext cx="7316162" cy="3915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/>
          <a:stretch/>
        </p:blipFill>
        <p:spPr>
          <a:xfrm>
            <a:off x="277092" y="248057"/>
            <a:ext cx="4918894" cy="3613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58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6861"/>
            <a:ext cx="11013107" cy="6186375"/>
          </a:xfrm>
        </p:spPr>
      </p:pic>
      <p:pic>
        <p:nvPicPr>
          <p:cNvPr id="5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1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69" y="172268"/>
            <a:ext cx="8292884" cy="4658349"/>
          </a:xfrm>
        </p:spPr>
      </p:pic>
      <p:pic>
        <p:nvPicPr>
          <p:cNvPr id="5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" y="3635636"/>
            <a:ext cx="5184913" cy="2912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09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45185" y="1129976"/>
            <a:ext cx="3110678" cy="40011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5185" y="1803380"/>
            <a:ext cx="3110678" cy="415498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разрабатывать и реализовывать индивидуальные учебные планы и программы, предусматривающие углубленное изучение отдельных учебных предметов. </a:t>
            </a:r>
          </a:p>
        </p:txBody>
      </p:sp>
      <p:cxnSp>
        <p:nvCxnSpPr>
          <p:cNvPr id="21" name="Прямая соединительная линия 20"/>
          <p:cNvCxnSpPr>
            <a:stCxn id="19" idx="2"/>
            <a:endCxn id="20" idx="0"/>
          </p:cNvCxnSpPr>
          <p:nvPr/>
        </p:nvCxnSpPr>
        <p:spPr>
          <a:xfrm>
            <a:off x="2100524" y="1530086"/>
            <a:ext cx="0" cy="2732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039256" y="1126061"/>
            <a:ext cx="3253728" cy="132343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НОВОГО ПОНЯТИЯ «ФУНКЦИОНАЛЬНАЯ ГРАМОТНОСТЬ»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39256" y="2555065"/>
            <a:ext cx="3253728" cy="341632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решать учебные задачи и жизненные ситуации на основе сформированных предметных,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 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деятельности</a:t>
            </a:r>
          </a:p>
        </p:txBody>
      </p:sp>
      <p:cxnSp>
        <p:nvCxnSpPr>
          <p:cNvPr id="24" name="Прямая соединительная линия 23"/>
          <p:cNvCxnSpPr>
            <a:stCxn id="22" idx="2"/>
            <a:endCxn id="23" idx="0"/>
          </p:cNvCxnSpPr>
          <p:nvPr/>
        </p:nvCxnSpPr>
        <p:spPr>
          <a:xfrm>
            <a:off x="5666120" y="2449500"/>
            <a:ext cx="0" cy="1055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90184" y="5721351"/>
            <a:ext cx="2844800" cy="365125"/>
          </a:xfrm>
        </p:spPr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76377" y="1126061"/>
            <a:ext cx="3253728" cy="70788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ОБУЧЕНИЯ И ВОСПИТАНИЯ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676377" y="2172712"/>
            <a:ext cx="3253728" cy="378565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 единство учебной и воспитательной деятельности в русле достижения личностных результатов освоения программы. </a:t>
            </a:r>
          </a:p>
          <a:p>
            <a:pPr algn="ctr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единительная линия 36"/>
          <p:cNvCxnSpPr>
            <a:stCxn id="34" idx="2"/>
            <a:endCxn id="36" idx="0"/>
          </p:cNvCxnSpPr>
          <p:nvPr/>
        </p:nvCxnSpPr>
        <p:spPr>
          <a:xfrm>
            <a:off x="9303241" y="1833947"/>
            <a:ext cx="0" cy="338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30866" y="202521"/>
            <a:ext cx="896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3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153878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8464" r="13835" b="3088"/>
          <a:stretch/>
        </p:blipFill>
        <p:spPr>
          <a:xfrm>
            <a:off x="1415845" y="205812"/>
            <a:ext cx="9360310" cy="6463641"/>
          </a:xfrm>
        </p:spPr>
      </p:pic>
      <p:pic>
        <p:nvPicPr>
          <p:cNvPr id="5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30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6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760201" y="3606293"/>
            <a:ext cx="5361959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истории географических открытий; природных зон, стран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9326" y="361316"/>
            <a:ext cx="10404192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шестиугольного обучения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818609" y="1847261"/>
            <a:ext cx="3171657" cy="1666875"/>
            <a:chOff x="2301209" y="2684699"/>
            <a:chExt cx="3171657" cy="1666875"/>
          </a:xfrm>
        </p:grpSpPr>
        <p:pic>
          <p:nvPicPr>
            <p:cNvPr id="12290" name="Picture 2" descr="C:\Users\Таня\Desktop\НОЯБРЬ\Сказка\пнроаера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24175" y="2684699"/>
              <a:ext cx="1914524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301209" y="3216048"/>
              <a:ext cx="317165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b="1" dirty="0"/>
                <a:t>ВАРИАНТ 5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33364" y="2062113"/>
            <a:ext cx="52156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Складывание коллажа из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изображениями</a:t>
            </a:r>
          </a:p>
        </p:txBody>
      </p:sp>
      <p:pic>
        <p:nvPicPr>
          <p:cNvPr id="14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31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7" y="2789380"/>
            <a:ext cx="2989182" cy="41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32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7" b="13946"/>
          <a:stretch/>
        </p:blipFill>
        <p:spPr>
          <a:xfrm rot="5400000">
            <a:off x="7478946" y="920919"/>
            <a:ext cx="5083493" cy="3940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368" y="1175552"/>
            <a:ext cx="3892762" cy="5363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7" y="349374"/>
            <a:ext cx="3810471" cy="5363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79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6" b="4299"/>
          <a:stretch/>
        </p:blipFill>
        <p:spPr>
          <a:xfrm>
            <a:off x="393971" y="104247"/>
            <a:ext cx="11188429" cy="6617229"/>
          </a:xfrm>
          <a:prstGeom prst="rect">
            <a:avLst/>
          </a:prstGeom>
        </p:spPr>
      </p:pic>
      <p:pic>
        <p:nvPicPr>
          <p:cNvPr id="6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9" y="286809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2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ая фигурная скобка 1"/>
          <p:cNvSpPr/>
          <p:nvPr/>
        </p:nvSpPr>
        <p:spPr>
          <a:xfrm>
            <a:off x="8129328" y="408379"/>
            <a:ext cx="644243" cy="6056995"/>
          </a:xfrm>
          <a:prstGeom prst="rightBrac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60349" y="2380916"/>
            <a:ext cx="2736000" cy="203132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ИНТЕРЕСА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ОБУЧАЮЩИХСЯ, ПОВЫШЕНИЮ УЧЕБНОЙ МОТИВАЦИИ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05975" y="252950"/>
            <a:ext cx="3505558" cy="83099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учебного материала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05975" y="1192066"/>
            <a:ext cx="3505558" cy="83099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возможности выбора приоритетов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05975" y="2131182"/>
            <a:ext cx="3505558" cy="156966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возможности собственной классификации и установки связей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05975" y="3788173"/>
            <a:ext cx="3505558" cy="156966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доказательств, установление причинно-следственных связей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122908" y="5445164"/>
            <a:ext cx="3429358" cy="1200329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от пассивного слушания к активной форме работы учащихся</a:t>
            </a:r>
          </a:p>
        </p:txBody>
      </p:sp>
      <p:pic>
        <p:nvPicPr>
          <p:cNvPr id="12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0333" y="2929398"/>
            <a:ext cx="3037847" cy="783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ШЕСТИУГОЛЬНОЕ ОБУЧЕНИЕ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34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2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359204" y="2615010"/>
            <a:ext cx="3037847" cy="783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ШЕСТИУГОЛЬНОЕ ОБУЧЕНИЕ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16024" y="389712"/>
            <a:ext cx="6155996" cy="341632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ПЛЮСЫ: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в группах, парах, индивидуально;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интерактивность, наглядность; 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систематизация материала;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деятельностного и дифференцированного подходов к обучению;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учащихся, достижение включенности каждого ребенка в работу на уроке; 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коммуникация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адаптивность к разным возрастным группам;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7051" y="4440442"/>
            <a:ext cx="6096000" cy="1138773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>
            <a:spAutoFit/>
          </a:bodyPr>
          <a:lstStyle/>
          <a:p>
            <a:pPr fontAlgn="base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МИНУСЫ: 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отведение большого количества времени подготовительному этапу.</a:t>
            </a:r>
          </a:p>
        </p:txBody>
      </p:sp>
      <p:pic>
        <p:nvPicPr>
          <p:cNvPr id="9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35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165" y="1245878"/>
            <a:ext cx="4136308" cy="5776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1"/>
          <a:stretch/>
        </p:blipFill>
        <p:spPr>
          <a:xfrm>
            <a:off x="3996399" y="236556"/>
            <a:ext cx="1349413" cy="13946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2"/>
          <a:stretch/>
        </p:blipFill>
        <p:spPr>
          <a:xfrm>
            <a:off x="4071437" y="4295232"/>
            <a:ext cx="1376853" cy="139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59" y="5940852"/>
            <a:ext cx="11703596" cy="830997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вывод: данная методика универсальна, многогранна и применима в процессе проведения не только уроков или учебных занятий, а также внеклассных мероприятий. </a:t>
            </a:r>
          </a:p>
        </p:txBody>
      </p:sp>
    </p:spTree>
    <p:extLst>
      <p:ext uri="{BB962C8B-B14F-4D97-AF65-F5344CB8AC3E}">
        <p14:creationId xmlns:p14="http://schemas.microsoft.com/office/powerpoint/2010/main" val="43871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36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1290" r="1805" b="11799"/>
          <a:stretch/>
        </p:blipFill>
        <p:spPr>
          <a:xfrm rot="10800000">
            <a:off x="1206835" y="1200285"/>
            <a:ext cx="9720402" cy="5338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940" y="156355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Внеклассное мероприятие «Сохранить, сберечь»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30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37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28497" y="1112720"/>
            <a:ext cx="74842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Другие эффективные методы и приемы,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направленные на повышение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учебной мотивации и развитие универсальных действий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9627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99" y="569855"/>
            <a:ext cx="7810501" cy="3194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937" y="3190874"/>
            <a:ext cx="7416043" cy="3590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3904" y="-45698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5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0259"/>
          <a:stretch/>
        </p:blipFill>
        <p:spPr>
          <a:xfrm>
            <a:off x="89959" y="615685"/>
            <a:ext cx="5785908" cy="4334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867" y="1129064"/>
            <a:ext cx="5817986" cy="5347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93904" y="-155765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1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61338" y="2685324"/>
            <a:ext cx="3149231" cy="11237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 УЧЕБНЫЕ </a:t>
            </a:r>
          </a:p>
          <a:p>
            <a:pPr algn="ctr"/>
            <a:r>
              <a:rPr lang="be-BY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7462498" y="2500797"/>
            <a:ext cx="432568" cy="1929332"/>
          </a:xfrm>
          <a:prstGeom prst="rightBrac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01713" y="851653"/>
            <a:ext cx="3468718" cy="101566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ПОЗНАВАТЕЛЬНЫХ ИНТЕРЕСОВ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05975" y="788041"/>
            <a:ext cx="3651282" cy="95410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 обучения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05975" y="2019284"/>
            <a:ext cx="3651282" cy="95410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логически мыслить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05975" y="3247180"/>
            <a:ext cx="3651282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сопоставлять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05975" y="4168519"/>
            <a:ext cx="3651282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классифицировать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105975" y="5155178"/>
            <a:ext cx="3651282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12" y="668545"/>
            <a:ext cx="712756" cy="8308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66" y="1879600"/>
            <a:ext cx="712756" cy="83082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47" y="2956097"/>
            <a:ext cx="712756" cy="8308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66" y="3882285"/>
            <a:ext cx="712756" cy="83082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85" y="4847572"/>
            <a:ext cx="712756" cy="830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15" y="3274271"/>
            <a:ext cx="3468718" cy="260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8201713" y="2295013"/>
            <a:ext cx="3468718" cy="70788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УЧЕБНОЙ МОТИВАЦИИ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7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732" y="866958"/>
            <a:ext cx="7144457" cy="5991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904" y="115169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64940" y="156355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«Домино»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026783"/>
            <a:ext cx="6787620" cy="4628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02" y="2302406"/>
            <a:ext cx="6968778" cy="44190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232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60" y="863599"/>
            <a:ext cx="8172873" cy="5798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940" y="156355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«Домино»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44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3087"/>
          <a:stretch/>
        </p:blipFill>
        <p:spPr>
          <a:xfrm>
            <a:off x="420163" y="110066"/>
            <a:ext cx="10705037" cy="66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30" y="0"/>
            <a:ext cx="9251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6" b="4286"/>
          <a:stretch/>
        </p:blipFill>
        <p:spPr>
          <a:xfrm>
            <a:off x="460098" y="220134"/>
            <a:ext cx="10978369" cy="63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8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4" y="178227"/>
            <a:ext cx="6374872" cy="3731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324439"/>
            <a:ext cx="6116102" cy="45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6" b="3866"/>
          <a:stretch/>
        </p:blipFill>
        <p:spPr>
          <a:xfrm>
            <a:off x="797206" y="794264"/>
            <a:ext cx="10518800" cy="5927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687" y="87680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«Гирлянда»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3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96" y="921809"/>
            <a:ext cx="7908837" cy="5862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53" y="104613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Венна (приём для сравнения объектов)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49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22" y="635000"/>
            <a:ext cx="8395278" cy="622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4330800" y="2616120"/>
              <a:ext cx="2559240" cy="97848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1440" y="2606760"/>
                <a:ext cx="2577960" cy="9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/>
              <p14:cNvContentPartPr/>
              <p14:nvPr/>
            </p14:nvContentPartPr>
            <p14:xfrm>
              <a:off x="5378400" y="3048120"/>
              <a:ext cx="241560" cy="255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9040" y="3038760"/>
                <a:ext cx="260280" cy="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998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90341" y="381810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учебной мотивации</a:t>
            </a:r>
            <a:endParaRPr lang="ru-RU" sz="9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800" y="2202787"/>
            <a:ext cx="3074805" cy="1477328"/>
          </a:xfrm>
          <a:prstGeom prst="homePlat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be-BY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e-BY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br>
              <a:rPr lang="be-BY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ЗАНЯТИЯ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81795" y="4456634"/>
            <a:ext cx="3985560" cy="1200329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пробудить  исследовательскую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 творческую активность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92256" y="1620002"/>
            <a:ext cx="3985559" cy="83099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задействовать имеющиеся знания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800" y="4084893"/>
            <a:ext cx="3074805" cy="1200329"/>
          </a:xfrm>
          <a:prstGeom prst="homePlat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МЕТОДОВ И ПРИЕМОВ РАБОТЫ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92255" y="2815552"/>
            <a:ext cx="3975100" cy="1200329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условия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осмысления нового материала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vogazeta.ru/uploads/full_size_1506932933-7fddf3eb56a994b639b54c8ec21d5e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595184"/>
            <a:ext cx="3903134" cy="2232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729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71" y="720166"/>
            <a:ext cx="6172532" cy="43344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4953" y="104613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«пасьянсы»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739" y="2353733"/>
            <a:ext cx="5959600" cy="4257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1139" r="6078"/>
          <a:stretch/>
        </p:blipFill>
        <p:spPr>
          <a:xfrm rot="16200000">
            <a:off x="2661138" y="1568035"/>
            <a:ext cx="4071501" cy="60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1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46"/>
          <a:stretch/>
        </p:blipFill>
        <p:spPr>
          <a:xfrm>
            <a:off x="160867" y="245534"/>
            <a:ext cx="5463252" cy="4224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27" t="1718" r="1252"/>
          <a:stretch/>
        </p:blipFill>
        <p:spPr>
          <a:xfrm>
            <a:off x="4826000" y="1880132"/>
            <a:ext cx="7205134" cy="4841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481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2667"/>
            <a:ext cx="5029200" cy="6072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12" y="592667"/>
            <a:ext cx="4881401" cy="6069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4511" y="0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 - листы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r="11922" b="2204"/>
          <a:stretch/>
        </p:blipFill>
        <p:spPr>
          <a:xfrm rot="5400000">
            <a:off x="69103" y="769093"/>
            <a:ext cx="6586010" cy="5318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4927" r="11643" b="3560"/>
          <a:stretch/>
        </p:blipFill>
        <p:spPr>
          <a:xfrm rot="5400000">
            <a:off x="5594536" y="696196"/>
            <a:ext cx="6586011" cy="546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4953" y="104613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образов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953" y="999067"/>
            <a:ext cx="4487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тексты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Карикатура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Ментальные карты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одной картины»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«Палитра»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030"/>
          <a:stretch/>
        </p:blipFill>
        <p:spPr>
          <a:xfrm>
            <a:off x="4758358" y="973667"/>
            <a:ext cx="6300787" cy="449487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282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4" y="117683"/>
            <a:ext cx="5415165" cy="6764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26" y="4362545"/>
            <a:ext cx="3424916" cy="22764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49464" y="337243"/>
            <a:ext cx="56301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для построения профиля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Отметки высот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пересечения профиля с меридианами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 профиля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океанов, омывающих материк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Подписи форм рельефа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ископаемые, нанесение знаков в легенду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и подписи рек по маршруту профиля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показатели, нанесение знаков в легенду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зоны по линии профиля, нанесение знаков в легенду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протяжённости материка по линии профиля в градусах и километрах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116531" y="491248"/>
            <a:ext cx="5226517" cy="31667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061755" y="587500"/>
            <a:ext cx="4287711" cy="41812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495550" y="1065263"/>
            <a:ext cx="3938796" cy="891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895210" y="1373419"/>
            <a:ext cx="3490278" cy="3137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61818" y="1606962"/>
            <a:ext cx="5954952" cy="26192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172364" y="1703214"/>
            <a:ext cx="1250823" cy="26040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1496291" y="1868827"/>
            <a:ext cx="4931636" cy="1732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996429" y="1965079"/>
            <a:ext cx="2437915" cy="21163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1496291" y="2133363"/>
            <a:ext cx="5011314" cy="21891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388533" y="2229615"/>
            <a:ext cx="5125489" cy="27635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2633319" y="2456875"/>
            <a:ext cx="3801925" cy="969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2207491" y="2432088"/>
            <a:ext cx="4221542" cy="2385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3090333" y="2766937"/>
            <a:ext cx="3345117" cy="22785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731815" y="3225831"/>
            <a:ext cx="2684955" cy="11657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4280501" y="3322083"/>
            <a:ext cx="2142686" cy="16950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1829049" y="1064514"/>
            <a:ext cx="4578412" cy="27654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56" y="4226230"/>
            <a:ext cx="1953043" cy="2557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08" y="5145011"/>
            <a:ext cx="1289277" cy="10413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57" y="4734920"/>
            <a:ext cx="928407" cy="1861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4484" y="5206398"/>
            <a:ext cx="1060815" cy="139009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3426">
            <a:off x="8108204" y="5452208"/>
            <a:ext cx="1759118" cy="176818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066590" y="-139097"/>
            <a:ext cx="42001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профиль</a:t>
            </a:r>
            <a:endParaRPr lang="ru-RU" sz="3200" b="0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1619794" y="1868827"/>
            <a:ext cx="20623" cy="286609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495550" y="1868827"/>
            <a:ext cx="0" cy="289996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344091" y="1868827"/>
            <a:ext cx="15059" cy="289996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4280501" y="1852514"/>
            <a:ext cx="12099" cy="291627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Рукописный ввод 28"/>
              <p14:cNvContentPartPr/>
              <p14:nvPr/>
            </p14:nvContentPartPr>
            <p14:xfrm>
              <a:off x="1055175" y="2577960"/>
              <a:ext cx="3416400" cy="3556440"/>
            </p14:xfrm>
          </p:contentPart>
        </mc:Choice>
        <mc:Fallback xmlns="">
          <p:pic>
            <p:nvPicPr>
              <p:cNvPr id="29" name="Рукописный ввод 2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5815" y="2568600"/>
                <a:ext cx="3435120" cy="3575160"/>
              </a:xfrm>
              <a:prstGeom prst="rect">
                <a:avLst/>
              </a:prstGeom>
            </p:spPr>
          </p:pic>
        </mc:Fallback>
      </mc:AlternateContent>
      <p:cxnSp>
        <p:nvCxnSpPr>
          <p:cNvPr id="31" name="Прямая соединительная линия 30"/>
          <p:cNvCxnSpPr/>
          <p:nvPr/>
        </p:nvCxnSpPr>
        <p:spPr>
          <a:xfrm>
            <a:off x="770467" y="4768788"/>
            <a:ext cx="3937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16531" y="1965079"/>
            <a:ext cx="0" cy="28864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010091" y="827982"/>
            <a:ext cx="5455365" cy="1333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Рукописный ввод 11"/>
              <p14:cNvContentPartPr/>
              <p14:nvPr/>
            </p14:nvContentPartPr>
            <p14:xfrm>
              <a:off x="2997360" y="5765760"/>
              <a:ext cx="70200" cy="2592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88000" y="5756400"/>
                <a:ext cx="88920" cy="446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/>
          <p:cNvSpPr/>
          <p:nvPr/>
        </p:nvSpPr>
        <p:spPr>
          <a:xfrm>
            <a:off x="238991" y="117683"/>
            <a:ext cx="2499976" cy="21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96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9" y="400081"/>
            <a:ext cx="4788872" cy="33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0838" r="8843" b="10232"/>
          <a:stretch/>
        </p:blipFill>
        <p:spPr>
          <a:xfrm>
            <a:off x="7409485" y="334876"/>
            <a:ext cx="4536981" cy="3413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399" y="3371556"/>
            <a:ext cx="4525475" cy="3349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8970" y="95913"/>
            <a:ext cx="3476780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4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16" y="95913"/>
            <a:ext cx="2916584" cy="3952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42" y="95913"/>
            <a:ext cx="2896262" cy="444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" y="2759870"/>
            <a:ext cx="2720313" cy="3984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096" y="2835540"/>
            <a:ext cx="2940189" cy="4022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467" y="3539430"/>
            <a:ext cx="4047066" cy="3205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68970" y="95913"/>
            <a:ext cx="3476780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8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29170" y="0"/>
            <a:ext cx="5154430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одной картины»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8" y="713316"/>
            <a:ext cx="9626601" cy="60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0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59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45765" y="-76200"/>
            <a:ext cx="627379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 на уроках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791" y="539353"/>
            <a:ext cx="4529541" cy="6036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23" y="539353"/>
            <a:ext cx="4374620" cy="6036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402" y="539353"/>
            <a:ext cx="2516640" cy="3255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742" y="4244964"/>
            <a:ext cx="2029550" cy="21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25424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10800000">
            <a:off x="2422242" y="907114"/>
            <a:ext cx="7568420" cy="5759255"/>
          </a:xfrm>
          <a:prstGeom prst="triangle">
            <a:avLst/>
          </a:prstGeom>
          <a:gradFill>
            <a:gsLst>
              <a:gs pos="32000">
                <a:schemeClr val="accent1">
                  <a:lumMod val="5000"/>
                  <a:lumOff val="95000"/>
                </a:schemeClr>
              </a:gs>
              <a:gs pos="92000">
                <a:srgbClr val="FFC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958926" y="5681328"/>
            <a:ext cx="4877969" cy="176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930787" y="5040204"/>
            <a:ext cx="8141681" cy="241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86596" y="5810507"/>
            <a:ext cx="452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прочитанного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5130" y="5681328"/>
            <a:ext cx="2461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4888" y="5142016"/>
            <a:ext cx="302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услышанного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5129" y="5116136"/>
            <a:ext cx="2461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54309" y="5429901"/>
            <a:ext cx="4255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определять, перечислять,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описывать, пояснять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961077" y="116886"/>
            <a:ext cx="4529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19674" y="229337"/>
            <a:ext cx="4529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5471" y="4400242"/>
            <a:ext cx="24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наглядности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842867" y="4387705"/>
            <a:ext cx="5788849" cy="12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3300" y="4455778"/>
            <a:ext cx="452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увиденного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85470" y="3712263"/>
            <a:ext cx="24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опытом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3343" y="3190098"/>
            <a:ext cx="301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дискуссии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842867" y="3704401"/>
            <a:ext cx="8071330" cy="116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204977" y="3940123"/>
            <a:ext cx="4255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демонстрировать,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применять, выполнять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3917834" y="3136373"/>
            <a:ext cx="4550921" cy="326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62995" y="3603996"/>
            <a:ext cx="3957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увиденного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услышанного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22298" y="2674404"/>
            <a:ext cx="393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 презентацией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842867" y="2583216"/>
            <a:ext cx="7012818" cy="4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-148765" y="2662742"/>
            <a:ext cx="4529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сказанного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написанного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96143" y="2099235"/>
            <a:ext cx="393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ролевой игре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3196464" y="2011800"/>
            <a:ext cx="6033447" cy="2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074341" y="1526035"/>
            <a:ext cx="488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имитация реальной действительности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2769079" y="1403274"/>
            <a:ext cx="6881299" cy="13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17834" y="907114"/>
            <a:ext cx="504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реального действия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1450" y="1006957"/>
            <a:ext cx="3714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90%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сделанного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 сказанного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поводу действия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94405" y="1699454"/>
            <a:ext cx="3302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анализировать,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разрабатывать,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создавать,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оценивать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43101" y="74252"/>
            <a:ext cx="4529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оптимальных форм и методов обучения</a:t>
            </a:r>
            <a:endParaRPr lang="ru-RU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34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  <p:bldP spid="25" grpId="0"/>
      <p:bldP spid="26" grpId="0"/>
      <p:bldP spid="36" grpId="0"/>
      <p:bldP spid="40" grpId="0"/>
      <p:bldP spid="42" grpId="0"/>
      <p:bldP spid="44" grpId="0"/>
      <p:bldP spid="48" grpId="0"/>
      <p:bldP spid="51" grpId="0"/>
      <p:bldP spid="57" grpId="0"/>
      <p:bldP spid="58" grpId="0"/>
      <p:bldP spid="6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60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45765" y="-76200"/>
            <a:ext cx="627379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 на уроках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197" y="539353"/>
            <a:ext cx="2516640" cy="3255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742" y="4244964"/>
            <a:ext cx="2029550" cy="21113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7598" y="539353"/>
            <a:ext cx="4513617" cy="5966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495" y="539353"/>
            <a:ext cx="4452941" cy="59576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275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CAF5AA-1DD4-482F-B822-9F006C9F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61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49DB0-960D-4385-9495-818F7050C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601" y="610096"/>
            <a:ext cx="4740011" cy="61113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875FE-377A-488D-8289-9C1A9DC89589}"/>
              </a:ext>
            </a:extLst>
          </p:cNvPr>
          <p:cNvSpPr txBox="1"/>
          <p:nvPr/>
        </p:nvSpPr>
        <p:spPr>
          <a:xfrm>
            <a:off x="2645765" y="-76200"/>
            <a:ext cx="627379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 на уроках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334EA9-06D7-43D9-957E-0929490CE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958" y="610095"/>
            <a:ext cx="4774050" cy="61113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13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62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93" y="1587003"/>
            <a:ext cx="688731" cy="716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966" y="899324"/>
            <a:ext cx="1059535" cy="1824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025" y="1044135"/>
            <a:ext cx="2573337" cy="1658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" b="100000" l="149" r="100000">
                        <a14:foregroundMark x1="35736" y1="77913" x2="46434" y2="83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373" y="982205"/>
            <a:ext cx="2639683" cy="1615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6955" y="840360"/>
            <a:ext cx="1373111" cy="1776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>
            <a:off x="1271100" y="1758653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617925" y="1751161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376515" y="1751161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9449914" y="1751161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3" y="4865041"/>
            <a:ext cx="688731" cy="716503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314955" y="4220493"/>
            <a:ext cx="1059535" cy="1824037"/>
            <a:chOff x="2314955" y="4220493"/>
            <a:chExt cx="1059535" cy="182403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383966" y="4220493"/>
              <a:ext cx="911325" cy="1748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4955" y="4220493"/>
              <a:ext cx="1059535" cy="1824037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153" y="4220493"/>
            <a:ext cx="1413051" cy="149644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4401153" y="5732865"/>
            <a:ext cx="1466514" cy="426395"/>
            <a:chOff x="4347690" y="5815430"/>
            <a:chExt cx="2028825" cy="54292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7690" y="5815430"/>
              <a:ext cx="2028825" cy="542925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4960188" y="5996973"/>
              <a:ext cx="1043796" cy="179838"/>
            </a:xfrm>
            <a:prstGeom prst="rect">
              <a:avLst/>
            </a:prstGeom>
            <a:solidFill>
              <a:srgbClr val="E7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" b="100000" l="149" r="100000">
                        <a14:foregroundMark x1="35736" y1="77913" x2="46434" y2="83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511" y="4220493"/>
            <a:ext cx="2639683" cy="16159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2384" y="4518086"/>
            <a:ext cx="605216" cy="6409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81" b="89896" l="9850" r="89983">
                        <a14:foregroundMark x1="15693" y1="65285" x2="12688" y2="69948"/>
                        <a14:foregroundMark x1="26043" y1="72798" x2="26210" y2="82642"/>
                        <a14:foregroundMark x1="30384" y1="71244" x2="29382" y2="82383"/>
                        <a14:foregroundMark x1="36895" y1="73575" x2="36394" y2="83938"/>
                        <a14:foregroundMark x1="43740" y1="71762" x2="43907" y2="82124"/>
                        <a14:foregroundMark x1="51586" y1="73316" x2="50417" y2="81347"/>
                        <a14:foregroundMark x1="61603" y1="66580" x2="60434" y2="77720"/>
                        <a14:foregroundMark x1="69449" y1="71762" x2="68781" y2="83679"/>
                        <a14:foregroundMark x1="77129" y1="74611" x2="76628" y2="79534"/>
                        <a14:foregroundMark x1="84140" y1="76684" x2="83639" y2="81865"/>
                        <a14:backgroundMark x1="56093" y1="30052" x2="44574" y2="37047"/>
                        <a14:backgroundMark x1="16694" y1="65803" x2="16027" y2="73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407" y="1155693"/>
            <a:ext cx="1338624" cy="862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00" y="3976938"/>
            <a:ext cx="1373111" cy="1776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Стрелка вправо 24"/>
          <p:cNvSpPr/>
          <p:nvPr/>
        </p:nvSpPr>
        <p:spPr>
          <a:xfrm>
            <a:off x="1158956" y="4932213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3505781" y="4924721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264371" y="4924721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9337770" y="4924721"/>
            <a:ext cx="715993" cy="3881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822270" y="3019378"/>
            <a:ext cx="959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сканированный документ</a:t>
            </a:r>
          </a:p>
        </p:txBody>
      </p:sp>
    </p:spTree>
    <p:extLst>
      <p:ext uri="{BB962C8B-B14F-4D97-AF65-F5344CB8AC3E}">
        <p14:creationId xmlns:p14="http://schemas.microsoft.com/office/powerpoint/2010/main" val="284820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63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10130" r="13151" b="3300"/>
          <a:stretch/>
        </p:blipFill>
        <p:spPr bwMode="auto">
          <a:xfrm rot="16200000">
            <a:off x="2541862" y="-1014140"/>
            <a:ext cx="6162870" cy="9445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735" y="-56948"/>
            <a:ext cx="9177865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 к ВПР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49847" y="103187"/>
            <a:ext cx="3905885" cy="665321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709978" y="103187"/>
            <a:ext cx="3787352" cy="66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3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01115" y="77787"/>
            <a:ext cx="3812752" cy="667014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711314" y="77787"/>
            <a:ext cx="3677285" cy="66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12200" y="6356351"/>
            <a:ext cx="2844800" cy="365125"/>
          </a:xfrm>
        </p:spPr>
        <p:txBody>
          <a:bodyPr/>
          <a:lstStyle/>
          <a:p>
            <a:fld id="{59E97C37-A46B-4CE2-8C6C-C8766EBAC56B}" type="slidenum">
              <a:rPr lang="ru-RU" smtClean="0"/>
              <a:t>66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711" y="1244162"/>
            <a:ext cx="3772593" cy="51121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1" y="1231694"/>
            <a:ext cx="3807096" cy="512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56735" y="180118"/>
            <a:ext cx="9177865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 к ОГЭ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094" y="1244162"/>
            <a:ext cx="3812356" cy="5112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55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6820" y="842184"/>
            <a:ext cx="6746072" cy="494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4" y="842184"/>
            <a:ext cx="6954948" cy="4944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954" y="1180849"/>
            <a:ext cx="458893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Непроглядно темна,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Бесконечна – тайга	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сибирская!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долин и среди гор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ты простор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Богатырская.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Твоя чаща темна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стоит тишина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Благодатная!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никто не пройдет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топи болот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Бесконечные.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55251" y="1180849"/>
            <a:ext cx="270086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горам, по хребтам,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глубоким падям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раскинулась!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широкой рекой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зеленой стеной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Понадвинулась.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дорог, нет пути.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чащи твои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Вековечные.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Зверолов лишь порой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тропинке лесной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Пробирается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09" y="4591619"/>
            <a:ext cx="2286001" cy="2286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8821" y="876047"/>
            <a:ext cx="4097402" cy="406265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ты собираешься нарисовать картину «Тайга».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Краски какого цвета тебе понадобятся?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Изменится ли твоя палитра красок при написании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сибирской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сибирской тайги?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 свой выбор.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0884" y="5243611"/>
            <a:ext cx="312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Старинная сибирская песня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533" y="35017"/>
            <a:ext cx="9872133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«Палитра»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68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6533" y="35017"/>
            <a:ext cx="9872133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разминка. «Калейдоскоп»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3" r="3698" b="11200"/>
          <a:stretch/>
        </p:blipFill>
        <p:spPr>
          <a:xfrm>
            <a:off x="5013008" y="869676"/>
            <a:ext cx="5754167" cy="56326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14881"/>
          <a:stretch/>
        </p:blipFill>
        <p:spPr>
          <a:xfrm>
            <a:off x="329656" y="869676"/>
            <a:ext cx="3937543" cy="56326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3" r="34420" b="11200"/>
          <a:stretch/>
        </p:blipFill>
        <p:spPr>
          <a:xfrm>
            <a:off x="5013008" y="869676"/>
            <a:ext cx="3918484" cy="563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69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6533" y="35017"/>
            <a:ext cx="9872133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разминка. «Калейдоскоп»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/>
        </p:blipFill>
        <p:spPr>
          <a:xfrm>
            <a:off x="1146758" y="812800"/>
            <a:ext cx="9251939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867" y="477838"/>
            <a:ext cx="10972800" cy="1143000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Шестиугольное обучение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</a:t>
            </a:fld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16208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«Интерактивный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гексагон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2" y="2106262"/>
            <a:ext cx="4524623" cy="32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7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75266" y="0"/>
            <a:ext cx="9872133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разминка. «Крестики-нолики»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r="8227" b="1581"/>
          <a:stretch/>
        </p:blipFill>
        <p:spPr>
          <a:xfrm>
            <a:off x="6248400" y="844351"/>
            <a:ext cx="4228252" cy="5710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5" b="3889"/>
          <a:stretch/>
        </p:blipFill>
        <p:spPr>
          <a:xfrm>
            <a:off x="1299295" y="833273"/>
            <a:ext cx="4129137" cy="57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75266" y="0"/>
            <a:ext cx="9872133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разминка. «Крестики-нолики»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5229" r="21171" b="5947"/>
          <a:stretch/>
        </p:blipFill>
        <p:spPr>
          <a:xfrm rot="16200000">
            <a:off x="6699271" y="1436006"/>
            <a:ext cx="5494463" cy="4861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5194" r="3024" b="3434"/>
          <a:stretch/>
        </p:blipFill>
        <p:spPr>
          <a:xfrm rot="5400000">
            <a:off x="-170098" y="1311042"/>
            <a:ext cx="5701555" cy="5119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2880" r="5466" b="3002"/>
          <a:stretch/>
        </p:blipFill>
        <p:spPr>
          <a:xfrm>
            <a:off x="3456390" y="615553"/>
            <a:ext cx="5109883" cy="56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6058" y="24063"/>
            <a:ext cx="5168516" cy="104644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разума»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«План и карта» </a:t>
            </a:r>
            <a:endParaRPr lang="ru-RU" sz="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453" y="1265382"/>
            <a:ext cx="11674157" cy="5093702"/>
          </a:xfrm>
          <a:prstGeom prst="rect">
            <a:avLst/>
          </a:prstGeom>
          <a:solidFill>
            <a:srgbClr val="99CC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значение имеют условные знаки плана местности? К каким последствиям может привести их незнание? Приведите конкретные примеры и обоснуйте их.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Представьте, что масштаба не существует. К каким последствиям это может привести в жизни и деятельности человека?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ли определить направление изогнутых объектов на карте, таких, как река, дорога, граница угодий. Поясните своё мнение.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Представьте, что на плане неверно показали направление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бергштрихов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 каким результатам это могло бы привести на практике? Приведите конкретные примеры.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на политических картах мира определить рельеф территории? Выскажите свою точку зрения и обоснуйте её.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контурные карты считают особым видом карт? Для составления каких карт могут служить основой контурные карты?</a:t>
            </a:r>
          </a:p>
        </p:txBody>
      </p:sp>
    </p:spTree>
    <p:extLst>
      <p:ext uri="{BB962C8B-B14F-4D97-AF65-F5344CB8AC3E}">
        <p14:creationId xmlns:p14="http://schemas.microsoft.com/office/powerpoint/2010/main" val="3286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6058" y="24063"/>
            <a:ext cx="5168516" cy="104644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разума»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«Атмосфера» </a:t>
            </a:r>
            <a:endParaRPr lang="ru-RU" sz="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916" y="1070503"/>
            <a:ext cx="11888539" cy="5478423"/>
          </a:xfrm>
          <a:prstGeom prst="rect">
            <a:avLst/>
          </a:prstGeom>
          <a:solidFill>
            <a:srgbClr val="99CC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 возникла атмосфера на Земле? Изменялся ли её состав со временем?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факторы влияют на суточную амплитуду суточных колебаний температуры? Выделите их и обоснуйте.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Басра, расположенном на Аравийском полуострове, годовая амплитуда температуры составляет 23°С, а в селении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Черапунджи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полуострове Индостан 13°С, хотя они находятся на суше и имеют приблизительно одинаковую широту. Чем это можно объяснить?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Почему, на ваш взгляд, муссоны возникают в полосе пограничной между материками и океанами, а не произвольно на любой территории?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Представьте, что на Земле прекратилось движение ветра. К каким последствиям в природе и жизни человека это могло бы привести? Обоснуйте свою точку зрения.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 отдельных районах земного шара образуются мощные туманы, но осадки при этом не образуются. Выскажите и обоснуйте свою точку зрения.</a:t>
            </a:r>
          </a:p>
        </p:txBody>
      </p:sp>
    </p:spTree>
    <p:extLst>
      <p:ext uri="{BB962C8B-B14F-4D97-AF65-F5344CB8AC3E}">
        <p14:creationId xmlns:p14="http://schemas.microsoft.com/office/powerpoint/2010/main" val="21072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875830"/>
            <a:ext cx="8537575" cy="5480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6" y="4347921"/>
            <a:ext cx="7508346" cy="2373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200025" y="1694156"/>
            <a:ext cx="2616200" cy="1921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95357" y="0"/>
            <a:ext cx="7405843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 мышление. Новости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121" y="3423517"/>
            <a:ext cx="8675066" cy="32979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047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5700" y="1763594"/>
            <a:ext cx="10223500" cy="4957882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61257"/>
              </p:ext>
            </p:extLst>
          </p:nvPr>
        </p:nvGraphicFramePr>
        <p:xfrm>
          <a:off x="1198322" y="1763590"/>
          <a:ext cx="10168178" cy="495788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66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2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Люди всегда будут путешествовать, а география обеспечивает информацией для разработки туристических маршрутов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 меняется, поэтому необходимо постоянное обновление карт, приведение их в соответствие с реальной обстановкой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 обеспечивает значительный вклад в повышение культурного уровня новых поколений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знания географических законов невозможно крупномасштабное преобразование окружающей среды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Пространственная организация общества (расселения и хозяйства) нуждается в оптимизации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Понимать причины культурного разнообразия – значит, способствовать сохранению мира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1851" y="286266"/>
            <a:ext cx="1150694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Представьте, что вы – журналист, и вам поручили написать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научно-популярную статью на тему «География – наука будущего». 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три наиболее значимых аргумента, которые займут 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центральное место в вашей статье.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8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4" y="347662"/>
            <a:ext cx="5287773" cy="5770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25" y="347661"/>
            <a:ext cx="4823707" cy="57884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332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54741" y="1250140"/>
            <a:ext cx="46631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ехнология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бразования  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лобальных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нформационных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етях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363" y="250485"/>
            <a:ext cx="10404192" cy="707886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ТОГИС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7882" y="958371"/>
            <a:ext cx="5760741" cy="576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78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298077"/>
            <a:ext cx="8596119" cy="6240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75" y="937512"/>
            <a:ext cx="10968099" cy="52362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879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404664"/>
            <a:ext cx="7992888" cy="7200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Функции учителя в ТОГИС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45373" y="2304224"/>
            <a:ext cx="4500594" cy="22145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ресурсного обеспечения: </a:t>
            </a:r>
            <a:r>
              <a:rPr lang="ru-RU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источник информации,</a:t>
            </a:r>
          </a:p>
          <a:p>
            <a:pPr algn="ctr"/>
            <a:r>
              <a:rPr lang="ru-RU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культурный образец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81707" y="4841641"/>
            <a:ext cx="4857784" cy="1571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Анализ процесса, экспертиза и рефлексия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46099" y="2325494"/>
            <a:ext cx="3929090" cy="21933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Управление деятельностью учащихся 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135789" y="1248773"/>
            <a:ext cx="500066" cy="928694"/>
          </a:xfrm>
          <a:prstGeom prst="down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556145" y="1260772"/>
            <a:ext cx="500066" cy="928694"/>
          </a:xfrm>
          <a:prstGeom prst="down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132004" y="1214422"/>
            <a:ext cx="357190" cy="3500462"/>
          </a:xfrm>
          <a:prstGeom prst="down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2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72578" y="551906"/>
            <a:ext cx="6530191" cy="4216539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КРИТИЧЕСКОГО МЫШЛЕНИЯ МЕТОДОМ ШЕСТИУГОЛЬНОГО ОБУЧЕНИЯ:</a:t>
            </a:r>
          </a:p>
          <a:p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использование в школах Великобритании;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очень широко распространен в России.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МЕТОДИКИ: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уйти от пассивного слушания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активной форме работы учащихся;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занятий.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0925" y="4768445"/>
            <a:ext cx="2692550" cy="156966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Рассел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Тарр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методики шестиугольного обучения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r="20400"/>
          <a:stretch/>
        </p:blipFill>
        <p:spPr bwMode="auto">
          <a:xfrm>
            <a:off x="1536929" y="675212"/>
            <a:ext cx="3300542" cy="3666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3" y="277504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4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70647" y="1504377"/>
            <a:ext cx="11255188" cy="471331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Выделить ключевые слова для информационного поиска.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Найти и собрать необходимую информацию (учебник, Интернет)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Обсудить и проанализировать собранную информацию.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Сделать выводы.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Сравнить свои выводы с культурным образцом</a:t>
            </a:r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9150" y="382543"/>
            <a:ext cx="8640960" cy="6480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chemeClr val="accent3">
                    <a:lumMod val="50000"/>
                  </a:schemeClr>
                </a:solidFill>
              </a:rPr>
              <a:t>Функции учащихся  в ТОГИС:</a:t>
            </a:r>
            <a:endParaRPr lang="ru-RU" sz="3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/>
              <a:t>81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9291" y="322940"/>
            <a:ext cx="5087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Ашанина Ольга Валерьевна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9291" y="1000048"/>
            <a:ext cx="58589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75/62 г. Пензы </a:t>
            </a:r>
          </a:p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им. Героя Советского Союза А.И.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Мереняшева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0" y="1965515"/>
            <a:ext cx="9110892" cy="76944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Телефон, </a:t>
            </a:r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вотсап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8 909 316 22 28</a:t>
            </a: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219661" y="2734956"/>
            <a:ext cx="6611105" cy="83099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olga-ashanina@yandex.ru</a:t>
            </a:r>
            <a:endParaRPr lang="ru-RU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74" y="2865863"/>
            <a:ext cx="4508256" cy="38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44715" y="417299"/>
            <a:ext cx="10404192" cy="646331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шестиугольного обучения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136505" y="2383007"/>
            <a:ext cx="4618637" cy="4112622"/>
            <a:chOff x="3108076" y="2790174"/>
            <a:chExt cx="3689565" cy="3363353"/>
          </a:xfrm>
        </p:grpSpPr>
        <p:pic>
          <p:nvPicPr>
            <p:cNvPr id="2052" name="Picture 4" descr="C:\Users\Таня\Desktop\НОЯБРЬ\6 угольное обучение\rfhrty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076" y="2790174"/>
              <a:ext cx="3689565" cy="3363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 rot="21124494">
              <a:off x="3638362" y="3376941"/>
              <a:ext cx="2535894" cy="2189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Установление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связи между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понятиями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событиями,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поиск доказательств и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выстраивание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алгоритма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846811" y="931805"/>
            <a:ext cx="4076007" cy="3379327"/>
            <a:chOff x="6151539" y="1670267"/>
            <a:chExt cx="3265417" cy="2976707"/>
          </a:xfrm>
        </p:grpSpPr>
        <p:pic>
          <p:nvPicPr>
            <p:cNvPr id="2053" name="Picture 5" descr="C:\Users\Таня\Desktop\НОЯБРЬ\6 угольное обучение\ytjtyjt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539" y="1670267"/>
              <a:ext cx="3265417" cy="297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 rot="21349486">
              <a:off x="6637505" y="2474138"/>
              <a:ext cx="2184297" cy="10573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Активизация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деятельности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учащихся на уроке 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116681" y="3269051"/>
            <a:ext cx="3722662" cy="3588949"/>
            <a:chOff x="8066364" y="3300328"/>
            <a:chExt cx="3219762" cy="2935087"/>
          </a:xfrm>
        </p:grpSpPr>
        <p:pic>
          <p:nvPicPr>
            <p:cNvPr id="2054" name="Picture 6" descr="C:\Users\Таня\Desktop\НОЯБРЬ\6 угольное обучение\Без имени-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6364" y="3300328"/>
              <a:ext cx="3219762" cy="293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 rot="853168">
              <a:off x="8871021" y="4220391"/>
              <a:ext cx="1730291" cy="9816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Совместная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деятельность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учащихся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-394455" y="1619689"/>
            <a:ext cx="4353612" cy="3733677"/>
            <a:chOff x="291759" y="2611419"/>
            <a:chExt cx="3349601" cy="3053447"/>
          </a:xfrm>
        </p:grpSpPr>
        <p:pic>
          <p:nvPicPr>
            <p:cNvPr id="2051" name="Picture 3" descr="C:\Users\Таня\Desktop\НОЯБРЬ\6 угольное обучение\hn mjgh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59" y="2611419"/>
              <a:ext cx="3349601" cy="3053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414091">
              <a:off x="1145221" y="3345276"/>
              <a:ext cx="1853738" cy="1585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Обобщение и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систематизация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материала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определённое </a:t>
              </a:r>
            </a:p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время</a:t>
              </a:r>
            </a:p>
          </p:txBody>
        </p:sp>
      </p:grpSp>
      <p:pic>
        <p:nvPicPr>
          <p:cNvPr id="18" name="Picture 4" descr="C:\Users\Таня\Desktop\НОЯБРЬ\6 угольное обучение\book templa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9" y="288316"/>
            <a:ext cx="2192188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7C37-A46B-4CE2-8C6C-C8766EBAC56B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8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Бесплатный_шаблон_презентаций_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Бесплатный_шаблон_презентаций_4</Template>
  <TotalTime>3083</TotalTime>
  <Words>1619</Words>
  <Application>Microsoft Office PowerPoint</Application>
  <PresentationFormat>Широкоэкранный</PresentationFormat>
  <Paragraphs>389</Paragraphs>
  <Slides>81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Arial</vt:lpstr>
      <vt:lpstr>Calibri</vt:lpstr>
      <vt:lpstr>Times New Roman</vt:lpstr>
      <vt:lpstr>Wingdings</vt:lpstr>
      <vt:lpstr>Бесплатный_шаблон_презентаций_4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Шестиугольное 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учителя в ТОГИС</vt:lpstr>
      <vt:lpstr>Функции учащихся  в ТОГИС: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190</cp:revision>
  <dcterms:created xsi:type="dcterms:W3CDTF">2019-04-10T17:30:33Z</dcterms:created>
  <dcterms:modified xsi:type="dcterms:W3CDTF">2023-11-02T15:53:17Z</dcterms:modified>
</cp:coreProperties>
</file>