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0B7C2-48F1-4F47-91EF-2632C15D0EA4}" v="1788" dt="2023-02-20T16:34:59.368"/>
    <p1510:client id="{6384F0D0-C3B6-4447-A59E-0E002F12413C}" v="25" dt="2023-02-19T15:28:19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31746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Arial Black"/>
                <a:cs typeface="Calibri Light"/>
              </a:rPr>
              <a:t>Меры объёма в Древней Руси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осуд, бочка, внутрен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194CCDC-68AD-7638-D0E5-2FB250615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3" t="6984" r="8966"/>
          <a:stretch/>
        </p:blipFill>
        <p:spPr>
          <a:xfrm>
            <a:off x="1767840" y="865632"/>
            <a:ext cx="4511040" cy="5593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EC3A81-91DC-A83C-205F-E995E94A3875}"/>
              </a:ext>
            </a:extLst>
          </p:cNvPr>
          <p:cNvSpPr txBox="1"/>
          <p:nvPr/>
        </p:nvSpPr>
        <p:spPr>
          <a:xfrm>
            <a:off x="7230311" y="1535782"/>
            <a:ext cx="1925881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latin typeface="Arial"/>
                <a:cs typeface="Calibri"/>
              </a:rPr>
              <a:t>Бочка</a:t>
            </a:r>
          </a:p>
          <a:p>
            <a:pPr algn="ctr"/>
            <a:r>
              <a:rPr lang="ru-RU" sz="2800" b="1" dirty="0">
                <a:latin typeface="Arial"/>
                <a:cs typeface="Calibri"/>
              </a:rPr>
              <a:t>Объём:</a:t>
            </a:r>
          </a:p>
          <a:p>
            <a:pPr algn="ctr"/>
            <a:r>
              <a:rPr lang="ru-RU" sz="2800" b="1" dirty="0">
                <a:latin typeface="Arial"/>
                <a:cs typeface="Calibri"/>
              </a:rPr>
              <a:t>492 л.</a:t>
            </a:r>
          </a:p>
          <a:p>
            <a:pPr algn="ctr"/>
            <a:r>
              <a:rPr lang="ru-RU" sz="2800" b="1" dirty="0" smtClean="0">
                <a:latin typeface="Arial"/>
                <a:cs typeface="Calibri"/>
              </a:rPr>
              <a:t>40 </a:t>
            </a:r>
            <a:r>
              <a:rPr lang="ru-RU" sz="2800" b="1" dirty="0">
                <a:latin typeface="Arial"/>
                <a:cs typeface="Calibri"/>
              </a:rPr>
              <a:t>вёдер</a:t>
            </a:r>
          </a:p>
        </p:txBody>
      </p:sp>
    </p:spTree>
    <p:extLst>
      <p:ext uri="{BB962C8B-B14F-4D97-AF65-F5344CB8AC3E}">
        <p14:creationId xmlns:p14="http://schemas.microsoft.com/office/powerpoint/2010/main" val="4723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911BB-3A0A-34DF-9F65-8E6B6FF576C9}"/>
              </a:ext>
            </a:extLst>
          </p:cNvPr>
          <p:cNvSpPr txBox="1"/>
          <p:nvPr/>
        </p:nvSpPr>
        <p:spPr>
          <a:xfrm>
            <a:off x="903027" y="2779594"/>
            <a:ext cx="1038594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dirty="0">
                <a:latin typeface="Arial Black"/>
              </a:rPr>
              <a:t>«</a:t>
            </a:r>
            <a:r>
              <a:rPr lang="en-US" sz="7200" b="1" dirty="0" err="1">
                <a:latin typeface="Arial Black"/>
              </a:rPr>
              <a:t>Хлебные</a:t>
            </a:r>
            <a:r>
              <a:rPr lang="en-US" sz="7200" b="1" dirty="0">
                <a:latin typeface="Arial Black"/>
              </a:rPr>
              <a:t> </a:t>
            </a:r>
            <a:r>
              <a:rPr lang="en-US" sz="7200" b="1" dirty="0" err="1">
                <a:latin typeface="Arial Black"/>
              </a:rPr>
              <a:t>меры</a:t>
            </a:r>
            <a:r>
              <a:rPr lang="en-US" sz="7200" b="1" dirty="0">
                <a:latin typeface="Arial Black"/>
              </a:rPr>
              <a:t>»</a:t>
            </a:r>
            <a:endParaRPr lang="ru-RU" sz="720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795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7C8083-5E64-6819-EDBE-61A882B8762C}"/>
              </a:ext>
            </a:extLst>
          </p:cNvPr>
          <p:cNvSpPr txBox="1"/>
          <p:nvPr/>
        </p:nvSpPr>
        <p:spPr>
          <a:xfrm>
            <a:off x="6568258" y="1271243"/>
            <a:ext cx="287158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atin typeface="Arial"/>
                <a:cs typeface="Arial"/>
              </a:rPr>
              <a:t>Стакан</a:t>
            </a:r>
            <a:endParaRPr lang="en-US" sz="4000" b="1" dirty="0">
              <a:latin typeface="Arial"/>
              <a:cs typeface="Arial"/>
            </a:endParaRPr>
          </a:p>
          <a:p>
            <a:pPr algn="ctr"/>
            <a:r>
              <a:rPr lang="en-US" sz="2800" b="1" dirty="0" err="1">
                <a:latin typeface="Arial"/>
                <a:cs typeface="Arial"/>
              </a:rPr>
              <a:t>Объём</a:t>
            </a:r>
            <a:r>
              <a:rPr lang="en-US" sz="2800" b="1" dirty="0">
                <a:latin typeface="Arial"/>
                <a:cs typeface="Arial"/>
              </a:rPr>
              <a:t>: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270 </a:t>
            </a:r>
            <a:r>
              <a:rPr lang="en-US" sz="2800" b="1" dirty="0" err="1">
                <a:latin typeface="Arial"/>
                <a:cs typeface="Arial"/>
              </a:rPr>
              <a:t>мл</a:t>
            </a:r>
            <a:r>
              <a:rPr lang="en-US" sz="2800" b="1" dirty="0" smtClean="0">
                <a:latin typeface="Arial"/>
                <a:cs typeface="Arial"/>
              </a:rPr>
              <a:t>.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59F0E-FACA-9D11-B4C7-80F52715222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latin typeface="Arial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BBF22-84C4-6A4F-3BF0-3F279638807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latin typeface="Arial Black"/>
            </a:endParaRPr>
          </a:p>
        </p:txBody>
      </p:sp>
      <p:pic>
        <p:nvPicPr>
          <p:cNvPr id="8" name="Рисунок 8" descr="Изображение выглядит как чашка, внутренний, сосуд, керамиче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075BDDF-552A-F272-F882-5ECAE7F72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16" y="534002"/>
            <a:ext cx="4358184" cy="6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48301-100C-EAD6-1370-35245AD98F2C}"/>
              </a:ext>
            </a:extLst>
          </p:cNvPr>
          <p:cNvSpPr txBox="1"/>
          <p:nvPr/>
        </p:nvSpPr>
        <p:spPr>
          <a:xfrm>
            <a:off x="6855543" y="1377696"/>
            <a:ext cx="2751753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atin typeface="Arial"/>
                <a:cs typeface="Arial"/>
              </a:rPr>
              <a:t>Гарнец</a:t>
            </a:r>
            <a:endParaRPr lang="en-US" sz="4000" b="1" dirty="0">
              <a:latin typeface="Arial"/>
              <a:cs typeface="Arial"/>
            </a:endParaRPr>
          </a:p>
          <a:p>
            <a:pPr algn="ctr"/>
            <a:r>
              <a:rPr lang="ru-RU" sz="2800" b="1" dirty="0" smtClean="0">
                <a:latin typeface="Arial"/>
                <a:cs typeface="Arial"/>
              </a:rPr>
              <a:t>Объём: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3,3 </a:t>
            </a:r>
            <a:r>
              <a:rPr lang="en-US" sz="2800" b="1" dirty="0">
                <a:latin typeface="Arial"/>
                <a:cs typeface="Arial"/>
              </a:rPr>
              <a:t>л.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12 </a:t>
            </a:r>
            <a:r>
              <a:rPr lang="en-US" sz="2800" b="1" dirty="0" err="1" smtClean="0">
                <a:latin typeface="Arial"/>
                <a:cs typeface="Arial"/>
              </a:rPr>
              <a:t>стаканов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3" name="Рисунок 3" descr="Изображение выглядит как чашка, растение, керамические изделия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0A28E9CF-766F-7294-DA5E-63B0662A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1" y="582563"/>
            <a:ext cx="5745706" cy="58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внутренний, кастрюля, миксер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31ED3C59-212B-F200-2929-183893A4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" r="59345" b="-1064"/>
          <a:stretch/>
        </p:blipFill>
        <p:spPr>
          <a:xfrm>
            <a:off x="1113840" y="280840"/>
            <a:ext cx="5401916" cy="6488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217823-78EF-00EB-7F56-1DE0239E4770}"/>
              </a:ext>
            </a:extLst>
          </p:cNvPr>
          <p:cNvSpPr txBox="1"/>
          <p:nvPr/>
        </p:nvSpPr>
        <p:spPr>
          <a:xfrm>
            <a:off x="7207383" y="1283435"/>
            <a:ext cx="2655945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atin typeface="Arial"/>
                <a:cs typeface="Arial"/>
              </a:rPr>
              <a:t>Осьмина</a:t>
            </a:r>
            <a:endParaRPr lang="en-US" sz="4000" b="1" dirty="0">
              <a:latin typeface="Arial"/>
              <a:cs typeface="Arial"/>
            </a:endParaRPr>
          </a:p>
          <a:p>
            <a:pPr algn="ctr"/>
            <a:r>
              <a:rPr lang="en-US" sz="2800" b="1" dirty="0" err="1">
                <a:latin typeface="Arial"/>
                <a:cs typeface="Arial"/>
              </a:rPr>
              <a:t>Объём</a:t>
            </a:r>
            <a:r>
              <a:rPr lang="en-US" sz="2800" b="1" dirty="0">
                <a:latin typeface="Arial"/>
                <a:cs typeface="Arial"/>
              </a:rPr>
              <a:t>:</a:t>
            </a:r>
          </a:p>
          <a:p>
            <a:pPr algn="ctr"/>
            <a:r>
              <a:rPr lang="en-US" sz="2800" b="1" dirty="0">
                <a:latin typeface="Arial"/>
                <a:ea typeface="+mn-lt"/>
                <a:cs typeface="+mn-lt"/>
              </a:rPr>
              <a:t>105 </a:t>
            </a:r>
            <a:r>
              <a:rPr lang="en-US" sz="2800" b="1" dirty="0" err="1">
                <a:latin typeface="Arial"/>
                <a:ea typeface="+mn-lt"/>
                <a:cs typeface="+mn-lt"/>
              </a:rPr>
              <a:t>литров</a:t>
            </a:r>
            <a:endParaRPr lang="en-US" sz="28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en-US" sz="2800" b="1" dirty="0" smtClean="0">
                <a:latin typeface="Arial"/>
                <a:cs typeface="Calibri"/>
              </a:rPr>
              <a:t>384 </a:t>
            </a:r>
            <a:r>
              <a:rPr lang="en-US" sz="2800" b="1" dirty="0" err="1" smtClean="0">
                <a:latin typeface="Arial"/>
                <a:cs typeface="Calibri"/>
              </a:rPr>
              <a:t>стакана</a:t>
            </a:r>
            <a:endParaRPr lang="en-US" sz="2800" b="1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2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ашка, стол, кофе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E5823274-88F3-53BC-A3E1-F158EB2A9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" t="12206" r="76163" b="15183"/>
          <a:stretch/>
        </p:blipFill>
        <p:spPr>
          <a:xfrm>
            <a:off x="1380335" y="674959"/>
            <a:ext cx="5470996" cy="5684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D7D208-094F-6367-02CC-FBD8E3058C37}"/>
              </a:ext>
            </a:extLst>
          </p:cNvPr>
          <p:cNvSpPr txBox="1"/>
          <p:nvPr/>
        </p:nvSpPr>
        <p:spPr>
          <a:xfrm>
            <a:off x="7300097" y="1577499"/>
            <a:ext cx="25998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atin typeface="Arial"/>
                <a:cs typeface="Arial"/>
              </a:rPr>
              <a:t>Кадь</a:t>
            </a:r>
            <a:r>
              <a:rPr lang="en-US" sz="4000" b="1" dirty="0">
                <a:latin typeface="Arial"/>
                <a:cs typeface="Arial"/>
              </a:rPr>
              <a:t> </a:t>
            </a:r>
          </a:p>
          <a:p>
            <a:pPr algn="ctr"/>
            <a:r>
              <a:rPr lang="en-US" sz="2800" b="1" dirty="0" err="1">
                <a:latin typeface="Arial"/>
                <a:cs typeface="Arial"/>
              </a:rPr>
              <a:t>Объём</a:t>
            </a:r>
            <a:r>
              <a:rPr lang="en-US" sz="2800" b="1" dirty="0">
                <a:latin typeface="Arial"/>
                <a:cs typeface="Arial"/>
              </a:rPr>
              <a:t>: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840</a:t>
            </a:r>
            <a:r>
              <a:rPr lang="ru-RU" sz="28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л</a:t>
            </a:r>
            <a:r>
              <a:rPr lang="ru-RU" sz="2800" b="1" dirty="0" err="1" smtClean="0">
                <a:latin typeface="Arial"/>
                <a:cs typeface="Arial"/>
              </a:rPr>
              <a:t>итров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2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08442-D593-6ABC-7831-1C229FFF4F93}"/>
              </a:ext>
            </a:extLst>
          </p:cNvPr>
          <p:cNvSpPr txBox="1"/>
          <p:nvPr/>
        </p:nvSpPr>
        <p:spPr>
          <a:xfrm>
            <a:off x="36963" y="2829066"/>
            <a:ext cx="121237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7200" b="1" dirty="0">
                <a:latin typeface="Arial Black"/>
                <a:cs typeface="Calibri"/>
              </a:rPr>
              <a:t>Спасибо за внимание!</a:t>
            </a:r>
            <a:endParaRPr lang="ru-RU" sz="7200" b="1" dirty="0">
              <a:latin typeface="Arial Black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9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6EEA81-6825-4B54-2349-BA1866A77146}"/>
              </a:ext>
            </a:extLst>
          </p:cNvPr>
          <p:cNvSpPr txBox="1"/>
          <p:nvPr/>
        </p:nvSpPr>
        <p:spPr>
          <a:xfrm>
            <a:off x="2573172" y="514634"/>
            <a:ext cx="70484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7200" b="1" dirty="0">
                <a:latin typeface="Arial"/>
                <a:cs typeface="Calibri"/>
              </a:rPr>
              <a:t>Меры объёма</a:t>
            </a:r>
            <a:endParaRPr lang="ru-RU" sz="7200" b="1" dirty="0">
              <a:latin typeface="Arial"/>
              <a:cs typeface="Arial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149450D2-148E-BF79-4211-EAB9B46FF9CA}"/>
              </a:ext>
            </a:extLst>
          </p:cNvPr>
          <p:cNvSpPr/>
          <p:nvPr/>
        </p:nvSpPr>
        <p:spPr>
          <a:xfrm rot="-2700000">
            <a:off x="7807655" y="1882253"/>
            <a:ext cx="1694597" cy="154674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9FDB07C-075B-B4A0-23C7-03C221C2F579}"/>
              </a:ext>
            </a:extLst>
          </p:cNvPr>
          <p:cNvSpPr/>
          <p:nvPr/>
        </p:nvSpPr>
        <p:spPr>
          <a:xfrm rot="2640000">
            <a:off x="2826221" y="1882252"/>
            <a:ext cx="1694597" cy="154674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9E076-CF98-29FB-C919-1646BECD49B2}"/>
              </a:ext>
            </a:extLst>
          </p:cNvPr>
          <p:cNvSpPr txBox="1"/>
          <p:nvPr/>
        </p:nvSpPr>
        <p:spPr>
          <a:xfrm>
            <a:off x="470848" y="3541594"/>
            <a:ext cx="463113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«</a:t>
            </a:r>
            <a:r>
              <a:rPr lang="en-US" sz="4000" b="1" dirty="0" err="1">
                <a:latin typeface="Arial"/>
                <a:cs typeface="Arial"/>
              </a:rPr>
              <a:t>Винные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меры</a:t>
            </a:r>
            <a:r>
              <a:rPr lang="en-US" sz="4000" b="1" dirty="0">
                <a:latin typeface="Arial"/>
                <a:cs typeface="Arial"/>
              </a:rPr>
              <a:t>»</a:t>
            </a:r>
          </a:p>
          <a:p>
            <a:pPr algn="ctr"/>
            <a:r>
              <a:rPr lang="en-US" sz="4000" b="1" dirty="0" err="1">
                <a:latin typeface="Arial"/>
                <a:cs typeface="Arial"/>
              </a:rPr>
              <a:t>Жидкие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тела</a:t>
            </a:r>
            <a:endParaRPr lang="en-US" sz="4000" b="1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111E2-7CCC-A558-C50D-49C3AF71663C}"/>
              </a:ext>
            </a:extLst>
          </p:cNvPr>
          <p:cNvSpPr txBox="1"/>
          <p:nvPr/>
        </p:nvSpPr>
        <p:spPr>
          <a:xfrm>
            <a:off x="6691952" y="3541594"/>
            <a:ext cx="513155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«</a:t>
            </a:r>
            <a:r>
              <a:rPr lang="en-US" sz="4000" b="1" dirty="0" err="1">
                <a:latin typeface="Arial"/>
                <a:cs typeface="Arial"/>
              </a:rPr>
              <a:t>Хлебные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меры</a:t>
            </a:r>
            <a:r>
              <a:rPr lang="en-US" sz="4000" b="1" dirty="0">
                <a:latin typeface="Arial"/>
                <a:cs typeface="Arial"/>
              </a:rPr>
              <a:t>» </a:t>
            </a:r>
            <a:r>
              <a:rPr lang="en-US" sz="4000" b="1" dirty="0" err="1">
                <a:latin typeface="Arial"/>
                <a:cs typeface="Arial"/>
              </a:rPr>
              <a:t>Сыпучие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тела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5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30F00-030D-4A62-65E0-78482EA635EE}"/>
              </a:ext>
            </a:extLst>
          </p:cNvPr>
          <p:cNvSpPr txBox="1"/>
          <p:nvPr/>
        </p:nvSpPr>
        <p:spPr>
          <a:xfrm>
            <a:off x="1941963" y="2831910"/>
            <a:ext cx="8868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7200" b="1" dirty="0">
                <a:latin typeface="Arial Black"/>
                <a:ea typeface="+mn-lt"/>
                <a:cs typeface="+mn-lt"/>
              </a:rPr>
              <a:t>«</a:t>
            </a:r>
            <a:r>
              <a:rPr lang="ru-RU" sz="7200" dirty="0">
                <a:latin typeface="Arial Black"/>
                <a:cs typeface="Calibri"/>
              </a:rPr>
              <a:t>Винные меры</a:t>
            </a:r>
            <a:r>
              <a:rPr lang="ru-RU" sz="7200" b="1" dirty="0">
                <a:latin typeface="Arial Black"/>
                <a:ea typeface="+mn-lt"/>
                <a:cs typeface="+mn-lt"/>
              </a:rPr>
              <a:t>»</a:t>
            </a:r>
            <a:endParaRPr lang="ru-RU" sz="72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052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внутренний, конус&#10;&#10;Автоматически созданное описание">
            <a:extLst>
              <a:ext uri="{FF2B5EF4-FFF2-40B4-BE49-F238E27FC236}">
                <a16:creationId xmlns:a16="http://schemas.microsoft.com/office/drawing/2014/main" id="{C7F0A0D6-60E3-E2C6-61A7-A888B292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18" y="636523"/>
            <a:ext cx="7770125" cy="5755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79F420-FF99-898D-F397-17F67143E823}"/>
              </a:ext>
            </a:extLst>
          </p:cNvPr>
          <p:cNvSpPr txBox="1"/>
          <p:nvPr/>
        </p:nvSpPr>
        <p:spPr>
          <a:xfrm>
            <a:off x="8318243" y="1428451"/>
            <a:ext cx="2605789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latin typeface="Arial"/>
                <a:cs typeface="Calibri"/>
              </a:rPr>
              <a:t>Шкалик</a:t>
            </a:r>
            <a:endParaRPr lang="ru-RU" dirty="0">
              <a:latin typeface="Arial"/>
              <a:cs typeface="Arial"/>
            </a:endParaRPr>
          </a:p>
          <a:p>
            <a:pPr algn="ctr"/>
            <a:r>
              <a:rPr lang="ru-RU" sz="2800" b="1" dirty="0">
                <a:latin typeface="Arial"/>
                <a:ea typeface="+mn-lt"/>
                <a:cs typeface="+mn-lt"/>
              </a:rPr>
              <a:t>Объём:</a:t>
            </a:r>
          </a:p>
          <a:p>
            <a:pPr algn="ctr"/>
            <a:r>
              <a:rPr lang="ru-RU" sz="2800" b="1" dirty="0">
                <a:latin typeface="Arial"/>
                <a:ea typeface="+mn-lt"/>
                <a:cs typeface="+mn-lt"/>
              </a:rPr>
              <a:t>61,5 мл.</a:t>
            </a:r>
          </a:p>
          <a:p>
            <a:pPr algn="ctr"/>
            <a:r>
              <a:rPr lang="ru-RU" sz="2800" b="1" dirty="0">
                <a:latin typeface="Arial"/>
                <a:ea typeface="+mn-lt"/>
                <a:cs typeface="+mn-lt"/>
              </a:rPr>
              <a:t>1/200 ведра</a:t>
            </a:r>
            <a:endParaRPr lang="ru-RU" sz="2800" b="1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внутренний, стена, посуда, серебряный&#10;&#10;Автоматически созданное описание">
            <a:extLst>
              <a:ext uri="{FF2B5EF4-FFF2-40B4-BE49-F238E27FC236}">
                <a16:creationId xmlns:a16="http://schemas.microsoft.com/office/drawing/2014/main" id="{8E600169-1A87-8765-7E0D-54AFA41A1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679471"/>
            <a:ext cx="7861110" cy="5953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897D54-23AB-16AB-158F-A97E52032431}"/>
              </a:ext>
            </a:extLst>
          </p:cNvPr>
          <p:cNvSpPr txBox="1"/>
          <p:nvPr/>
        </p:nvSpPr>
        <p:spPr>
          <a:xfrm>
            <a:off x="8389757" y="1598675"/>
            <a:ext cx="2583043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latin typeface="Arial"/>
                <a:cs typeface="Calibri"/>
              </a:rPr>
              <a:t>Чарка</a:t>
            </a:r>
            <a:endParaRPr lang="ru-RU" sz="4000" dirty="0">
              <a:latin typeface="Arial"/>
              <a:cs typeface="Arial"/>
            </a:endParaRPr>
          </a:p>
          <a:p>
            <a:pPr algn="ctr"/>
            <a:r>
              <a:rPr lang="ru-RU" sz="2800" b="1" dirty="0">
                <a:latin typeface="Arial"/>
                <a:ea typeface="+mn-lt"/>
                <a:cs typeface="+mn-lt"/>
              </a:rPr>
              <a:t>Объём: </a:t>
            </a:r>
          </a:p>
          <a:p>
            <a:pPr algn="ctr"/>
            <a:r>
              <a:rPr lang="ru-RU" sz="2800" b="1" dirty="0">
                <a:latin typeface="Arial"/>
                <a:ea typeface="+mn-lt"/>
                <a:cs typeface="+mn-lt"/>
              </a:rPr>
              <a:t>123 мл.</a:t>
            </a:r>
            <a:endParaRPr lang="ru-RU" b="1" dirty="0">
              <a:latin typeface="Arial"/>
              <a:cs typeface="Calibri"/>
            </a:endParaRPr>
          </a:p>
          <a:p>
            <a:pPr algn="ctr"/>
            <a:r>
              <a:rPr lang="ru-RU" sz="2800" b="1" dirty="0" smtClean="0">
                <a:latin typeface="Arial"/>
                <a:cs typeface="Calibri"/>
              </a:rPr>
              <a:t>1/100 </a:t>
            </a:r>
            <a:r>
              <a:rPr lang="ru-RU" sz="2800" b="1" dirty="0">
                <a:latin typeface="Arial"/>
                <a:cs typeface="Calibri"/>
              </a:rPr>
              <a:t>ведра</a:t>
            </a: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9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ол, чаша, растение, чашка&#10;&#10;Автоматически созданное описание">
            <a:extLst>
              <a:ext uri="{FF2B5EF4-FFF2-40B4-BE49-F238E27FC236}">
                <a16:creationId xmlns:a16="http://schemas.microsoft.com/office/drawing/2014/main" id="{0E4C5658-A39E-ABF1-0B25-B01A942E4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2" t="14544" r="7927" b="6540"/>
          <a:stretch/>
        </p:blipFill>
        <p:spPr>
          <a:xfrm>
            <a:off x="1060704" y="1333022"/>
            <a:ext cx="6895042" cy="4665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86C011-2C05-3FA0-9A92-16B91139E911}"/>
              </a:ext>
            </a:extLst>
          </p:cNvPr>
          <p:cNvSpPr txBox="1"/>
          <p:nvPr/>
        </p:nvSpPr>
        <p:spPr>
          <a:xfrm>
            <a:off x="8618015" y="1576862"/>
            <a:ext cx="2464513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solidFill>
                  <a:srgbClr val="202122"/>
                </a:solidFill>
                <a:latin typeface="Arial"/>
                <a:cs typeface="Arial"/>
              </a:rPr>
              <a:t>Косушка</a:t>
            </a:r>
            <a:endParaRPr lang="en-US" sz="4000" b="1" dirty="0">
              <a:solidFill>
                <a:srgbClr val="202122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 err="1">
                <a:solidFill>
                  <a:srgbClr val="202122"/>
                </a:solidFill>
                <a:latin typeface="Arial"/>
                <a:cs typeface="Arial"/>
              </a:rPr>
              <a:t>Объём</a:t>
            </a:r>
            <a:r>
              <a:rPr lang="en-US" sz="2800" b="1" dirty="0">
                <a:solidFill>
                  <a:srgbClr val="202122"/>
                </a:solidFill>
                <a:latin typeface="Arial"/>
                <a:cs typeface="Arial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202122"/>
                </a:solidFill>
                <a:latin typeface="Arial"/>
                <a:cs typeface="Arial"/>
              </a:rPr>
              <a:t>307 </a:t>
            </a:r>
            <a:r>
              <a:rPr lang="en-US" sz="2800" b="1" dirty="0" err="1">
                <a:solidFill>
                  <a:srgbClr val="202122"/>
                </a:solidFill>
                <a:latin typeface="Arial"/>
                <a:cs typeface="Arial"/>
              </a:rPr>
              <a:t>мл</a:t>
            </a:r>
            <a:r>
              <a:rPr lang="en-US" sz="2800" b="1" dirty="0">
                <a:solidFill>
                  <a:srgbClr val="202122"/>
                </a:solidFill>
                <a:latin typeface="Arial"/>
                <a:cs typeface="Arial"/>
              </a:rPr>
              <a:t>. </a:t>
            </a:r>
            <a:endParaRPr lang="en-US" sz="4000" b="1" dirty="0">
              <a:solidFill>
                <a:srgbClr val="202122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solidFill>
                  <a:srgbClr val="202122"/>
                </a:solidFill>
                <a:latin typeface="Arial"/>
                <a:cs typeface="Arial"/>
              </a:rPr>
              <a:t>1/40 </a:t>
            </a:r>
            <a:r>
              <a:rPr lang="en-US" sz="2800" b="1" dirty="0" err="1">
                <a:solidFill>
                  <a:srgbClr val="202122"/>
                </a:solidFill>
                <a:latin typeface="Arial"/>
                <a:cs typeface="Arial"/>
              </a:rPr>
              <a:t>ведра</a:t>
            </a:r>
            <a:endParaRPr lang="en-US" sz="2800" b="1" dirty="0">
              <a:solidFill>
                <a:srgbClr val="20212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7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небо, сосуд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ACE1D342-55F4-7E3E-C274-EBA35BE5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49" y="844981"/>
            <a:ext cx="5400783" cy="5470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1003C-4374-D6D0-68E5-817F33705181}"/>
              </a:ext>
            </a:extLst>
          </p:cNvPr>
          <p:cNvSpPr txBox="1"/>
          <p:nvPr/>
        </p:nvSpPr>
        <p:spPr>
          <a:xfrm>
            <a:off x="7488322" y="1397485"/>
            <a:ext cx="2704190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latin typeface="Arial"/>
                <a:cs typeface="Arial"/>
              </a:rPr>
              <a:t>Кружка</a:t>
            </a:r>
          </a:p>
          <a:p>
            <a:pPr algn="ctr"/>
            <a:r>
              <a:rPr lang="ru-RU" sz="2800" b="1" dirty="0">
                <a:latin typeface="Arial"/>
                <a:cs typeface="Calibri" panose="020F0502020204030204"/>
              </a:rPr>
              <a:t>Объём:</a:t>
            </a:r>
          </a:p>
          <a:p>
            <a:pPr algn="ctr"/>
            <a:r>
              <a:rPr lang="ru-RU" sz="2800" b="1" dirty="0">
                <a:latin typeface="Arial"/>
                <a:cs typeface="Calibri" panose="020F0502020204030204"/>
              </a:rPr>
              <a:t>1,2 л. </a:t>
            </a:r>
          </a:p>
          <a:p>
            <a:pPr algn="ctr"/>
            <a:r>
              <a:rPr lang="ru-RU" sz="2800" b="1" dirty="0" smtClean="0">
                <a:latin typeface="Arial"/>
                <a:cs typeface="Calibri" panose="020F0502020204030204"/>
              </a:rPr>
              <a:t>1/10 </a:t>
            </a:r>
            <a:r>
              <a:rPr lang="ru-RU" sz="2800" b="1" dirty="0">
                <a:latin typeface="Arial"/>
                <a:cs typeface="Calibri" panose="020F0502020204030204"/>
              </a:rPr>
              <a:t>ведра</a:t>
            </a:r>
          </a:p>
          <a:p>
            <a:endParaRPr lang="ru-RU" sz="2800" dirty="0"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54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чашка, контейнер, старый, загар&#10;&#10;Автоматически созданное описание">
            <a:extLst>
              <a:ext uri="{FF2B5EF4-FFF2-40B4-BE49-F238E27FC236}">
                <a16:creationId xmlns:a16="http://schemas.microsoft.com/office/drawing/2014/main" id="{17DB5725-574F-3C25-FA04-58C71A3B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71" y="416484"/>
            <a:ext cx="6314364" cy="6291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7CC6A-9ADA-F6AA-E73B-E156ABC42BD0}"/>
              </a:ext>
            </a:extLst>
          </p:cNvPr>
          <p:cNvSpPr txBox="1"/>
          <p:nvPr/>
        </p:nvSpPr>
        <p:spPr>
          <a:xfrm>
            <a:off x="7394085" y="1439824"/>
            <a:ext cx="2664316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atin typeface="Arial"/>
                <a:cs typeface="Arial"/>
              </a:rPr>
              <a:t>Ведро</a:t>
            </a:r>
            <a:endParaRPr lang="en-US" sz="4000" b="1" dirty="0">
              <a:latin typeface="Arial"/>
              <a:cs typeface="Arial"/>
            </a:endParaRPr>
          </a:p>
          <a:p>
            <a:pPr algn="ctr"/>
            <a:r>
              <a:rPr lang="en-US" sz="2800" b="1" dirty="0" err="1">
                <a:latin typeface="Arial"/>
                <a:cs typeface="Arial"/>
              </a:rPr>
              <a:t>Объём</a:t>
            </a:r>
            <a:r>
              <a:rPr lang="en-US" sz="2800" b="1" dirty="0">
                <a:latin typeface="Arial"/>
                <a:cs typeface="Arial"/>
              </a:rPr>
              <a:t>: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12,3 л. </a:t>
            </a:r>
            <a:endParaRPr lang="en-US" dirty="0"/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1/40</a:t>
            </a:r>
            <a:r>
              <a:rPr lang="en-US" sz="2800" b="1" dirty="0">
                <a:latin typeface="Arial"/>
                <a:cs typeface="Arial"/>
              </a:rPr>
              <a:t> </a:t>
            </a:r>
            <a:r>
              <a:rPr lang="en-US" sz="2800" b="1" dirty="0" err="1" smtClean="0">
                <a:latin typeface="Arial"/>
                <a:cs typeface="Arial"/>
              </a:rPr>
              <a:t>бочки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растение, внутренний, керамические изделия, стеклянная банка&#10;&#10;Автоматически созданное описание">
            <a:extLst>
              <a:ext uri="{FF2B5EF4-FFF2-40B4-BE49-F238E27FC236}">
                <a16:creationId xmlns:a16="http://schemas.microsoft.com/office/drawing/2014/main" id="{3A891DBA-E853-A04B-8CBA-02122EF1F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44" y="906981"/>
            <a:ext cx="7053617" cy="5407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7D438-3E39-409B-29A6-11A152CD4B35}"/>
              </a:ext>
            </a:extLst>
          </p:cNvPr>
          <p:cNvSpPr txBox="1"/>
          <p:nvPr/>
        </p:nvSpPr>
        <p:spPr>
          <a:xfrm>
            <a:off x="7670043" y="1062251"/>
            <a:ext cx="2498086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atin typeface="Arial"/>
                <a:cs typeface="Segoe UI"/>
              </a:rPr>
              <a:t>Корчага</a:t>
            </a:r>
            <a:endParaRPr lang="en-US" sz="4000" b="1" dirty="0">
              <a:latin typeface="Arial"/>
              <a:cs typeface="Segoe UI"/>
            </a:endParaRPr>
          </a:p>
          <a:p>
            <a:pPr algn="ctr"/>
            <a:r>
              <a:rPr lang="en-US" sz="2800" b="1" dirty="0" err="1">
                <a:latin typeface="Arial"/>
                <a:cs typeface="Segoe UI"/>
              </a:rPr>
              <a:t>Объём</a:t>
            </a:r>
            <a:r>
              <a:rPr lang="en-US" sz="2800" b="1" dirty="0">
                <a:latin typeface="Arial"/>
                <a:cs typeface="Segoe UI"/>
              </a:rPr>
              <a:t>:​</a:t>
            </a:r>
          </a:p>
          <a:p>
            <a:pPr algn="ctr"/>
            <a:r>
              <a:rPr lang="en-US" sz="2800" b="1" dirty="0">
                <a:latin typeface="Arial"/>
                <a:cs typeface="Segoe UI"/>
              </a:rPr>
              <a:t>15 л. ​</a:t>
            </a:r>
          </a:p>
          <a:p>
            <a:pPr algn="ctr"/>
            <a:r>
              <a:rPr lang="en-US" sz="2800" b="1" dirty="0" smtClean="0">
                <a:latin typeface="Arial"/>
                <a:cs typeface="Segoe UI"/>
              </a:rPr>
              <a:t>1,2</a:t>
            </a:r>
            <a:r>
              <a:rPr lang="en-US" sz="2800" b="1" dirty="0">
                <a:latin typeface="Arial"/>
                <a:cs typeface="Segoe UI"/>
              </a:rPr>
              <a:t> </a:t>
            </a:r>
            <a:r>
              <a:rPr lang="en-US" sz="2800" b="1" dirty="0" err="1">
                <a:latin typeface="Arial"/>
                <a:cs typeface="Segoe UI"/>
              </a:rPr>
              <a:t>ведра</a:t>
            </a:r>
            <a:endParaRPr lang="en-US" sz="2800" b="1" dirty="0">
              <a:latin typeface="Arial"/>
              <a:cs typeface="Segoe UI"/>
            </a:endParaRPr>
          </a:p>
          <a:p>
            <a:pPr algn="ctr"/>
            <a:r>
              <a:rPr lang="en-US" sz="2800" b="1" dirty="0">
                <a:latin typeface="Arial"/>
                <a:cs typeface="Segoe UI"/>
              </a:rPr>
              <a:t>1/32 </a:t>
            </a:r>
            <a:r>
              <a:rPr lang="en-US" sz="2800" b="1" dirty="0" err="1" smtClean="0">
                <a:latin typeface="Arial"/>
                <a:cs typeface="Segoe UI"/>
              </a:rPr>
              <a:t>бочки</a:t>
            </a:r>
            <a:endParaRPr lang="en-US" sz="2800" b="1" dirty="0">
              <a:latin typeface="Aria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56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91</Words>
  <Application>Microsoft Office PowerPoint</Application>
  <PresentationFormat>Широкоэкранный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Segoe UI</vt:lpstr>
      <vt:lpstr>Тема Office</vt:lpstr>
      <vt:lpstr>Меры объёма в Древней 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HOME</cp:lastModifiedBy>
  <cp:revision>408</cp:revision>
  <dcterms:created xsi:type="dcterms:W3CDTF">2023-02-19T15:26:55Z</dcterms:created>
  <dcterms:modified xsi:type="dcterms:W3CDTF">2023-02-20T17:48:29Z</dcterms:modified>
</cp:coreProperties>
</file>