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57" r:id="rId5"/>
    <p:sldId id="266" r:id="rId6"/>
    <p:sldId id="258" r:id="rId7"/>
    <p:sldId id="259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2E18C8E-13C9-47D7-AAFE-E3D250F1E007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21ED44D-07AC-4B82-96E7-C0BAA85BD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8C8E-13C9-47D7-AAFE-E3D250F1E007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D44D-07AC-4B82-96E7-C0BAA85BD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8C8E-13C9-47D7-AAFE-E3D250F1E007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D44D-07AC-4B82-96E7-C0BAA85BD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E18C8E-13C9-47D7-AAFE-E3D250F1E007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21ED44D-07AC-4B82-96E7-C0BAA85BDB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2E18C8E-13C9-47D7-AAFE-E3D250F1E007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21ED44D-07AC-4B82-96E7-C0BAA85BD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8C8E-13C9-47D7-AAFE-E3D250F1E007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D44D-07AC-4B82-96E7-C0BAA85BDB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8C8E-13C9-47D7-AAFE-E3D250F1E007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D44D-07AC-4B82-96E7-C0BAA85BDB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E18C8E-13C9-47D7-AAFE-E3D250F1E007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21ED44D-07AC-4B82-96E7-C0BAA85BDB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8C8E-13C9-47D7-AAFE-E3D250F1E007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D44D-07AC-4B82-96E7-C0BAA85BD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E18C8E-13C9-47D7-AAFE-E3D250F1E007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21ED44D-07AC-4B82-96E7-C0BAA85BDB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E18C8E-13C9-47D7-AAFE-E3D250F1E007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21ED44D-07AC-4B82-96E7-C0BAA85BDB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2E18C8E-13C9-47D7-AAFE-E3D250F1E007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21ED44D-07AC-4B82-96E7-C0BAA85BD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3929066"/>
            <a:ext cx="4429156" cy="1357322"/>
          </a:xfrm>
        </p:spPr>
        <p:txBody>
          <a:bodyPr/>
          <a:lstStyle/>
          <a:p>
            <a:r>
              <a:rPr lang="ru-RU" dirty="0" smtClean="0"/>
              <a:t>Учитель начальных классов:</a:t>
            </a:r>
          </a:p>
          <a:p>
            <a:r>
              <a:rPr lang="ru-RU" dirty="0" smtClean="0"/>
              <a:t>  Хабарова Оксана Юрьевна.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5985" y="500042"/>
            <a:ext cx="58579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Нарядная  Матрёшка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C:\Users\PK\Desktop\IMG_20230202_1006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143116"/>
            <a:ext cx="1643074" cy="2190765"/>
          </a:xfrm>
          <a:prstGeom prst="rect">
            <a:avLst/>
          </a:prstGeom>
          <a:noFill/>
        </p:spPr>
      </p:pic>
      <p:pic>
        <p:nvPicPr>
          <p:cNvPr id="4099" name="Picture 3" descr="C:\Users\PK\Desktop\IMG_20230202_1008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1571612"/>
            <a:ext cx="1571532" cy="2095376"/>
          </a:xfrm>
          <a:prstGeom prst="rect">
            <a:avLst/>
          </a:prstGeom>
          <a:noFill/>
        </p:spPr>
      </p:pic>
      <p:pic>
        <p:nvPicPr>
          <p:cNvPr id="4100" name="Picture 4" descr="C:\Users\PK\Desktop\IMG_20230417_2316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714884"/>
            <a:ext cx="1464566" cy="1952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K\Desktop\IMG_20230417_223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1785950" cy="2143140"/>
          </a:xfrm>
          <a:prstGeom prst="rect">
            <a:avLst/>
          </a:prstGeom>
          <a:noFill/>
        </p:spPr>
      </p:pic>
      <p:pic>
        <p:nvPicPr>
          <p:cNvPr id="3075" name="Picture 3" descr="C:\Users\PK\Desktop\IMG_20230417_2316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28604"/>
            <a:ext cx="1607354" cy="214313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14612" y="1214422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</a:t>
            </a:r>
            <a:r>
              <a:rPr lang="ru-RU" sz="2400" b="1" dirty="0" smtClean="0"/>
              <a:t>Шаг 7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16" y="1428736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</a:t>
            </a:r>
            <a:r>
              <a:rPr lang="ru-RU" sz="2400" b="1" dirty="0" smtClean="0"/>
              <a:t>Шаг 8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3071810"/>
            <a:ext cx="76438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Методическая разработка дидактической игры для детей </a:t>
            </a:r>
            <a:r>
              <a:rPr lang="ru-RU" b="1" dirty="0" smtClean="0"/>
              <a:t>с ТМНР:</a:t>
            </a:r>
            <a:endParaRPr lang="ru-RU" b="1" dirty="0"/>
          </a:p>
          <a:p>
            <a:r>
              <a:rPr lang="ru-RU" b="1" dirty="0"/>
              <a:t>«Наряди матрешку»</a:t>
            </a:r>
          </a:p>
          <a:p>
            <a:r>
              <a:rPr lang="ru-RU" b="1" dirty="0"/>
              <a:t>Цель:</a:t>
            </a:r>
            <a:r>
              <a:rPr lang="ru-RU" dirty="0"/>
              <a:t> </a:t>
            </a:r>
            <a:r>
              <a:rPr lang="ru-RU" dirty="0" smtClean="0"/>
              <a:t>Узнавать Матрёшку</a:t>
            </a:r>
            <a:r>
              <a:rPr lang="ru-RU" dirty="0" smtClean="0"/>
              <a:t>. Обучать </a:t>
            </a:r>
            <a:r>
              <a:rPr lang="ru-RU" dirty="0"/>
              <a:t>группировке предметов по цвету, соотнесению предметов по форме методом наложения. Совершенствовать тактильные ощущения. Развивать мелкую моторику рук. Учить детей фиксировать внимание на цветовых свойствах предметов.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97347"/>
            <a:ext cx="828680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Игрушка</a:t>
            </a:r>
            <a:r>
              <a:rPr lang="ru-RU" dirty="0"/>
              <a:t> – часть культуры народа. Она возникла давно вместе с человеческим обществом. Люди всегда заботились о красоте и занимательности игрушек, предназначенных для игры ребёнка. Поэтому мастера – игрушечники вкладывают в образ всю свою фантазию, выдумку, изобретательность. Интерес к игрушке у детей </a:t>
            </a:r>
            <a:r>
              <a:rPr lang="ru-RU" dirty="0" smtClean="0"/>
              <a:t>устойчивый</a:t>
            </a:r>
            <a:r>
              <a:rPr lang="ru-RU" dirty="0"/>
              <a:t>.</a:t>
            </a:r>
          </a:p>
          <a:p>
            <a:r>
              <a:rPr lang="ru-RU" dirty="0"/>
              <a:t>Народная игрушка имеет огромное значение в воспитании </a:t>
            </a:r>
            <a:r>
              <a:rPr lang="ru-RU" dirty="0" smtClean="0"/>
              <a:t>человека</a:t>
            </a:r>
            <a:r>
              <a:rPr lang="ru-RU" dirty="0"/>
              <a:t>. Народная игрушка самобытна, интересна. Её история начинается с глубокой древности. Она связана с творчеством народа, с народным искусством, с фольклором. Игрушка – одна из самых древних форм творчества, на протяжении веков она изменялась вместе со своей народной культурой, впитывая в себя её национальные особенности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Проблема: </a:t>
            </a:r>
            <a:r>
              <a:rPr lang="ru-RU" dirty="0" smtClean="0"/>
              <a:t>В настоящее время увеличивается число детей с проблемами в развитии. Сложные дефекты в развитии личности (сочетание сенсорных, речевых, интеллектуальных, двигательных, эмоционально-волевых нарушений – в различных комбинациях) не позволяют использовать широко распространенные педагогические подходы. </a:t>
            </a:r>
          </a:p>
          <a:p>
            <a:endParaRPr lang="ru-RU" b="1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643446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Дети с множественными нарушениями в развитии испытывают трудности социального приспособления, что наиболее ярко проявляется в игровой деятельности – дети не подражают повседневной деятельности, не умеют играть вместе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428604"/>
            <a:ext cx="835824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sz="2400" b="1" dirty="0" smtClean="0"/>
              <a:t>             Дидактическая </a:t>
            </a:r>
            <a:r>
              <a:rPr lang="ru-RU" sz="2400" b="1" dirty="0"/>
              <a:t>игра и её значение</a:t>
            </a:r>
            <a:endParaRPr lang="ru-RU" sz="2400" dirty="0"/>
          </a:p>
          <a:p>
            <a:endParaRPr lang="ru-RU" sz="2000" dirty="0" smtClean="0"/>
          </a:p>
          <a:p>
            <a:r>
              <a:rPr lang="ru-RU" sz="2000" dirty="0" smtClean="0"/>
              <a:t>Игра </a:t>
            </a:r>
            <a:r>
              <a:rPr lang="ru-RU" sz="2000" dirty="0"/>
              <a:t>имеет особое, важное, значение в жизни </a:t>
            </a:r>
            <a:r>
              <a:rPr lang="ru-RU" sz="2000" dirty="0" smtClean="0"/>
              <a:t>детей. </a:t>
            </a:r>
            <a:r>
              <a:rPr lang="ru-RU" sz="2000" dirty="0"/>
              <a:t>С.А. </a:t>
            </a:r>
            <a:r>
              <a:rPr lang="ru-RU" sz="2000" dirty="0" err="1"/>
              <a:t>Шацкий</a:t>
            </a:r>
            <a:r>
              <a:rPr lang="ru-RU" sz="2000" dirty="0"/>
              <a:t>, высоко оценивая значение игры, писал: «Игра, эта жизненная лаборатория детства, дающая тот аромат, ту атмосферу молодой жизни, без которой эта пора её была бы бесполезна для человечества. В игре, этой специальной обработке жизненного материала, есть самое здоровое ядро разумной школы детства».</a:t>
            </a:r>
          </a:p>
          <a:p>
            <a:r>
              <a:rPr lang="ru-RU" sz="2000" dirty="0"/>
              <a:t>У философов своя точка зрения на игру, они утверждают: «Игра - это особая форма детской жизни, выработанная или созданная обществом для управления развитием детей, в этом смысле она есть особое педагогическое творение</a:t>
            </a:r>
            <a:r>
              <a:rPr lang="ru-RU" sz="2000" dirty="0" smtClean="0"/>
              <a:t>».</a:t>
            </a:r>
            <a:r>
              <a:rPr lang="ru-RU" sz="2000" dirty="0"/>
              <a:t> Целесообразность дидактических игр на занятиях определяется тем, что восприятие и действие с ними способствует овладению детьми знаниями, ради которых и используются эти игры и средства наглядности.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643050"/>
            <a:ext cx="70009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Основной метод работы с детьми с ТМНР - это метод стимуляции. Стимуляция — метод обучения на самом элементарном уровне в ситуациях, когда у детей с ТМНР никаким другим способом нельзя сформировать опыт обращения с воспринимаемыми из окружающего мира раздражителями. Этот метод используется в педагогической работе с детьми, которые полностью ориентированы на помощь других людей в основных областях жизнедеятельности из-за существенного ограничения функционирования всех частей тела.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643174" y="571480"/>
            <a:ext cx="3576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Актуальность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4"/>
            <a:ext cx="81439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Вид проекта: </a:t>
            </a:r>
            <a:r>
              <a:rPr lang="ru-RU" sz="2400" dirty="0" smtClean="0"/>
              <a:t>Краткосрочный. Творческий, информационный, практико-игровой.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Участники проекта:</a:t>
            </a:r>
            <a:r>
              <a:rPr lang="ru-RU" sz="2400" dirty="0" smtClean="0"/>
              <a:t> Дети с ТМНР 3 год обучения, учитель, родители.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Продукт проекта: </a:t>
            </a:r>
            <a:r>
              <a:rPr lang="ru-RU" sz="2400" dirty="0" smtClean="0"/>
              <a:t>Дидактическая Матрёшка.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Этапы проекта: </a:t>
            </a:r>
          </a:p>
          <a:p>
            <a:r>
              <a:rPr lang="ru-RU" sz="2400" dirty="0" smtClean="0"/>
              <a:t>1 этап- Подготовительный</a:t>
            </a:r>
          </a:p>
          <a:p>
            <a:r>
              <a:rPr lang="ru-RU" sz="2400" dirty="0" smtClean="0"/>
              <a:t>2 этап- Практический</a:t>
            </a:r>
          </a:p>
          <a:p>
            <a:r>
              <a:rPr lang="ru-RU" sz="2400" dirty="0" smtClean="0"/>
              <a:t>3 этап - Итоговый</a:t>
            </a:r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00042"/>
            <a:ext cx="78581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Цель проекта</a:t>
            </a:r>
            <a:r>
              <a:rPr lang="ru-RU" sz="2400" dirty="0" smtClean="0"/>
              <a:t>: Познакомить детей с Матрёшкой и научиться отличать её от других игрушек.  Приобщение </a:t>
            </a:r>
            <a:r>
              <a:rPr lang="ru-RU" sz="2400" dirty="0"/>
              <a:t>детей к народному декоративно –прикладному искусству, традициям</a:t>
            </a:r>
            <a:r>
              <a:rPr lang="ru-RU" sz="2400" dirty="0" smtClean="0"/>
              <a:t>.</a:t>
            </a:r>
          </a:p>
          <a:p>
            <a:r>
              <a:rPr lang="ru-RU" sz="2400" b="1" dirty="0" smtClean="0"/>
              <a:t>Задачи проекта</a:t>
            </a:r>
            <a:r>
              <a:rPr lang="ru-RU" sz="2400" dirty="0" smtClean="0"/>
              <a:t>:</a:t>
            </a:r>
          </a:p>
          <a:p>
            <a:pPr>
              <a:buFontTx/>
              <a:buChar char="-"/>
            </a:pPr>
            <a:r>
              <a:rPr lang="ru-RU" sz="2400" dirty="0" smtClean="0"/>
              <a:t>Познакомить детей с Матрёшкой.</a:t>
            </a:r>
          </a:p>
          <a:p>
            <a:pPr>
              <a:buFontTx/>
              <a:buChar char="-"/>
            </a:pPr>
            <a:r>
              <a:rPr lang="ru-RU" sz="2400" dirty="0"/>
              <a:t> </a:t>
            </a:r>
            <a:r>
              <a:rPr lang="ru-RU" sz="2400" dirty="0" smtClean="0"/>
              <a:t>Формировать </a:t>
            </a:r>
            <a:r>
              <a:rPr lang="ru-RU" sz="2400" dirty="0"/>
              <a:t>интерес и любовь к народному творчеству</a:t>
            </a:r>
            <a:r>
              <a:rPr lang="ru-RU" sz="2400" dirty="0" smtClean="0"/>
              <a:t>;</a:t>
            </a:r>
          </a:p>
          <a:p>
            <a:pPr>
              <a:buFontTx/>
              <a:buChar char="-"/>
            </a:pPr>
            <a:r>
              <a:rPr lang="ru-RU" sz="2400" dirty="0"/>
              <a:t> </a:t>
            </a:r>
            <a:r>
              <a:rPr lang="ru-RU" sz="2400" dirty="0" smtClean="0"/>
              <a:t>Создавать </a:t>
            </a:r>
            <a:r>
              <a:rPr lang="ru-RU" sz="2400" dirty="0"/>
              <a:t>эмоционально положительный настрой</a:t>
            </a:r>
            <a:r>
              <a:rPr lang="ru-RU" sz="2400" dirty="0" smtClean="0"/>
              <a:t>;</a:t>
            </a:r>
          </a:p>
          <a:p>
            <a:pPr>
              <a:buFontTx/>
              <a:buChar char="-"/>
            </a:pPr>
            <a:r>
              <a:rPr lang="ru-RU" sz="2400" dirty="0"/>
              <a:t> </a:t>
            </a:r>
            <a:r>
              <a:rPr lang="ru-RU" sz="2400" dirty="0" smtClean="0"/>
              <a:t>Создать дидактическую Матрёшку из пластиковой бутылки.</a:t>
            </a:r>
          </a:p>
          <a:p>
            <a:pPr>
              <a:buFontTx/>
              <a:buChar char="-"/>
            </a:pPr>
            <a:r>
              <a:rPr lang="ru-RU" sz="2400" dirty="0"/>
              <a:t> </a:t>
            </a:r>
            <a:r>
              <a:rPr lang="ru-RU" sz="2400" dirty="0" smtClean="0"/>
              <a:t>Привлечь родителей к изготовлению Матрёшки.</a:t>
            </a:r>
          </a:p>
          <a:p>
            <a:pPr>
              <a:buFontTx/>
              <a:buChar char="-"/>
            </a:pPr>
            <a:r>
              <a:rPr lang="ru-RU" sz="2400" dirty="0"/>
              <a:t> </a:t>
            </a:r>
            <a:r>
              <a:rPr lang="ru-RU" sz="2400" dirty="0" smtClean="0"/>
              <a:t>Оформить выставку.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82868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   Предполагаемый результат проекта:</a:t>
            </a:r>
          </a:p>
          <a:p>
            <a:r>
              <a:rPr lang="ru-RU" sz="2400" b="1" dirty="0" smtClean="0"/>
              <a:t>Дети: </a:t>
            </a:r>
            <a:r>
              <a:rPr lang="ru-RU" sz="2400" dirty="0" smtClean="0"/>
              <a:t>- Формируется система знаний о русской народной игрушке- Матрёшке.</a:t>
            </a:r>
          </a:p>
          <a:p>
            <a:pPr>
              <a:buFontTx/>
              <a:buChar char="-"/>
            </a:pPr>
            <a:r>
              <a:rPr lang="ru-RU" sz="2400" dirty="0" smtClean="0"/>
              <a:t>Формируется умение использовать Матрёшку в совместной и самостоятельной деятельностях ( подвижные, сюжетные игры, театрализованная деятельность)</a:t>
            </a:r>
          </a:p>
          <a:p>
            <a:pPr>
              <a:buFontTx/>
              <a:buChar char="-"/>
            </a:pPr>
            <a:r>
              <a:rPr lang="ru-RU" sz="2400" dirty="0"/>
              <a:t> </a:t>
            </a:r>
            <a:r>
              <a:rPr lang="ru-RU" sz="2400" dirty="0" smtClean="0"/>
              <a:t>Развиваются познавательные, сенсорные, речевые способности детей в разных видах деятельности</a:t>
            </a:r>
          </a:p>
          <a:p>
            <a:pPr>
              <a:buFontTx/>
              <a:buChar char="-"/>
            </a:pPr>
            <a:r>
              <a:rPr lang="ru-RU" sz="2400" dirty="0"/>
              <a:t> </a:t>
            </a:r>
            <a:r>
              <a:rPr lang="ru-RU" sz="2400" dirty="0" smtClean="0"/>
              <a:t>Научатся узнавать Матрешку.</a:t>
            </a:r>
          </a:p>
          <a:p>
            <a:r>
              <a:rPr lang="ru-RU" sz="2400" b="1" dirty="0" smtClean="0"/>
              <a:t>Родители:</a:t>
            </a:r>
            <a:r>
              <a:rPr lang="ru-RU" sz="2400" dirty="0" smtClean="0"/>
              <a:t> - Становятся участниками</a:t>
            </a:r>
          </a:p>
          <a:p>
            <a:r>
              <a:rPr lang="ru-RU" sz="2400" dirty="0" smtClean="0"/>
              <a:t>воспитательного процесса.</a:t>
            </a:r>
          </a:p>
          <a:p>
            <a:pPr>
              <a:buFontTx/>
              <a:buChar char="-"/>
            </a:pPr>
            <a:r>
              <a:rPr lang="ru-RU" sz="2400" dirty="0" smtClean="0"/>
              <a:t>Укрепляются детско-родительские отношения.</a:t>
            </a:r>
          </a:p>
          <a:p>
            <a:r>
              <a:rPr lang="ru-RU" sz="2400" b="1" dirty="0" smtClean="0"/>
              <a:t>Итог: </a:t>
            </a:r>
            <a:r>
              <a:rPr lang="ru-RU" sz="2400" dirty="0" smtClean="0"/>
              <a:t>Создание выставки Матрёшки. </a:t>
            </a:r>
            <a:endParaRPr lang="ru-RU" sz="2400" b="1" dirty="0" smtClean="0"/>
          </a:p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14291"/>
            <a:ext cx="7143800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   Изготовление Матрешки: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               </a:t>
            </a:r>
          </a:p>
          <a:p>
            <a:endParaRPr lang="ru-RU" sz="2400" b="1" dirty="0"/>
          </a:p>
          <a:p>
            <a:r>
              <a:rPr lang="ru-RU" sz="2400" b="1" dirty="0" smtClean="0"/>
              <a:t>                           - Шаг 1                        - Шаг 2</a:t>
            </a:r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                           - Шаг 3</a:t>
            </a:r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/>
              <a:t> </a:t>
            </a:r>
            <a:r>
              <a:rPr lang="ru-RU" sz="2400" b="1" dirty="0" smtClean="0"/>
              <a:t> </a:t>
            </a:r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/>
          </a:p>
        </p:txBody>
      </p:sp>
      <p:pic>
        <p:nvPicPr>
          <p:cNvPr id="1026" name="Picture 2" descr="C:\Users\PK\Desktop\IMG_20230205_090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418" y="1071547"/>
            <a:ext cx="1528631" cy="2143140"/>
          </a:xfrm>
          <a:prstGeom prst="rect">
            <a:avLst/>
          </a:prstGeom>
          <a:noFill/>
        </p:spPr>
      </p:pic>
      <p:pic>
        <p:nvPicPr>
          <p:cNvPr id="1027" name="Picture 3" descr="C:\Users\PK\Desktop\IMG_20230205_090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142984"/>
            <a:ext cx="1666888" cy="2071702"/>
          </a:xfrm>
          <a:prstGeom prst="rect">
            <a:avLst/>
          </a:prstGeom>
          <a:noFill/>
        </p:spPr>
      </p:pic>
      <p:pic>
        <p:nvPicPr>
          <p:cNvPr id="1028" name="Picture 4" descr="C:\Users\PK\Desktop\IMG_20230205_0906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7" y="4110111"/>
            <a:ext cx="2714644" cy="2071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K\Desktop\IMG_20230205_0909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2143140" cy="2004967"/>
          </a:xfrm>
          <a:prstGeom prst="rect">
            <a:avLst/>
          </a:prstGeom>
          <a:noFill/>
        </p:spPr>
      </p:pic>
      <p:pic>
        <p:nvPicPr>
          <p:cNvPr id="2051" name="Picture 3" descr="C:\Users\PK\Desktop\IMG_20230205_0911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166"/>
            <a:ext cx="2118363" cy="21431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488" y="1071546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sz="2400" b="1" dirty="0" smtClean="0"/>
              <a:t>Шаг 4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58016" y="1357298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</a:t>
            </a:r>
            <a:r>
              <a:rPr lang="ru-RU" sz="2400" b="1" dirty="0" smtClean="0"/>
              <a:t>Шаг 5 </a:t>
            </a:r>
            <a:endParaRPr lang="ru-RU" sz="2400" b="1" dirty="0"/>
          </a:p>
        </p:txBody>
      </p:sp>
      <p:pic>
        <p:nvPicPr>
          <p:cNvPr id="2052" name="Picture 4" descr="C:\Users\PK\Desktop\IMG_20230417_2346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857496"/>
            <a:ext cx="3238523" cy="2428892"/>
          </a:xfrm>
          <a:prstGeom prst="rect">
            <a:avLst/>
          </a:prstGeom>
          <a:noFill/>
        </p:spPr>
      </p:pic>
      <p:pic>
        <p:nvPicPr>
          <p:cNvPr id="2053" name="Picture 5" descr="C:\Users\PK\Desktop\IMG_20230417_205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2857496"/>
            <a:ext cx="3143271" cy="235745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71604" y="5715016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</a:t>
            </a:r>
            <a:r>
              <a:rPr lang="ru-RU" sz="2400" b="1" dirty="0" smtClean="0"/>
              <a:t>Шаг 6 Выбираем наряд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440</TotalTime>
  <Words>638</Words>
  <Application>Microsoft Office PowerPoint</Application>
  <PresentationFormat>Экран (4:3)</PresentationFormat>
  <Paragraphs>82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PK</dc:creator>
  <cp:lastModifiedBy>PK</cp:lastModifiedBy>
  <cp:revision>45</cp:revision>
  <dcterms:created xsi:type="dcterms:W3CDTF">2023-04-17T08:37:30Z</dcterms:created>
  <dcterms:modified xsi:type="dcterms:W3CDTF">2023-04-17T15:59:38Z</dcterms:modified>
</cp:coreProperties>
</file>