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notesSlides/notesSlide1.xml" ContentType="application/vnd.openxmlformats-officedocument.presentationml.notesSlide+xml"/>
  <Override PartName="/ppt/media/audio3.wav" ContentType="audio/x-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8" r:id="rId2"/>
    <p:sldId id="275" r:id="rId3"/>
    <p:sldId id="276" r:id="rId4"/>
    <p:sldId id="259" r:id="rId5"/>
    <p:sldId id="258" r:id="rId6"/>
    <p:sldId id="278" r:id="rId7"/>
    <p:sldId id="257" r:id="rId8"/>
    <p:sldId id="264" r:id="rId9"/>
    <p:sldId id="263" r:id="rId10"/>
    <p:sldId id="265" r:id="rId11"/>
    <p:sldId id="281" r:id="rId12"/>
    <p:sldId id="267" r:id="rId13"/>
    <p:sldId id="262" r:id="rId14"/>
    <p:sldId id="269" r:id="rId15"/>
    <p:sldId id="270" r:id="rId16"/>
    <p:sldId id="271" r:id="rId17"/>
    <p:sldId id="273" r:id="rId18"/>
    <p:sldId id="27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10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B7F54-E6FA-4FB2-BA5D-1AB9233CA3B1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AD398-4754-4D95-8181-E773D85E3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068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AD398-4754-4D95-8181-E773D85E384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84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0075BA-8B54-4AFA-888E-2417D0AE0F9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F14774-B3A6-13D4-8E66-BFE888AEE3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730A708-34E1-8800-2F3B-CA99A5AB0C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6AC14A-2847-223F-C77B-DD92EACF3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9D7E-5086-4FDE-A39D-559C3F5FC43C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0E8408-2A86-9D28-BD8E-D3E70A3EB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30380F-8DB1-2CF0-23DA-24D36BDB8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5CA95-28B6-44D2-A18A-5F9F3D434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557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3D64A4-CF9F-01B9-9B90-805D5D419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DFAC28A-B42F-6102-EFF1-DC4E77CED7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39507F-360D-7DE7-54C2-6E954D111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9D7E-5086-4FDE-A39D-559C3F5FC43C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75987C-88AC-90AD-6DC5-8F0362F64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F81F71-3001-1DCC-6A4B-811E90A4F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5CA95-28B6-44D2-A18A-5F9F3D434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201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0345B91-88AC-C73C-C70B-5639EC8DA2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AF3DB65-735C-60AD-4C61-58209B27F0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99AEBE-B218-6021-6835-C9C5989A5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9D7E-5086-4FDE-A39D-559C3F5FC43C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A96463-81BD-1227-08DC-B994C247E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5D8645-7E72-936B-12D4-F8CD6804A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5CA95-28B6-44D2-A18A-5F9F3D434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768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30A1A5-D59C-FD71-19A4-7A8D499F8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E91066-69F6-1CA1-CA41-91E70907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3501B0-7970-795C-23B9-6A4E109C0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9D7E-5086-4FDE-A39D-559C3F5FC43C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20C11A-018E-DC33-525D-542BD3EFB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D7A13C-CE1C-C7F3-8646-18CACBA01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5CA95-28B6-44D2-A18A-5F9F3D434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289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1AFA2B-A526-7F68-C00F-1623B5B52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665570-F0BE-341D-AF74-3F59903C0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887F94-88F9-C1AE-FCE5-040A7EC5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9D7E-5086-4FDE-A39D-559C3F5FC43C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695C67-2EB0-4317-6D75-11042C51A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A10D82-04FF-8D97-C6EB-23766B928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5CA95-28B6-44D2-A18A-5F9F3D434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536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CD0FF6-18FC-BC22-E019-046D35ED2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DFC85D-AE39-E1B4-4280-CE869ED780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4F3B1D-0A07-D8ED-1209-C9EC814FDE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01B9BE1-7514-D588-E5E1-F7877F269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9D7E-5086-4FDE-A39D-559C3F5FC43C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C82159-11DA-AEF9-5CC8-3F18F7D60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B5F9699-2213-4635-8379-3E5606D06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5CA95-28B6-44D2-A18A-5F9F3D434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212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492BC4-58B1-F6AA-F33A-42F92A74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C1D080-FF30-2FF5-BE49-92B1F2AEF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275494-A6B3-F380-B95D-4E3974193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5542D7A-F247-232A-A60F-AD03CE0C41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BB712F3-1293-249B-9EE7-3C3621C084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FD542E7-B257-0C17-5F6F-FD06B1629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9D7E-5086-4FDE-A39D-559C3F5FC43C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D4DF14E-49C9-EA7C-3782-82CFEFB2D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721B489-7211-303D-6F5D-68D1CB9EC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5CA95-28B6-44D2-A18A-5F9F3D434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579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7C9798-8E11-C5A0-01D3-623EAA83E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CFE34D3-645B-89CA-3AC9-84D0CE893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9D7E-5086-4FDE-A39D-559C3F5FC43C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AFB697-A251-0DAA-5695-C4676BFDD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9605B96-4842-2D13-19E4-B3CFF2F88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5CA95-28B6-44D2-A18A-5F9F3D434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243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D830172-0C2E-06B9-99D2-C2F239376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9D7E-5086-4FDE-A39D-559C3F5FC43C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AA345A3-644F-2353-2369-7D631D18E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E1239CA-7D1C-7572-6F93-5B81CFD64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5CA95-28B6-44D2-A18A-5F9F3D434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943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97AB8C-FC02-DEB4-42E4-22F862E07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3343E7-BAC1-BA90-0327-7BE341569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54BC065-BF9D-CFB8-2E11-23C9CD5B4C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07C987-238C-3EA2-2D9A-040A5A69E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9D7E-5086-4FDE-A39D-559C3F5FC43C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B6BE4B-C708-02DA-3D9E-297E3D06C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729F2D0-1F93-10AA-DAA5-91AFDFCE2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5CA95-28B6-44D2-A18A-5F9F3D434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465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9517A3-52FD-721B-6518-3B6258B07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466660D-5692-930D-8BC1-2DFFD3D4D2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DA4D430-86C3-1C74-BBCC-B233ED5B1B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AE702C-F880-7E92-5DB3-4F6240D95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9D7E-5086-4FDE-A39D-559C3F5FC43C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556C7C-0CE1-91FA-6A2E-43792E114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C7F35D-E1EE-217A-40EA-444AAC86D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5CA95-28B6-44D2-A18A-5F9F3D434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221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921DE0-E16A-B009-5FEC-F2264C95D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552D82-3BC3-DAFE-B768-BA21D33AA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EBB5E6-4F86-409D-AE90-7FA7D23910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C9D7E-5086-4FDE-A39D-559C3F5FC43C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A444FD-8281-71F7-85DD-3BFFC6BE9C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A22966-C2E8-CF1D-6E46-138C3D684F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5CA95-28B6-44D2-A18A-5F9F3D434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48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12" Type="http://schemas.microsoft.com/office/2007/relationships/hdphoto" Target="../media/hdphoto19.wdp"/><Relationship Id="rId17" Type="http://schemas.microsoft.com/office/2007/relationships/hdphoto" Target="../media/hdphoto14.wdp"/><Relationship Id="rId2" Type="http://schemas.openxmlformats.org/officeDocument/2006/relationships/audio" Target="../media/audio3.wav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5" Type="http://schemas.microsoft.com/office/2007/relationships/hdphoto" Target="../media/hdphoto20.wdp"/><Relationship Id="rId10" Type="http://schemas.microsoft.com/office/2007/relationships/hdphoto" Target="../media/hdphoto18.wdp"/><Relationship Id="rId4" Type="http://schemas.openxmlformats.org/officeDocument/2006/relationships/image" Target="../media/image40.png"/><Relationship Id="rId9" Type="http://schemas.openxmlformats.org/officeDocument/2006/relationships/image" Target="../media/image43.png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microsoft.com/office/2007/relationships/hdphoto" Target="../media/hdphoto2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4.wdp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18" Type="http://schemas.microsoft.com/office/2007/relationships/hdphoto" Target="../media/hdphoto6.wdp"/><Relationship Id="rId3" Type="http://schemas.openxmlformats.org/officeDocument/2006/relationships/audio" Target="../media/audio2.wav"/><Relationship Id="rId21" Type="http://schemas.openxmlformats.org/officeDocument/2006/relationships/image" Target="../media/image12.png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" Type="http://schemas.openxmlformats.org/officeDocument/2006/relationships/audio" Target="../media/audio1.wav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24" Type="http://schemas.microsoft.com/office/2007/relationships/hdphoto" Target="../media/hdphoto9.wdp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10" Type="http://schemas.microsoft.com/office/2007/relationships/hdphoto" Target="../media/hdphoto3.wdp"/><Relationship Id="rId19" Type="http://schemas.openxmlformats.org/officeDocument/2006/relationships/image" Target="../media/image11.png"/><Relationship Id="rId4" Type="http://schemas.openxmlformats.org/officeDocument/2006/relationships/image" Target="../media/image2.jpg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14.png"/><Relationship Id="rId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1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slide" Target="slide7.xml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16.png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18.png"/><Relationship Id="rId10" Type="http://schemas.microsoft.com/office/2007/relationships/hdphoto" Target="../media/hdphoto8.wdp"/><Relationship Id="rId4" Type="http://schemas.openxmlformats.org/officeDocument/2006/relationships/image" Target="../media/image17.jp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11" Type="http://schemas.openxmlformats.org/officeDocument/2006/relationships/image" Target="../media/image25.jpeg"/><Relationship Id="rId5" Type="http://schemas.openxmlformats.org/officeDocument/2006/relationships/image" Target="../media/image21.png"/><Relationship Id="rId10" Type="http://schemas.microsoft.com/office/2007/relationships/hdphoto" Target="../media/hdphoto8.wdp"/><Relationship Id="rId4" Type="http://schemas.openxmlformats.org/officeDocument/2006/relationships/audio" Target="../media/audio2.wav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16.wdp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audio" Target="../media/audio2.wav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image" Target="../media/image26.jpg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0D06249-5444-7D3E-2E29-C79B22561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157F48-62F0-7C64-065F-EB6C1601CE87}"/>
              </a:ext>
            </a:extLst>
          </p:cNvPr>
          <p:cNvSpPr txBox="1"/>
          <p:nvPr/>
        </p:nvSpPr>
        <p:spPr>
          <a:xfrm>
            <a:off x="1992085" y="1992086"/>
            <a:ext cx="73587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ИНТЕРАКТИВНАЯ</a:t>
            </a:r>
          </a:p>
          <a:p>
            <a:r>
              <a:rPr lang="ru-RU" sz="2800" dirty="0"/>
              <a:t>ВИКТОРИНА</a:t>
            </a:r>
          </a:p>
          <a:p>
            <a:r>
              <a:rPr lang="ru-RU" sz="4400" dirty="0"/>
              <a:t>«Лесная математика»</a:t>
            </a:r>
          </a:p>
          <a:p>
            <a:r>
              <a:rPr lang="ru-RU" sz="1600" dirty="0"/>
              <a:t>ДЛЯ ДЕТЕЙ ПОДГОТОВИТЕЛЬНОЙ ГРУППЫ</a:t>
            </a:r>
          </a:p>
          <a:p>
            <a:endParaRPr lang="ru-RU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A72983-E53A-9721-49C1-3EEEE79D755B}"/>
              </a:ext>
            </a:extLst>
          </p:cNvPr>
          <p:cNvSpPr txBox="1"/>
          <p:nvPr/>
        </p:nvSpPr>
        <p:spPr>
          <a:xfrm>
            <a:off x="2754086" y="6187580"/>
            <a:ext cx="6683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Подготовила воспитатель логопедической группы Резан Н.В.</a:t>
            </a:r>
          </a:p>
        </p:txBody>
      </p:sp>
    </p:spTree>
    <p:extLst>
      <p:ext uri="{BB962C8B-B14F-4D97-AF65-F5344CB8AC3E}">
        <p14:creationId xmlns:p14="http://schemas.microsoft.com/office/powerpoint/2010/main" val="3498765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1DEBED3-D5B6-3FD1-5C00-EE3E5F8D51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44" y="26165"/>
            <a:ext cx="12212144" cy="6832965"/>
          </a:xfrm>
          <a:prstGeom prst="rect">
            <a:avLst/>
          </a:prstGeom>
        </p:spPr>
      </p:pic>
      <p:pic>
        <p:nvPicPr>
          <p:cNvPr id="3" name="Рисунок 2" descr="0_16f46a_9da36959_orig (1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4242" y="5272281"/>
            <a:ext cx="1052644" cy="1065968"/>
          </a:xfrm>
          <a:prstGeom prst="rect">
            <a:avLst/>
          </a:prstGeom>
        </p:spPr>
      </p:pic>
      <p:pic>
        <p:nvPicPr>
          <p:cNvPr id="4" name="Рисунок 3" descr="0_16f46a_9da36959_orig (1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40698" y="4294525"/>
            <a:ext cx="965535" cy="977756"/>
          </a:xfrm>
          <a:prstGeom prst="rect">
            <a:avLst/>
          </a:prstGeom>
        </p:spPr>
      </p:pic>
      <p:pic>
        <p:nvPicPr>
          <p:cNvPr id="5" name="Рисунок 4" descr="0_16f46a_9da36959_orig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27323" y="4414388"/>
            <a:ext cx="965535" cy="977756"/>
          </a:xfrm>
          <a:prstGeom prst="rect">
            <a:avLst/>
          </a:prstGeom>
        </p:spPr>
      </p:pic>
      <p:pic>
        <p:nvPicPr>
          <p:cNvPr id="6" name="Рисунок 5" descr="pear_png_nisanboard108vpf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7576398">
            <a:off x="6017763" y="4279115"/>
            <a:ext cx="886815" cy="1248302"/>
          </a:xfrm>
          <a:prstGeom prst="rect">
            <a:avLst/>
          </a:prstGeom>
        </p:spPr>
      </p:pic>
      <p:pic>
        <p:nvPicPr>
          <p:cNvPr id="7" name="Рисунок 6" descr="pear_png_nisanboard108vpf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20733" y="5290769"/>
            <a:ext cx="940193" cy="1323439"/>
          </a:xfrm>
          <a:prstGeom prst="rect">
            <a:avLst/>
          </a:prstGeom>
        </p:spPr>
      </p:pic>
      <p:pic>
        <p:nvPicPr>
          <p:cNvPr id="8" name="Рисунок 7" descr="pear_png_nisanboard108vpf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73544" y="4656596"/>
            <a:ext cx="914744" cy="1287616"/>
          </a:xfrm>
          <a:prstGeom prst="rect">
            <a:avLst/>
          </a:prstGeom>
        </p:spPr>
      </p:pic>
      <p:pic>
        <p:nvPicPr>
          <p:cNvPr id="9" name="Рисунок 8" descr="pear_png_nisanboard108vpf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4348287">
            <a:off x="9197510" y="4160211"/>
            <a:ext cx="885452" cy="12463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36291" y="905129"/>
            <a:ext cx="80917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Посчитай, сколько всего фруктов собрал ежик. Выбери правильный ответ.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03512" y="2492896"/>
            <a:ext cx="864096" cy="8423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287688" y="2492896"/>
            <a:ext cx="864096" cy="8423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871864" y="2492896"/>
            <a:ext cx="864096" cy="8423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2567608" y="2204865"/>
            <a:ext cx="6960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+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63812" y="2204865"/>
            <a:ext cx="6960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>
                <a:solidFill>
                  <a:srgbClr val="FFFF00"/>
                </a:solidFill>
                <a:cs typeface="Times New Roman" pitchFamily="18" charset="0"/>
              </a:rPr>
              <a:t>=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840417" y="2780929"/>
            <a:ext cx="6976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1908" y="3642065"/>
            <a:ext cx="1063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113506" y="1690394"/>
            <a:ext cx="648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297733" y="5103080"/>
            <a:ext cx="6976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77766" y="5115749"/>
            <a:ext cx="6976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773544" y="2199591"/>
            <a:ext cx="12105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CC26A3C-C5F8-41DA-6192-AB8C4C9072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132" y="4709378"/>
            <a:ext cx="3278305" cy="20342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38 0.04561 L -0.50859 0.07987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60" y="17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7BF9384-C2CB-1CDA-2668-174201CCB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0" y="6669"/>
            <a:ext cx="12180142" cy="685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87688" y="33729"/>
            <a:ext cx="66076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	белки было 10 грибов.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 гриба она отдала ёжику. Сколько грибов у неё осталось?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03512" y="2492896"/>
            <a:ext cx="864096" cy="8423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287688" y="2492896"/>
            <a:ext cx="864096" cy="8423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827621" y="2425844"/>
            <a:ext cx="864096" cy="8423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67608" y="2204865"/>
            <a:ext cx="4940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-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51784" y="2204865"/>
            <a:ext cx="6960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=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8337" y="2425844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18937" y="1519368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962366" y="3482594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76321" y="3717033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775107" y="2847040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408369" y="1484785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7EA5817-71A7-355A-DC84-4DC20352F6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49" b="90000" l="10000" r="90000">
                        <a14:foregroundMark x1="38444" y1="7183" x2="63556" y2="15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55207">
            <a:off x="2683257" y="5141507"/>
            <a:ext cx="1573861" cy="124160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6692E5E-0C1A-21FC-E42F-326238A21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29" b="95400" l="6957" r="95435">
                        <a14:foregroundMark x1="15543" y1="13472" x2="17717" y2="5148"/>
                        <a14:foregroundMark x1="17717" y1="5148" x2="17826" y2="5038"/>
                        <a14:foregroundMark x1="10652" y1="39650" x2="9565" y2="33516"/>
                        <a14:foregroundMark x1="45543" y1="90581" x2="45000" y2="95509"/>
                        <a14:foregroundMark x1="92717" y1="67251" x2="95543" y2="82256"/>
                        <a14:foregroundMark x1="6957" y1="94743" x2="6957" y2="947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45" y="3439115"/>
            <a:ext cx="3172261" cy="314812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705F3E3-6F40-B6C0-E66D-31A622DD37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50" b="96563" l="2652" r="97348">
                        <a14:foregroundMark x1="6818" y1="15313" x2="27652" y2="15313"/>
                        <a14:foregroundMark x1="27652" y1="15313" x2="92045" y2="11875"/>
                        <a14:foregroundMark x1="2652" y1="29063" x2="9470" y2="11563"/>
                        <a14:foregroundMark x1="9470" y1="11563" x2="45076" y2="313"/>
                        <a14:foregroundMark x1="45076" y1="313" x2="76894" y2="6250"/>
                        <a14:foregroundMark x1="76894" y1="6250" x2="85227" y2="14688"/>
                        <a14:foregroundMark x1="85227" y1="14688" x2="91288" y2="28438"/>
                        <a14:foregroundMark x1="91288" y1="28438" x2="93182" y2="29375"/>
                        <a14:foregroundMark x1="43182" y1="3750" x2="28788" y2="3750"/>
                        <a14:foregroundMark x1="3788" y1="19688" x2="3409" y2="32500"/>
                        <a14:foregroundMark x1="97727" y1="24063" x2="97727" y2="24063"/>
                        <a14:foregroundMark x1="60606" y1="85000" x2="50379" y2="95938"/>
                        <a14:foregroundMark x1="50379" y1="95938" x2="50379" y2="96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920" y="4790566"/>
            <a:ext cx="820086" cy="99404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13D5C4D-9FA9-9DDE-CAE4-0CF90FE144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548" b="89678" l="2342" r="96419">
                        <a14:foregroundMark x1="59435" y1="13208" x2="84091" y2="86127"/>
                        <a14:foregroundMark x1="13843" y1="65594" x2="2342" y2="81465"/>
                        <a14:foregroundMark x1="52479" y1="6659" x2="66460" y2="6659"/>
                        <a14:foregroundMark x1="91529" y1="39734" x2="96419" y2="734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018" y="5214256"/>
            <a:ext cx="2648962" cy="164374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5123737-E2C0-649A-C357-195DD649D5C3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873">
            <a:off x="10261778" y="4915466"/>
            <a:ext cx="823077" cy="109288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6E9105C-E5FA-3EA3-3EB3-A6E9D0AB9CA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200" b="91100" l="10000" r="90000">
                        <a14:foregroundMark x1="46500" y1="9200" x2="56650" y2="9200"/>
                        <a14:foregroundMark x1="56200" y1="91100" x2="41100" y2="8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659" y="5409423"/>
            <a:ext cx="1169899" cy="1169899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23C02D8-8FAA-9567-F7D2-59701EBD24A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522" b="93652" l="10000" r="90000">
                        <a14:foregroundMark x1="33217" y1="6696" x2="44087" y2="6522"/>
                        <a14:foregroundMark x1="44087" y1="6522" x2="68435" y2="6522"/>
                        <a14:foregroundMark x1="61391" y1="93652" x2="45217" y2="93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653" y="5717747"/>
            <a:ext cx="877791" cy="87779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1C617568-4929-E2C7-944F-EFCB698BF22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873">
            <a:off x="3467909" y="5655448"/>
            <a:ext cx="823077" cy="109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8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-0.40742 -0.15324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78" y="-7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6BB14318-B7A3-27CD-15C9-7FD1E5631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9" y="-1560"/>
            <a:ext cx="121618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00200" y="63779"/>
            <a:ext cx="5796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Вставь пропущенную цифру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37472" y="973624"/>
            <a:ext cx="864096" cy="8423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264431" y="980728"/>
            <a:ext cx="864096" cy="8423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234688" y="973624"/>
            <a:ext cx="864096" cy="8423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10488489" y="2791815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2526" y="3011942"/>
            <a:ext cx="492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96400" y="4640954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704728" y="2180945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614CD8D-A6C7-3104-BFB2-6F990CE9D504}"/>
              </a:ext>
            </a:extLst>
          </p:cNvPr>
          <p:cNvSpPr/>
          <p:nvPr/>
        </p:nvSpPr>
        <p:spPr>
          <a:xfrm>
            <a:off x="4195362" y="980728"/>
            <a:ext cx="864096" cy="8423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259941A-22E1-B3A1-0958-41A8F2DB6E63}"/>
              </a:ext>
            </a:extLst>
          </p:cNvPr>
          <p:cNvSpPr/>
          <p:nvPr/>
        </p:nvSpPr>
        <p:spPr>
          <a:xfrm>
            <a:off x="6138078" y="960405"/>
            <a:ext cx="864096" cy="8423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CF548C2-35BA-A997-A542-18C57BAB815B}"/>
              </a:ext>
            </a:extLst>
          </p:cNvPr>
          <p:cNvSpPr/>
          <p:nvPr/>
        </p:nvSpPr>
        <p:spPr>
          <a:xfrm>
            <a:off x="5164191" y="980728"/>
            <a:ext cx="864096" cy="8423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69059E74-D00B-4CDF-0760-4643B14292AF}"/>
              </a:ext>
            </a:extLst>
          </p:cNvPr>
          <p:cNvSpPr/>
          <p:nvPr/>
        </p:nvSpPr>
        <p:spPr>
          <a:xfrm>
            <a:off x="7118545" y="960405"/>
            <a:ext cx="864096" cy="8423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EF7A523-3372-D0DE-A261-86FDFC5F7331}"/>
              </a:ext>
            </a:extLst>
          </p:cNvPr>
          <p:cNvSpPr/>
          <p:nvPr/>
        </p:nvSpPr>
        <p:spPr>
          <a:xfrm>
            <a:off x="8099012" y="973624"/>
            <a:ext cx="864096" cy="8423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7C9ABB9D-367B-A7CA-C394-52C3EA2E4223}"/>
              </a:ext>
            </a:extLst>
          </p:cNvPr>
          <p:cNvSpPr/>
          <p:nvPr/>
        </p:nvSpPr>
        <p:spPr>
          <a:xfrm>
            <a:off x="9104837" y="980728"/>
            <a:ext cx="864096" cy="8423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6D14793-3ABD-FC51-42F1-E28C9320D7E5}"/>
              </a:ext>
            </a:extLst>
          </p:cNvPr>
          <p:cNvSpPr/>
          <p:nvPr/>
        </p:nvSpPr>
        <p:spPr>
          <a:xfrm>
            <a:off x="10116836" y="984046"/>
            <a:ext cx="864096" cy="8423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CB527B-C8D1-B24A-A306-E19E7036A5BC}"/>
              </a:ext>
            </a:extLst>
          </p:cNvPr>
          <p:cNvSpPr txBox="1"/>
          <p:nvPr/>
        </p:nvSpPr>
        <p:spPr>
          <a:xfrm>
            <a:off x="7994971" y="3539407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FCC5DE5-DA25-CEF7-7877-AEF6FC33A965}"/>
              </a:ext>
            </a:extLst>
          </p:cNvPr>
          <p:cNvSpPr txBox="1"/>
          <p:nvPr/>
        </p:nvSpPr>
        <p:spPr>
          <a:xfrm>
            <a:off x="10114486" y="4370404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41C0F5-F864-D5AC-8080-0B4D1B5EA488}"/>
              </a:ext>
            </a:extLst>
          </p:cNvPr>
          <p:cNvSpPr txBox="1"/>
          <p:nvPr/>
        </p:nvSpPr>
        <p:spPr>
          <a:xfrm>
            <a:off x="5565707" y="4211900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279F69-E5B8-BF38-A651-F8A71B7701B1}"/>
              </a:ext>
            </a:extLst>
          </p:cNvPr>
          <p:cNvSpPr txBox="1"/>
          <p:nvPr/>
        </p:nvSpPr>
        <p:spPr>
          <a:xfrm>
            <a:off x="3003956" y="2708410"/>
            <a:ext cx="492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AEF86B-2FC8-7FFB-0493-4395590CB935}"/>
              </a:ext>
            </a:extLst>
          </p:cNvPr>
          <p:cNvSpPr txBox="1"/>
          <p:nvPr/>
        </p:nvSpPr>
        <p:spPr>
          <a:xfrm>
            <a:off x="1420069" y="4554589"/>
            <a:ext cx="492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F164187-A4E8-1232-2709-892BAECFDD13}"/>
              </a:ext>
            </a:extLst>
          </p:cNvPr>
          <p:cNvSpPr txBox="1"/>
          <p:nvPr/>
        </p:nvSpPr>
        <p:spPr>
          <a:xfrm>
            <a:off x="4627410" y="2852167"/>
            <a:ext cx="492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8464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36966 -0.36551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0" y="-182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81481E-6 L -0.07018 -0.48658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6" y="-243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0.01158 L -0.01354 -0.46852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22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23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00748BA2-56FE-E900-64B2-D2D765237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670" y="295331"/>
            <a:ext cx="7652659" cy="591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C2146D-8A37-DF48-E04A-1EB23B7B8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4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4EFB9B9-FEC0-AADB-3E56-832D6B24B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458" y="424544"/>
            <a:ext cx="7745413" cy="547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BB5A66-A1B4-C6CC-8782-2034A0B57D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04" b="96038" l="10000" r="90000">
                        <a14:foregroundMark x1="28059" y1="93342" x2="20917" y2="94126"/>
                        <a14:foregroundMark x1="39583" y1="92077" x2="31622" y2="92951"/>
                        <a14:foregroundMark x1="29167" y1="81557" x2="35167" y2="14071"/>
                        <a14:foregroundMark x1="19083" y1="69399" x2="21167" y2="18033"/>
                        <a14:foregroundMark x1="15333" y1="65710" x2="15250" y2="22268"/>
                        <a14:foregroundMark x1="72167" y1="7240" x2="81167" y2="9973"/>
                        <a14:foregroundMark x1="71019" y1="7923" x2="59750" y2="13525"/>
                        <a14:foregroundMark x1="72667" y1="7104" x2="71019" y2="7923"/>
                        <a14:foregroundMark x1="59750" y1="13525" x2="59500" y2="13798"/>
                        <a14:foregroundMark x1="59831" y1="34290" x2="59917" y2="38525"/>
                        <a14:foregroundMark x1="59556" y1="20765" x2="59783" y2="31907"/>
                        <a14:foregroundMark x1="59500" y1="18033" x2="59556" y2="20765"/>
                        <a14:foregroundMark x1="59917" y1="38525" x2="60167" y2="39344"/>
                        <a14:foregroundMark x1="71167" y1="95082" x2="76083" y2="96038"/>
                        <a14:foregroundMark x1="66917" y1="90164" x2="75000" y2="7923"/>
                        <a14:foregroundMark x1="84333" y1="62978" x2="84333" y2="14481"/>
                        <a14:foregroundMark x1="84333" y1="14481" x2="84333" y2="14481"/>
                        <a14:foregroundMark x1="57167" y1="66393" x2="58417" y2="48224"/>
                        <a14:foregroundMark x1="28583" y1="40301" x2="42083" y2="40574"/>
                        <a14:backgroundMark x1="29250" y1="88115" x2="30083" y2="95219"/>
                        <a14:backgroundMark x1="72667" y1="85929" x2="72167" y2="88934"/>
                        <a14:backgroundMark x1="71333" y1="91257" x2="70750" y2="91530"/>
                        <a14:backgroundMark x1="60667" y1="68306" x2="61917" y2="66803"/>
                        <a14:backgroundMark x1="64250" y1="65301" x2="64250" y2="65301"/>
                        <a14:backgroundMark x1="53000" y1="64344" x2="53000" y2="64344"/>
                        <a14:backgroundMark x1="55833" y1="69945" x2="55833" y2="69945"/>
                        <a14:backgroundMark x1="60750" y1="20765" x2="60750" y2="20765"/>
                        <a14:backgroundMark x1="63583" y1="13115" x2="63583" y2="13115"/>
                        <a14:backgroundMark x1="70833" y1="7923" x2="70833" y2="7923"/>
                        <a14:backgroundMark x1="80250" y1="10929" x2="80250" y2="10929"/>
                        <a14:backgroundMark x1="80083" y1="9973" x2="80083" y2="9973"/>
                        <a14:backgroundMark x1="59917" y1="34290" x2="59917" y2="34290"/>
                        <a14:backgroundMark x1="60083" y1="34290" x2="60083" y2="34290"/>
                        <a14:backgroundMark x1="60583" y1="33470" x2="58917" y2="34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287" y="4746171"/>
            <a:ext cx="3265713" cy="199208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1D25583-A846-9DA6-D723-C92DD4ADBF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74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36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944B2F24-1712-CCB7-8FC1-207B8DCC4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901" y="1502228"/>
            <a:ext cx="7815927" cy="437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54D1CBB-405B-6072-AC90-D276CB58F8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74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83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74129BD7-D6F6-C924-3479-05F37FD6AC3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09" b="92970" l="9969" r="89720">
                        <a14:foregroundMark x1="41701" y1="8891" x2="53738" y2="8084"/>
                        <a14:foregroundMark x1="38006" y1="9139" x2="39703" y2="9025"/>
                        <a14:foregroundMark x1="28559" y1="19582" x2="28378" y2="20345"/>
                        <a14:foregroundMark x1="25230" y1="46928" x2="25234" y2="47100"/>
                        <a14:foregroundMark x1="25078" y1="39719" x2="25122" y2="41814"/>
                        <a14:foregroundMark x1="45483" y1="31810" x2="46116" y2="32306"/>
                        <a14:foregroundMark x1="46932" y1="83035" x2="46417" y2="85940"/>
                        <a14:foregroundMark x1="46417" y1="85940" x2="47975" y2="92970"/>
                        <a14:backgroundMark x1="43302" y1="10545" x2="30530" y2="21617"/>
                        <a14:backgroundMark x1="30530" y1="21617" x2="26480" y2="29525"/>
                        <a14:backgroundMark x1="26480" y1="29525" x2="26168" y2="31107"/>
                        <a14:backgroundMark x1="25078" y1="41828" x2="26324" y2="46573"/>
                        <a14:backgroundMark x1="47040" y1="31634" x2="54517" y2="42882"/>
                        <a14:backgroundMark x1="54517" y1="42882" x2="54517" y2="42882"/>
                        <a14:backgroundMark x1="50000" y1="72759" x2="45016" y2="81371"/>
                        <a14:backgroundMark x1="45016" y1="81371" x2="46262" y2="834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48321" y="393898"/>
            <a:ext cx="7510660" cy="665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DDFD218-54F8-7575-1D08-805950B88468}"/>
              </a:ext>
            </a:extLst>
          </p:cNvPr>
          <p:cNvSpPr/>
          <p:nvPr/>
        </p:nvSpPr>
        <p:spPr>
          <a:xfrm>
            <a:off x="3425965" y="160339"/>
            <a:ext cx="2266950" cy="227647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56E118F-B06C-23DA-2FE6-3042D1DE2771}"/>
              </a:ext>
            </a:extLst>
          </p:cNvPr>
          <p:cNvSpPr/>
          <p:nvPr/>
        </p:nvSpPr>
        <p:spPr>
          <a:xfrm>
            <a:off x="5706657" y="176223"/>
            <a:ext cx="2268537" cy="227647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E26B12C-3A23-BB1E-282E-84C15A91C714}"/>
              </a:ext>
            </a:extLst>
          </p:cNvPr>
          <p:cNvSpPr/>
          <p:nvPr/>
        </p:nvSpPr>
        <p:spPr>
          <a:xfrm>
            <a:off x="1203041" y="2401663"/>
            <a:ext cx="2268538" cy="227647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AD0EE0B-4723-EF32-7C13-6D917B300B11}"/>
              </a:ext>
            </a:extLst>
          </p:cNvPr>
          <p:cNvSpPr/>
          <p:nvPr/>
        </p:nvSpPr>
        <p:spPr>
          <a:xfrm>
            <a:off x="5762100" y="2436699"/>
            <a:ext cx="2266950" cy="227647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7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3D63D47-7369-A6EE-BA54-7709EC7EE788}"/>
              </a:ext>
            </a:extLst>
          </p:cNvPr>
          <p:cNvSpPr/>
          <p:nvPr/>
        </p:nvSpPr>
        <p:spPr>
          <a:xfrm>
            <a:off x="7998799" y="2443053"/>
            <a:ext cx="2268538" cy="227806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8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1CD35ED-CC57-5994-45E7-000C3F19178E}"/>
              </a:ext>
            </a:extLst>
          </p:cNvPr>
          <p:cNvSpPr/>
          <p:nvPr/>
        </p:nvSpPr>
        <p:spPr>
          <a:xfrm>
            <a:off x="1197541" y="4678138"/>
            <a:ext cx="2268538" cy="227806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9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62B89F1-C740-906C-D517-35C44FA59F12}"/>
              </a:ext>
            </a:extLst>
          </p:cNvPr>
          <p:cNvSpPr/>
          <p:nvPr/>
        </p:nvSpPr>
        <p:spPr>
          <a:xfrm>
            <a:off x="3425964" y="4678138"/>
            <a:ext cx="2266950" cy="227806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10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7B212D1-441B-083A-CB43-9E5396D4AD5D}"/>
              </a:ext>
            </a:extLst>
          </p:cNvPr>
          <p:cNvSpPr/>
          <p:nvPr/>
        </p:nvSpPr>
        <p:spPr>
          <a:xfrm>
            <a:off x="7971313" y="4695588"/>
            <a:ext cx="2268538" cy="227806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12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ABB6169-D14C-ED4C-923C-F62A757F6D8D}"/>
              </a:ext>
            </a:extLst>
          </p:cNvPr>
          <p:cNvSpPr/>
          <p:nvPr/>
        </p:nvSpPr>
        <p:spPr>
          <a:xfrm>
            <a:off x="1157427" y="160339"/>
            <a:ext cx="2268538" cy="227647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C2E0AB8-4365-CC5F-90F2-340F5DB2D2F7}"/>
              </a:ext>
            </a:extLst>
          </p:cNvPr>
          <p:cNvSpPr/>
          <p:nvPr/>
        </p:nvSpPr>
        <p:spPr>
          <a:xfrm>
            <a:off x="7988937" y="176222"/>
            <a:ext cx="2268538" cy="227647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48EC1C2-FB9D-6FF8-BA68-8FA6D73815A9}"/>
              </a:ext>
            </a:extLst>
          </p:cNvPr>
          <p:cNvSpPr/>
          <p:nvPr/>
        </p:nvSpPr>
        <p:spPr>
          <a:xfrm>
            <a:off x="3493563" y="2426069"/>
            <a:ext cx="2268537" cy="227647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6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B418F5C-04DC-E093-937D-7F8B25CCF95A}"/>
              </a:ext>
            </a:extLst>
          </p:cNvPr>
          <p:cNvSpPr/>
          <p:nvPr/>
        </p:nvSpPr>
        <p:spPr>
          <a:xfrm>
            <a:off x="5692914" y="4713174"/>
            <a:ext cx="2268537" cy="227647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11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34966D-70AA-BEA4-23C7-6C7DCD8668DB}"/>
              </a:ext>
            </a:extLst>
          </p:cNvPr>
          <p:cNvSpPr txBox="1"/>
          <p:nvPr/>
        </p:nvSpPr>
        <p:spPr>
          <a:xfrm>
            <a:off x="4581206" y="33338"/>
            <a:ext cx="3102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Угадай цифру</a:t>
            </a:r>
          </a:p>
        </p:txBody>
      </p:sp>
    </p:spTree>
    <p:extLst>
      <p:ext uri="{BB962C8B-B14F-4D97-AF65-F5344CB8AC3E}">
        <p14:creationId xmlns:p14="http://schemas.microsoft.com/office/powerpoint/2010/main" val="139028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3">
            <a:extLst>
              <a:ext uri="{FF2B5EF4-FFF2-40B4-BE49-F238E27FC236}">
                <a16:creationId xmlns:a16="http://schemas.microsoft.com/office/drawing/2014/main" id="{0137ABC3-7109-4ECE-FB31-2FFF923B6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54" b="97308" l="3627" r="96632">
                        <a14:foregroundMark x1="4145" y1="25000" x2="12176" y2="12500"/>
                        <a14:foregroundMark x1="12176" y1="12500" x2="23834" y2="6923"/>
                        <a14:foregroundMark x1="23834" y1="6923" x2="60363" y2="4038"/>
                        <a14:foregroundMark x1="60363" y1="4038" x2="63212" y2="4038"/>
                        <a14:foregroundMark x1="4404" y1="21154" x2="15803" y2="28077"/>
                        <a14:foregroundMark x1="15803" y1="28077" x2="26166" y2="29808"/>
                        <a14:foregroundMark x1="26166" y1="29808" x2="27720" y2="29423"/>
                        <a14:foregroundMark x1="29793" y1="92115" x2="66062" y2="92500"/>
                        <a14:foregroundMark x1="96373" y1="75769" x2="95078" y2="60000"/>
                        <a14:foregroundMark x1="95078" y1="60000" x2="96891" y2="57308"/>
                        <a14:foregroundMark x1="34197" y1="96538" x2="50259" y2="97308"/>
                        <a14:foregroundMark x1="50259" y1="97308" x2="52850" y2="967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2556" y="542962"/>
            <a:ext cx="4284656" cy="577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250B699-5177-BE36-6C7E-5D37BA0256DE}"/>
              </a:ext>
            </a:extLst>
          </p:cNvPr>
          <p:cNvSpPr/>
          <p:nvPr/>
        </p:nvSpPr>
        <p:spPr>
          <a:xfrm>
            <a:off x="440184" y="223866"/>
            <a:ext cx="2266950" cy="227647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22B357A-8F92-0085-5326-D38184D1DA48}"/>
              </a:ext>
            </a:extLst>
          </p:cNvPr>
          <p:cNvSpPr/>
          <p:nvPr/>
        </p:nvSpPr>
        <p:spPr>
          <a:xfrm>
            <a:off x="2705547" y="203834"/>
            <a:ext cx="2268537" cy="227647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F124032-9C58-AFF5-BFE1-46B5C36B7E1F}"/>
              </a:ext>
            </a:extLst>
          </p:cNvPr>
          <p:cNvSpPr/>
          <p:nvPr/>
        </p:nvSpPr>
        <p:spPr>
          <a:xfrm>
            <a:off x="2707134" y="2472146"/>
            <a:ext cx="2266950" cy="227647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F81AF3C-336D-AAAB-243B-05F65C61869B}"/>
              </a:ext>
            </a:extLst>
          </p:cNvPr>
          <p:cNvSpPr/>
          <p:nvPr/>
        </p:nvSpPr>
        <p:spPr>
          <a:xfrm>
            <a:off x="440184" y="4669917"/>
            <a:ext cx="2266950" cy="227806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A379AFFA-3651-CE81-5B20-95AE0CFCCC58}"/>
              </a:ext>
            </a:extLst>
          </p:cNvPr>
          <p:cNvSpPr/>
          <p:nvPr/>
        </p:nvSpPr>
        <p:spPr>
          <a:xfrm>
            <a:off x="433916" y="2423719"/>
            <a:ext cx="2268537" cy="227647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37631B93-3BB2-57A5-74B6-EFDE32FA44B7}"/>
              </a:ext>
            </a:extLst>
          </p:cNvPr>
          <p:cNvSpPr/>
          <p:nvPr/>
        </p:nvSpPr>
        <p:spPr>
          <a:xfrm>
            <a:off x="2707134" y="4714144"/>
            <a:ext cx="2268537" cy="227647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6</a:t>
            </a:r>
          </a:p>
        </p:txBody>
      </p:sp>
      <p:pic>
        <p:nvPicPr>
          <p:cNvPr id="31" name="Рисунок 3">
            <a:extLst>
              <a:ext uri="{FF2B5EF4-FFF2-40B4-BE49-F238E27FC236}">
                <a16:creationId xmlns:a16="http://schemas.microsoft.com/office/drawing/2014/main" id="{C96DF303-C155-34C6-C705-1BCC691263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96912" l="22889" r="76556">
                        <a14:foregroundMark x1="41222" y1="11618" x2="71444" y2="16912"/>
                        <a14:foregroundMark x1="42667" y1="90882" x2="55111" y2="92941"/>
                        <a14:foregroundMark x1="38111" y1="5147" x2="63444" y2="2647"/>
                        <a14:foregroundMark x1="63444" y1="2647" x2="69111" y2="3971"/>
                        <a14:foregroundMark x1="48556" y1="96618" x2="52667" y2="969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54" t="-693" r="16639"/>
          <a:stretch/>
        </p:blipFill>
        <p:spPr bwMode="auto">
          <a:xfrm>
            <a:off x="7154394" y="841412"/>
            <a:ext cx="3831025" cy="556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BA729B98-82C8-0570-CB24-E00B3C2E9F45}"/>
              </a:ext>
            </a:extLst>
          </p:cNvPr>
          <p:cNvSpPr/>
          <p:nvPr/>
        </p:nvSpPr>
        <p:spPr>
          <a:xfrm>
            <a:off x="6640449" y="164595"/>
            <a:ext cx="2266950" cy="22764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D4A22CCD-3DF8-A30C-3CA5-5DD977AB8E54}"/>
              </a:ext>
            </a:extLst>
          </p:cNvPr>
          <p:cNvSpPr/>
          <p:nvPr/>
        </p:nvSpPr>
        <p:spPr>
          <a:xfrm>
            <a:off x="8907399" y="147244"/>
            <a:ext cx="2268537" cy="22764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2DFB50CB-A521-39D6-0746-354518391979}"/>
              </a:ext>
            </a:extLst>
          </p:cNvPr>
          <p:cNvSpPr/>
          <p:nvPr/>
        </p:nvSpPr>
        <p:spPr>
          <a:xfrm>
            <a:off x="8914202" y="2393442"/>
            <a:ext cx="2266950" cy="22764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B114A3B6-D6FF-0D8F-7648-A09C80A1710C}"/>
              </a:ext>
            </a:extLst>
          </p:cNvPr>
          <p:cNvSpPr/>
          <p:nvPr/>
        </p:nvSpPr>
        <p:spPr>
          <a:xfrm>
            <a:off x="6663415" y="4700194"/>
            <a:ext cx="2266950" cy="227806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DB5CE192-9F95-4201-5C42-310FB37A0DD2}"/>
              </a:ext>
            </a:extLst>
          </p:cNvPr>
          <p:cNvSpPr/>
          <p:nvPr/>
        </p:nvSpPr>
        <p:spPr>
          <a:xfrm>
            <a:off x="6647252" y="2423719"/>
            <a:ext cx="2268537" cy="22764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6D10F3DF-E3AC-42F9-BEBF-F8DDB124A974}"/>
              </a:ext>
            </a:extLst>
          </p:cNvPr>
          <p:cNvSpPr/>
          <p:nvPr/>
        </p:nvSpPr>
        <p:spPr>
          <a:xfrm>
            <a:off x="8937168" y="4652566"/>
            <a:ext cx="2268537" cy="22764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AB64C4-C5DB-D25A-020D-0838B9C03938}"/>
              </a:ext>
            </a:extLst>
          </p:cNvPr>
          <p:cNvSpPr txBox="1"/>
          <p:nvPr/>
        </p:nvSpPr>
        <p:spPr>
          <a:xfrm>
            <a:off x="4581206" y="33338"/>
            <a:ext cx="3102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Угадай цифру</a:t>
            </a:r>
          </a:p>
        </p:txBody>
      </p:sp>
    </p:spTree>
    <p:extLst>
      <p:ext uri="{BB962C8B-B14F-4D97-AF65-F5344CB8AC3E}">
        <p14:creationId xmlns:p14="http://schemas.microsoft.com/office/powerpoint/2010/main" val="131123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4" grpId="0" animBg="1"/>
      <p:bldP spid="28" grpId="0" animBg="1"/>
      <p:bldP spid="29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19D98D-DE36-4668-92FD-0F17923DC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2C58A9-DD68-4A3D-9233-80495C77B48F}"/>
              </a:ext>
            </a:extLst>
          </p:cNvPr>
          <p:cNvSpPr txBox="1"/>
          <p:nvPr/>
        </p:nvSpPr>
        <p:spPr>
          <a:xfrm>
            <a:off x="10621108" y="6077243"/>
            <a:ext cx="1420836" cy="633047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EF81A5-5D54-49CC-85B0-04C5C2E57778}"/>
              </a:ext>
            </a:extLst>
          </p:cNvPr>
          <p:cNvSpPr txBox="1"/>
          <p:nvPr/>
        </p:nvSpPr>
        <p:spPr>
          <a:xfrm>
            <a:off x="227428" y="295422"/>
            <a:ext cx="10243624" cy="563231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ru-RU" sz="12000" dirty="0">
                <a:ln w="28575">
                  <a:solidFill>
                    <a:srgbClr val="FFC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КАКИЕ</a:t>
            </a:r>
          </a:p>
          <a:p>
            <a:r>
              <a:rPr lang="ru-RU" sz="12000" dirty="0">
                <a:ln w="28575">
                  <a:solidFill>
                    <a:srgbClr val="FFC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ВЫ</a:t>
            </a:r>
          </a:p>
          <a:p>
            <a:r>
              <a:rPr lang="ru-RU" sz="12000" dirty="0">
                <a:ln w="28575">
                  <a:solidFill>
                    <a:srgbClr val="FFC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МОЛОДЦЫ!!!</a:t>
            </a:r>
          </a:p>
        </p:txBody>
      </p:sp>
    </p:spTree>
    <p:extLst>
      <p:ext uri="{BB962C8B-B14F-4D97-AF65-F5344CB8AC3E}">
        <p14:creationId xmlns:p14="http://schemas.microsoft.com/office/powerpoint/2010/main" val="3329240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CDC5CD-F98A-1CD0-64F4-BD4D9389D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D328E3-4D71-11E6-CEFC-C1D819A849FC}"/>
              </a:ext>
            </a:extLst>
          </p:cNvPr>
          <p:cNvSpPr txBox="1"/>
          <p:nvPr/>
        </p:nvSpPr>
        <p:spPr>
          <a:xfrm>
            <a:off x="846306" y="632298"/>
            <a:ext cx="974711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/>
            <a:r>
              <a:rPr lang="ru-RU" sz="1800" b="1" u="sng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8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Формирование у детей интереса к математике, посредством игрового интерактивного материала.</a:t>
            </a:r>
            <a:endParaRPr lang="ru-RU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/>
            <a:r>
              <a:rPr lang="ru-RU" sz="1800" b="1" u="sng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18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/>
            <a:r>
              <a:rPr lang="ru-RU" sz="1800" b="1" u="sng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Образовательные</a:t>
            </a:r>
            <a:r>
              <a:rPr lang="ru-RU" sz="18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/>
            <a:r>
              <a:rPr lang="ru-RU" sz="18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Совершенствовать умение составлять целое из частей, вычислительные навыки, закрепление числового ряда в пределах 10.</a:t>
            </a:r>
            <a:endParaRPr lang="ru-RU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/>
            <a:r>
              <a:rPr lang="ru-RU" b="1" u="sng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800" b="1" u="sng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азвивающие</a:t>
            </a:r>
            <a:r>
              <a:rPr lang="ru-RU" sz="18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/>
            <a:r>
              <a:rPr lang="ru-RU" sz="18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у учащихся коммуникативные компетентности </a:t>
            </a:r>
            <a:r>
              <a:rPr lang="ru-RU" sz="1800" b="1" i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(культуру общения, умение работать в группах)</a:t>
            </a:r>
            <a:endParaRPr lang="ru-RU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/>
            <a:r>
              <a:rPr lang="ru-RU" sz="18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Коррекция мышления, внимания, моторики, слуха, речи.</a:t>
            </a:r>
            <a:endParaRPr lang="ru-RU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/>
            <a:r>
              <a:rPr lang="ru-RU" sz="18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логическое мышление, воображение, смекалку, речь.</a:t>
            </a:r>
            <a:endParaRPr lang="ru-RU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/>
            <a:r>
              <a:rPr lang="ru-RU" sz="1800" b="1" u="sng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Воспитательные</a:t>
            </a:r>
            <a:r>
              <a:rPr lang="ru-RU" sz="18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/>
            <a:r>
              <a:rPr lang="ru-RU" sz="18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Доставить детям радость и удовольствие от игр развивающей направленности.</a:t>
            </a:r>
            <a:endParaRPr lang="ru-RU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/>
            <a:r>
              <a:rPr lang="ru-RU" sz="18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Воспитывать дружеские взаимоотношения, выручку, желание помочь друзьям по команде.</a:t>
            </a:r>
            <a:endParaRPr lang="ru-RU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219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C5FA2E3-0C38-C69D-ABE0-F4DBBD8B4D76}"/>
              </a:ext>
            </a:extLst>
          </p:cNvPr>
          <p:cNvSpPr/>
          <p:nvPr/>
        </p:nvSpPr>
        <p:spPr>
          <a:xfrm>
            <a:off x="2035629" y="152399"/>
            <a:ext cx="6825342" cy="5660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Посчитай животных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66DC318-07A9-02AA-D933-49FBEEF4A9C1}"/>
              </a:ext>
            </a:extLst>
          </p:cNvPr>
          <p:cNvSpPr/>
          <p:nvPr/>
        </p:nvSpPr>
        <p:spPr>
          <a:xfrm>
            <a:off x="119743" y="244928"/>
            <a:ext cx="511628" cy="56605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271DCFF-7CC8-0DD3-CFD9-3F4FCE3DD627}"/>
              </a:ext>
            </a:extLst>
          </p:cNvPr>
          <p:cNvSpPr/>
          <p:nvPr/>
        </p:nvSpPr>
        <p:spPr>
          <a:xfrm>
            <a:off x="1227366" y="235352"/>
            <a:ext cx="511628" cy="56605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3B1F36E-D341-655B-2A68-2D00B45D9B1B}"/>
              </a:ext>
            </a:extLst>
          </p:cNvPr>
          <p:cNvSpPr/>
          <p:nvPr/>
        </p:nvSpPr>
        <p:spPr>
          <a:xfrm>
            <a:off x="2538523" y="276274"/>
            <a:ext cx="511628" cy="56605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A9F8EBB-FA3D-5ABA-93A4-81F66FCC0AB6}"/>
              </a:ext>
            </a:extLst>
          </p:cNvPr>
          <p:cNvSpPr/>
          <p:nvPr/>
        </p:nvSpPr>
        <p:spPr>
          <a:xfrm>
            <a:off x="8637816" y="254448"/>
            <a:ext cx="601434" cy="56605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990D697-2325-BDD8-C5C6-283852A85DD9}"/>
              </a:ext>
            </a:extLst>
          </p:cNvPr>
          <p:cNvSpPr/>
          <p:nvPr/>
        </p:nvSpPr>
        <p:spPr>
          <a:xfrm>
            <a:off x="9900557" y="276274"/>
            <a:ext cx="511628" cy="56605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69EE736-8B9B-9915-2FCD-54C4CBEA3024}"/>
              </a:ext>
            </a:extLst>
          </p:cNvPr>
          <p:cNvSpPr/>
          <p:nvPr/>
        </p:nvSpPr>
        <p:spPr>
          <a:xfrm>
            <a:off x="11062606" y="276274"/>
            <a:ext cx="683079" cy="56605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56A2465C-BB04-FA24-E5DF-5F7ABA140428}"/>
              </a:ext>
            </a:extLst>
          </p:cNvPr>
          <p:cNvGrpSpPr/>
          <p:nvPr/>
        </p:nvGrpSpPr>
        <p:grpSpPr>
          <a:xfrm>
            <a:off x="0" y="913034"/>
            <a:ext cx="12192000" cy="5954486"/>
            <a:chOff x="0" y="1012126"/>
            <a:chExt cx="12192000" cy="5954486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4C8663BD-EB9F-9874-DB18-16AF79072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12126"/>
              <a:ext cx="12192000" cy="5954486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6630F0F2-B80A-57E2-AD40-72ED6B3FE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10" b="96824" l="8587" r="96196">
                          <a14:foregroundMark x1="17283" y1="6791" x2="15326" y2="13801"/>
                          <a14:foregroundMark x1="33913" y1="7777" x2="29239" y2="9967"/>
                          <a14:foregroundMark x1="18804" y1="2519" x2="18043" y2="8215"/>
                          <a14:foregroundMark x1="91848" y1="65717" x2="91304" y2="78094"/>
                          <a14:foregroundMark x1="96304" y1="73494" x2="95978" y2="79737"/>
                          <a14:foregroundMark x1="68913" y1="91457" x2="46739" y2="93319"/>
                          <a14:foregroundMark x1="15217" y1="94414" x2="8587" y2="94743"/>
                          <a14:foregroundMark x1="39130" y1="95509" x2="46957" y2="95290"/>
                          <a14:foregroundMark x1="46957" y1="95290" x2="47609" y2="95290"/>
                          <a14:foregroundMark x1="15652" y1="96824" x2="15652" y2="968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7657" y="1871266"/>
              <a:ext cx="856680" cy="850162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8B92A475-DE61-D81F-96F7-9ED680D60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58" t="9286" r="18773" b="-2389"/>
            <a:stretch/>
          </p:blipFill>
          <p:spPr>
            <a:xfrm>
              <a:off x="10030061" y="4597904"/>
              <a:ext cx="2065092" cy="2362200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F636DE36-8F7D-3D91-935F-DDDF89F7CD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79" b="89872" l="4405" r="97738">
                          <a14:foregroundMark x1="4405" y1="65192" x2="9286" y2="57276"/>
                          <a14:foregroundMark x1="90952" y1="50640" x2="90476" y2="61001"/>
                          <a14:foregroundMark x1="90476" y1="61001" x2="92262" y2="65891"/>
                          <a14:foregroundMark x1="97738" y1="70431" x2="94048" y2="689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" t="29048" b="14603"/>
            <a:stretch/>
          </p:blipFill>
          <p:spPr>
            <a:xfrm flipH="1">
              <a:off x="3125562" y="4327626"/>
              <a:ext cx="1711778" cy="994023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745769E8-5280-1DC0-7E2C-5C1AF12087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026" b="93923" l="10000" r="90000">
                          <a14:foregroundMark x1="46383" y1="9761" x2="45957" y2="2394"/>
                          <a14:foregroundMark x1="45957" y1="2394" x2="45851" y2="2026"/>
                          <a14:foregroundMark x1="37021" y1="72007" x2="36596" y2="88029"/>
                          <a14:foregroundMark x1="47447" y1="91160" x2="47447" y2="91160"/>
                          <a14:foregroundMark x1="83511" y1="92265" x2="83511" y2="92265"/>
                          <a14:foregroundMark x1="47340" y1="92634" x2="47340" y2="92634"/>
                          <a14:foregroundMark x1="82021" y1="93554" x2="82021" y2="93554"/>
                          <a14:foregroundMark x1="46489" y1="93923" x2="46489" y2="939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74" r="11545"/>
            <a:stretch/>
          </p:blipFill>
          <p:spPr>
            <a:xfrm>
              <a:off x="5152721" y="3102429"/>
              <a:ext cx="2277572" cy="1713489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507471A8-1312-634E-B8E3-30D2CDC4A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603" y="5321649"/>
              <a:ext cx="844811" cy="524225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A264C81A-6FB2-2BCF-BAB9-AC8715FFC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56371" y="3959173"/>
              <a:ext cx="800100" cy="689342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14F5EE25-715E-279E-BE5F-F2812DD80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3069" b="95668" l="10000" r="90000">
                          <a14:foregroundMark x1="22444" y1="3249" x2="23444" y2="15343"/>
                          <a14:foregroundMark x1="29556" y1="92058" x2="31889" y2="92238"/>
                          <a14:foregroundMark x1="62556" y1="95668" x2="60778" y2="95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3873" y="3222815"/>
              <a:ext cx="2392498" cy="1472716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C97BD881-4002-7EE9-A221-FC8FE02A3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>
                          <a14:foregroundMark x1="50889" y1="73214" x2="48778" y2="67976"/>
                          <a14:foregroundMark x1="54444" y1="73333" x2="56778" y2="65833"/>
                          <a14:foregroundMark x1="56778" y1="65833" x2="56778" y2="65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37" t="11686" r="14037" b="23335"/>
            <a:stretch/>
          </p:blipFill>
          <p:spPr>
            <a:xfrm>
              <a:off x="9077325" y="3684875"/>
              <a:ext cx="1711778" cy="1636774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F07AD063-87F0-C2E9-4FFF-D00740BB2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3960" b="89980" l="9924" r="91750">
                          <a14:foregroundMark x1="14709" y1="9051" x2="24985" y2="4283"/>
                          <a14:foregroundMark x1="25191" y1="4121" x2="25191" y2="4121"/>
                          <a14:foregroundMark x1="25191" y1="3960" x2="25191" y2="3960"/>
                          <a14:foregroundMark x1="91750" y1="68889" x2="91750" y2="68889"/>
                          <a14:foregroundMark x1="33382" y1="87313" x2="33382" y2="87313"/>
                          <a14:foregroundMark x1="32824" y1="86667" x2="39607" y2="83192"/>
                          <a14:foregroundMark x1="39607" y1="83192" x2="39724" y2="83030"/>
                          <a14:foregroundMark x1="27863" y1="86990" x2="34674" y2="84929"/>
                          <a14:foregroundMark x1="49090" y1="78586" x2="47475" y2="72687"/>
                          <a14:foregroundMark x1="47358" y1="72364" x2="47358" y2="723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2481" y="1946927"/>
              <a:ext cx="696026" cy="505732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B78E7A40-E2E3-B13C-D9CF-C51A78146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6563" b="90000" l="10000" r="90000">
                          <a14:foregroundMark x1="60333" y1="7344" x2="66444" y2="6563"/>
                          <a14:foregroundMark x1="57111" y1="21563" x2="66333" y2="23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964" y="1599039"/>
              <a:ext cx="844811" cy="600754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341BEAA3-1B0C-AF9D-D8AC-504FDDC57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3985" b="94087" l="9847" r="96718">
                          <a14:foregroundMark x1="23085" y1="3985" x2="40044" y2="4756"/>
                          <a14:foregroundMark x1="91247" y1="85604" x2="96718" y2="91260"/>
                          <a14:foregroundMark x1="91247" y1="91388" x2="93326" y2="940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91232" y="1599038"/>
              <a:ext cx="538343" cy="458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9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nni_puh_chastj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nni_puh_chastj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98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nni_puh_chastj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nni_puh_chastj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nni_puh_chastj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hlinkClick r:id="rId4" action="ppaction://hlinksldjump"/>
          </p:cNvPr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Найди недостающую фигуру</a:t>
            </a: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35A08218-69F7-2BCD-27EA-5C9DBB7DC698}"/>
              </a:ext>
            </a:extLst>
          </p:cNvPr>
          <p:cNvGrpSpPr/>
          <p:nvPr/>
        </p:nvGrpSpPr>
        <p:grpSpPr>
          <a:xfrm>
            <a:off x="3131764" y="1761808"/>
            <a:ext cx="5202512" cy="4864735"/>
            <a:chOff x="3131764" y="1761808"/>
            <a:chExt cx="5202512" cy="4864735"/>
          </a:xfrm>
        </p:grpSpPr>
        <p:grpSp>
          <p:nvGrpSpPr>
            <p:cNvPr id="8" name="Группа 13"/>
            <p:cNvGrpSpPr>
              <a:grpSpLocks/>
            </p:cNvGrpSpPr>
            <p:nvPr/>
          </p:nvGrpSpPr>
          <p:grpSpPr bwMode="auto">
            <a:xfrm>
              <a:off x="3131764" y="1761808"/>
              <a:ext cx="5202512" cy="4864735"/>
              <a:chOff x="1495254" y="1643050"/>
              <a:chExt cx="4505506" cy="4286281"/>
            </a:xfrm>
          </p:grpSpPr>
          <p:sp>
            <p:nvSpPr>
              <p:cNvPr id="16" name="Прямоугольник 15"/>
              <p:cNvSpPr/>
              <p:nvPr/>
            </p:nvSpPr>
            <p:spPr>
              <a:xfrm>
                <a:off x="1500166" y="1643050"/>
                <a:ext cx="1500198" cy="1428761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Прямоугольник 16"/>
              <p:cNvSpPr/>
              <p:nvPr/>
            </p:nvSpPr>
            <p:spPr>
              <a:xfrm>
                <a:off x="1495254" y="4487988"/>
                <a:ext cx="1556205" cy="1428761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/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3010027" y="4500569"/>
                <a:ext cx="1500198" cy="1428761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/>
              </a:p>
            </p:txBody>
          </p:sp>
          <p:sp>
            <p:nvSpPr>
              <p:cNvPr id="19" name="Прямоугольник 18"/>
              <p:cNvSpPr/>
              <p:nvPr/>
            </p:nvSpPr>
            <p:spPr>
              <a:xfrm>
                <a:off x="1500166" y="3071811"/>
                <a:ext cx="1500198" cy="142876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/>
              </a:p>
            </p:txBody>
          </p:sp>
          <p:sp>
            <p:nvSpPr>
              <p:cNvPr id="20" name="Прямоугольник 19"/>
              <p:cNvSpPr/>
              <p:nvPr/>
            </p:nvSpPr>
            <p:spPr>
              <a:xfrm>
                <a:off x="3000364" y="3071811"/>
                <a:ext cx="1500198" cy="142876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" name="Прямоугольник 20"/>
              <p:cNvSpPr/>
              <p:nvPr/>
            </p:nvSpPr>
            <p:spPr>
              <a:xfrm>
                <a:off x="4500562" y="3071811"/>
                <a:ext cx="1500198" cy="142876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" name="Прямоугольник 21"/>
              <p:cNvSpPr/>
              <p:nvPr/>
            </p:nvSpPr>
            <p:spPr>
              <a:xfrm>
                <a:off x="4500562" y="1643050"/>
                <a:ext cx="1500198" cy="1428761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" name="Прямоугольник 22"/>
              <p:cNvSpPr/>
              <p:nvPr/>
            </p:nvSpPr>
            <p:spPr>
              <a:xfrm>
                <a:off x="3000364" y="1643050"/>
                <a:ext cx="1500198" cy="1428761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4500562" y="4500570"/>
                <a:ext cx="1500198" cy="1428761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Прямоугольник 8"/>
            <p:cNvSpPr/>
            <p:nvPr/>
          </p:nvSpPr>
          <p:spPr bwMode="auto">
            <a:xfrm>
              <a:off x="3798013" y="2247261"/>
              <a:ext cx="741416" cy="730220"/>
            </a:xfrm>
            <a:prstGeom prst="rect">
              <a:avLst/>
            </a:prstGeom>
            <a:solidFill>
              <a:srgbClr val="92D05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" name="Равнобедренный треугольник 9"/>
            <p:cNvSpPr/>
            <p:nvPr/>
          </p:nvSpPr>
          <p:spPr bwMode="auto">
            <a:xfrm>
              <a:off x="5364653" y="2248281"/>
              <a:ext cx="989874" cy="729710"/>
            </a:xfrm>
            <a:prstGeom prst="triangl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" name="Овал 10"/>
            <p:cNvSpPr/>
            <p:nvPr/>
          </p:nvSpPr>
          <p:spPr bwMode="auto">
            <a:xfrm>
              <a:off x="7096273" y="2167713"/>
              <a:ext cx="824566" cy="809769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 bwMode="auto">
            <a:xfrm>
              <a:off x="7105513" y="3858642"/>
              <a:ext cx="743726" cy="73022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" name="Равнобедренный треугольник 12"/>
            <p:cNvSpPr/>
            <p:nvPr/>
          </p:nvSpPr>
          <p:spPr bwMode="auto">
            <a:xfrm>
              <a:off x="3467725" y="3707702"/>
              <a:ext cx="988554" cy="730220"/>
            </a:xfrm>
            <a:prstGeom prst="triangle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" name="Овал 13"/>
            <p:cNvSpPr/>
            <p:nvPr/>
          </p:nvSpPr>
          <p:spPr bwMode="auto">
            <a:xfrm>
              <a:off x="5276224" y="5428194"/>
              <a:ext cx="824565" cy="81180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" name="Равнобедренный треугольник 14"/>
            <p:cNvSpPr/>
            <p:nvPr/>
          </p:nvSpPr>
          <p:spPr bwMode="auto">
            <a:xfrm>
              <a:off x="6916116" y="5451664"/>
              <a:ext cx="990865" cy="730220"/>
            </a:xfrm>
            <a:prstGeom prst="triangle">
              <a:avLst/>
            </a:prstGeom>
            <a:solidFill>
              <a:srgbClr val="92D050"/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" name="Овал 6"/>
            <p:cNvSpPr/>
            <p:nvPr/>
          </p:nvSpPr>
          <p:spPr bwMode="auto">
            <a:xfrm>
              <a:off x="5162659" y="3777048"/>
              <a:ext cx="944671" cy="838324"/>
            </a:xfrm>
            <a:prstGeom prst="ellipse">
              <a:avLst/>
            </a:prstGeom>
            <a:solidFill>
              <a:srgbClr val="92D050"/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27" name="Равнобедренный треугольник 26"/>
          <p:cNvSpPr/>
          <p:nvPr/>
        </p:nvSpPr>
        <p:spPr>
          <a:xfrm>
            <a:off x="10061258" y="2200098"/>
            <a:ext cx="857250" cy="642938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8" name="Равнобедренный треугольник 27"/>
          <p:cNvSpPr/>
          <p:nvPr/>
        </p:nvSpPr>
        <p:spPr>
          <a:xfrm>
            <a:off x="10044754" y="5801473"/>
            <a:ext cx="857250" cy="642938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10130788" y="4020467"/>
            <a:ext cx="642937" cy="642937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10130788" y="4990684"/>
            <a:ext cx="642937" cy="6429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1" name="Овал 30"/>
          <p:cNvSpPr/>
          <p:nvPr/>
        </p:nvSpPr>
        <p:spPr>
          <a:xfrm>
            <a:off x="10095070" y="3040269"/>
            <a:ext cx="714375" cy="714375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37E343C-2F8E-E232-C06B-915FC93551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" b="95125" l="10000" r="90000">
                        <a14:foregroundMark x1="60333" y1="40375" x2="68111" y2="33500"/>
                        <a14:foregroundMark x1="62111" y1="25875" x2="61444" y2="20125"/>
                        <a14:foregroundMark x1="67222" y1="9875" x2="70222" y2="1875"/>
                        <a14:foregroundMark x1="70222" y1="1875" x2="70222" y2="1875"/>
                        <a14:foregroundMark x1="64444" y1="52250" x2="52556" y2="87500"/>
                        <a14:foregroundMark x1="23333" y1="68125" x2="23333" y2="79500"/>
                        <a14:foregroundMark x1="29444" y1="92750" x2="36778" y2="95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6" y="3640848"/>
            <a:ext cx="2992224" cy="265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4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nni_puh_chastj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nni_puh_chastj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0.52148 0.1893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81" y="94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2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nni_puh_chastj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nni_puh_chastj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29" grpId="2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hlinkClick r:id="rId5" action="ppaction://hlinksldjump"/>
          </p:cNvPr>
          <p:cNvSpPr>
            <a:spLocks noGrp="1"/>
          </p:cNvSpPr>
          <p:nvPr>
            <p:ph type="title"/>
          </p:nvPr>
        </p:nvSpPr>
        <p:spPr>
          <a:xfrm>
            <a:off x="834358" y="273564"/>
            <a:ext cx="10515600" cy="1325563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Найди недостающую фигуру</a:t>
            </a:r>
          </a:p>
        </p:txBody>
      </p:sp>
      <p:grpSp>
        <p:nvGrpSpPr>
          <p:cNvPr id="10" name="Группа 37"/>
          <p:cNvGrpSpPr>
            <a:grpSpLocks/>
          </p:cNvGrpSpPr>
          <p:nvPr/>
        </p:nvGrpSpPr>
        <p:grpSpPr bwMode="auto">
          <a:xfrm>
            <a:off x="3200400" y="1641674"/>
            <a:ext cx="5092699" cy="4942762"/>
            <a:chOff x="2428860" y="1571612"/>
            <a:chExt cx="4500594" cy="4310580"/>
          </a:xfrm>
        </p:grpSpPr>
        <p:grpSp>
          <p:nvGrpSpPr>
            <p:cNvPr id="12" name="Группа 13"/>
            <p:cNvGrpSpPr>
              <a:grpSpLocks/>
            </p:cNvGrpSpPr>
            <p:nvPr/>
          </p:nvGrpSpPr>
          <p:grpSpPr bwMode="auto">
            <a:xfrm>
              <a:off x="2428860" y="1571612"/>
              <a:ext cx="4500594" cy="4310580"/>
              <a:chOff x="1500166" y="1643050"/>
              <a:chExt cx="4500594" cy="4310580"/>
            </a:xfrm>
          </p:grpSpPr>
          <p:sp>
            <p:nvSpPr>
              <p:cNvPr id="20" name="Прямоугольник 19"/>
              <p:cNvSpPr/>
              <p:nvPr/>
            </p:nvSpPr>
            <p:spPr>
              <a:xfrm>
                <a:off x="1500166" y="1643050"/>
                <a:ext cx="1500198" cy="142876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" name="Прямоугольник 20"/>
              <p:cNvSpPr/>
              <p:nvPr/>
            </p:nvSpPr>
            <p:spPr>
              <a:xfrm>
                <a:off x="2973277" y="4476272"/>
                <a:ext cx="1554372" cy="1477358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/>
              </a:p>
            </p:txBody>
          </p:sp>
          <p:sp>
            <p:nvSpPr>
              <p:cNvPr id="22" name="Прямоугольник 21"/>
              <p:cNvSpPr/>
              <p:nvPr/>
            </p:nvSpPr>
            <p:spPr>
              <a:xfrm>
                <a:off x="1500166" y="4500571"/>
                <a:ext cx="1500198" cy="142876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" name="Прямоугольник 22"/>
              <p:cNvSpPr/>
              <p:nvPr/>
            </p:nvSpPr>
            <p:spPr>
              <a:xfrm>
                <a:off x="1500166" y="3071810"/>
                <a:ext cx="1500198" cy="1428761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3000364" y="3071810"/>
                <a:ext cx="1500198" cy="1428761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" name="Прямоугольник 24"/>
              <p:cNvSpPr/>
              <p:nvPr/>
            </p:nvSpPr>
            <p:spPr>
              <a:xfrm>
                <a:off x="4500562" y="3071810"/>
                <a:ext cx="1500198" cy="1428761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4500562" y="1643050"/>
                <a:ext cx="1500198" cy="142876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3000364" y="1643050"/>
                <a:ext cx="1500198" cy="142876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" name="Прямоугольник 27"/>
              <p:cNvSpPr/>
              <p:nvPr/>
            </p:nvSpPr>
            <p:spPr>
              <a:xfrm>
                <a:off x="4500562" y="4500571"/>
                <a:ext cx="1500198" cy="142876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13" name="Прямоугольник 12"/>
            <p:cNvSpPr/>
            <p:nvPr/>
          </p:nvSpPr>
          <p:spPr>
            <a:xfrm>
              <a:off x="4340572" y="4850007"/>
              <a:ext cx="643834" cy="64342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" name="Равнобедренный треугольник 13"/>
            <p:cNvSpPr/>
            <p:nvPr/>
          </p:nvSpPr>
          <p:spPr>
            <a:xfrm>
              <a:off x="4358281" y="1999268"/>
              <a:ext cx="856362" cy="643428"/>
            </a:xfrm>
            <a:prstGeom prst="triangle">
              <a:avLst/>
            </a:prstGeom>
            <a:solidFill>
              <a:srgbClr val="00B0F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5" name="Овал 14"/>
            <p:cNvSpPr/>
            <p:nvPr/>
          </p:nvSpPr>
          <p:spPr>
            <a:xfrm>
              <a:off x="5858479" y="1929288"/>
              <a:ext cx="714677" cy="71340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5864729" y="3418309"/>
              <a:ext cx="643836" cy="643428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" name="Равнобедренный треугольник 16"/>
            <p:cNvSpPr/>
            <p:nvPr/>
          </p:nvSpPr>
          <p:spPr>
            <a:xfrm>
              <a:off x="2714314" y="3286125"/>
              <a:ext cx="858447" cy="643428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2643471" y="4928713"/>
              <a:ext cx="714678" cy="715352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" name="Равнобедренный треугольник 18"/>
            <p:cNvSpPr/>
            <p:nvPr/>
          </p:nvSpPr>
          <p:spPr>
            <a:xfrm>
              <a:off x="5702208" y="4823743"/>
              <a:ext cx="856364" cy="643429"/>
            </a:xfrm>
            <a:prstGeom prst="triangle">
              <a:avLst/>
            </a:prstGeom>
            <a:solidFill>
              <a:srgbClr val="00B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1" name="Овал 10"/>
          <p:cNvSpPr/>
          <p:nvPr/>
        </p:nvSpPr>
        <p:spPr bwMode="auto">
          <a:xfrm>
            <a:off x="5237480" y="3674503"/>
            <a:ext cx="926588" cy="849241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9" name="Равнобедренный треугольник 48"/>
          <p:cNvSpPr/>
          <p:nvPr/>
        </p:nvSpPr>
        <p:spPr>
          <a:xfrm>
            <a:off x="10174893" y="2528329"/>
            <a:ext cx="857250" cy="642938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10282049" y="3757612"/>
            <a:ext cx="642938" cy="64293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4" name="Овал 53"/>
          <p:cNvSpPr/>
          <p:nvPr/>
        </p:nvSpPr>
        <p:spPr>
          <a:xfrm>
            <a:off x="10210612" y="4828741"/>
            <a:ext cx="714375" cy="7143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33B728-678B-D7FB-F287-FF698B2E8B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89941" l="7129" r="89941">
                        <a14:foregroundMark x1="7129" y1="43457" x2="7520" y2="37305"/>
                        <a14:foregroundMark x1="89844" y1="66016" x2="89844" y2="66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486" y="2535391"/>
            <a:ext cx="3276968" cy="327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62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 -0.01019 L -0.5375 -0.230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80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49" grpId="0" animBg="1"/>
      <p:bldP spid="52" grpId="0" animBg="1"/>
      <p:bldP spid="52" grpId="1" animBg="1"/>
      <p:bldP spid="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6361" y="1523999"/>
            <a:ext cx="4448347" cy="436433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Прямая соединительная линия 5"/>
          <p:cNvCxnSpPr>
            <a:cxnSpLocks/>
            <a:stCxn id="5" idx="2"/>
            <a:endCxn id="5" idx="0"/>
          </p:cNvCxnSpPr>
          <p:nvPr/>
        </p:nvCxnSpPr>
        <p:spPr>
          <a:xfrm flipV="1">
            <a:off x="2910535" y="1523999"/>
            <a:ext cx="0" cy="4364335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686361" y="3712050"/>
            <a:ext cx="4376933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кругленный прямоугольник 13">
            <a:hlinkClick r:id="rId4" action="ppaction://hlinksldjump"/>
          </p:cNvPr>
          <p:cNvSpPr/>
          <p:nvPr/>
        </p:nvSpPr>
        <p:spPr>
          <a:xfrm>
            <a:off x="1500188" y="214313"/>
            <a:ext cx="9396412" cy="5715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Сколько квадратов ты видишь?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9358398" y="1240140"/>
            <a:ext cx="1214446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862048" y="1143796"/>
            <a:ext cx="1214446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9054787" y="4976581"/>
            <a:ext cx="1214446" cy="92333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544426" y="4976581"/>
            <a:ext cx="1214446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4B232D8-FC0C-87F1-2187-FBBE37AAE675}"/>
              </a:ext>
            </a:extLst>
          </p:cNvPr>
          <p:cNvSpPr/>
          <p:nvPr/>
        </p:nvSpPr>
        <p:spPr>
          <a:xfrm>
            <a:off x="9682154" y="2986693"/>
            <a:ext cx="1214446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996AA96-C7E7-1246-4C38-236AF1E0D3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8" b="89980" l="9924" r="91544">
                        <a14:foregroundMark x1="13623" y1="9091" x2="25338" y2="5576"/>
                        <a14:foregroundMark x1="25338" y1="5576" x2="25338" y2="5576"/>
                        <a14:foregroundMark x1="27041" y1="4848" x2="27041" y2="4848"/>
                        <a14:foregroundMark x1="27041" y1="4848" x2="27041" y2="4848"/>
                        <a14:foregroundMark x1="91544" y1="68848" x2="91544" y2="68848"/>
                        <a14:foregroundMark x1="33206" y1="85697" x2="33206" y2="85697"/>
                        <a14:foregroundMark x1="37992" y1="83071" x2="28303" y2="88808"/>
                        <a14:foregroundMark x1="28303" y1="88808" x2="28303" y2="88808"/>
                        <a14:foregroundMark x1="49383" y1="77818" x2="48532" y2="74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447" y="2064883"/>
            <a:ext cx="4365174" cy="317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98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6520305-0DE0-3F81-9435-D48A41167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79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64" b="94727" l="10000" r="90000">
                        <a14:foregroundMark x1="55444" y1="8364" x2="65111" y2="8364"/>
                        <a14:foregroundMark x1="60444" y1="91455" x2="36333" y2="94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0710" y="3973139"/>
            <a:ext cx="1537201" cy="93939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48" b="94174" l="10000" r="90000">
                        <a14:foregroundMark x1="48870" y1="94174" x2="48870" y2="94174"/>
                        <a14:foregroundMark x1="40000" y1="6348" x2="66087" y2="6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8958" y="3881851"/>
            <a:ext cx="877846" cy="87784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9915" y="301997"/>
            <a:ext cx="90841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Сравни количество грибов и шишек, вставь нужны знак</a:t>
            </a:r>
          </a:p>
        </p:txBody>
      </p:sp>
      <p:sp>
        <p:nvSpPr>
          <p:cNvPr id="21" name="Овал 20"/>
          <p:cNvSpPr/>
          <p:nvPr/>
        </p:nvSpPr>
        <p:spPr>
          <a:xfrm>
            <a:off x="1775520" y="5661248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&gt;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3791744" y="5661248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&lt;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2783632" y="5661248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=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201819" y="3717344"/>
            <a:ext cx="1401942" cy="1464126"/>
          </a:xfrm>
          <a:prstGeom prst="roundRect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&lt;</a:t>
            </a:r>
            <a:endParaRPr kumimoji="0" lang="ru-RU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6C14F1-AF6B-49D1-D624-5F278CDF3B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48" b="94174" l="10000" r="90000">
                        <a14:foregroundMark x1="48870" y1="94174" x2="48870" y2="94174"/>
                        <a14:foregroundMark x1="40000" y1="6348" x2="66087" y2="6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9077" y="4455741"/>
            <a:ext cx="877846" cy="87784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CBC474-7C6F-AB0C-733E-502FEECE56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48" b="94174" l="10000" r="90000">
                        <a14:foregroundMark x1="48870" y1="94174" x2="48870" y2="94174"/>
                        <a14:foregroundMark x1="40000" y1="6348" x2="66087" y2="6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2923" y="4185807"/>
            <a:ext cx="877846" cy="8778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981ACD-4483-EC67-6A91-07720EEADC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48" b="94174" l="10000" r="90000">
                        <a14:foregroundMark x1="48870" y1="94174" x2="48870" y2="94174"/>
                        <a14:foregroundMark x1="40000" y1="6348" x2="66087" y2="6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154" y="4039797"/>
            <a:ext cx="877846" cy="8778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DE39B9-E0FE-D457-BECA-2C56188A46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48" b="94174" l="10000" r="90000">
                        <a14:foregroundMark x1="48870" y1="94174" x2="48870" y2="94174"/>
                        <a14:foregroundMark x1="40000" y1="6348" x2="66087" y2="6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0839" y="3675890"/>
            <a:ext cx="1060282" cy="106028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0BC1E04-4E7D-0E08-F199-7CA0A0AFE6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64" b="94727" l="10000" r="90000">
                        <a14:foregroundMark x1="55444" y1="8364" x2="65111" y2="8364"/>
                        <a14:foregroundMark x1="60444" y1="91455" x2="36333" y2="94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6973" y="4136719"/>
            <a:ext cx="1537201" cy="9393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68118F2-1673-952E-0A66-65CD87FEA5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64" b="94727" l="10000" r="90000">
                        <a14:foregroundMark x1="55444" y1="8364" x2="65111" y2="8364"/>
                        <a14:foregroundMark x1="60444" y1="91455" x2="36333" y2="94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9354" y="3478790"/>
            <a:ext cx="1537201" cy="9393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F3AB9FC-B333-33F2-08FB-14955A9B78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64" b="94727" l="10000" r="90000">
                        <a14:foregroundMark x1="55444" y1="8364" x2="65111" y2="8364"/>
                        <a14:foregroundMark x1="60444" y1="91455" x2="36333" y2="94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5154" y="4242071"/>
            <a:ext cx="1537201" cy="93939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E82F637-FC50-B530-1B04-A40A663448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64" b="94727" l="10000" r="90000">
                        <a14:foregroundMark x1="55444" y1="8364" x2="65111" y2="8364"/>
                        <a14:foregroundMark x1="60444" y1="91455" x2="36333" y2="94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6842" y="4981093"/>
            <a:ext cx="1537201" cy="93939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9583F2E-CF72-CC02-9726-7875379747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64" b="94727" l="10000" r="90000">
                        <a14:foregroundMark x1="55444" y1="8364" x2="65111" y2="8364"/>
                        <a14:foregroundMark x1="60444" y1="91455" x2="36333" y2="94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7354" y="5063653"/>
            <a:ext cx="1537201" cy="93939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CFD89D5-30BC-5885-FCAA-33DAB606B7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64" b="94727" l="10000" r="90000">
                        <a14:foregroundMark x1="55444" y1="8364" x2="65111" y2="8364"/>
                        <a14:foregroundMark x1="60444" y1="91455" x2="36333" y2="94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3446" y="4970765"/>
            <a:ext cx="1537201" cy="93939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1CB8013-65F3-ED2E-EF81-6160785CD3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48" b="94174" l="10000" r="90000">
                        <a14:foregroundMark x1="48870" y1="94174" x2="48870" y2="94174"/>
                        <a14:foregroundMark x1="40000" y1="6348" x2="66087" y2="6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16" y="4562619"/>
            <a:ext cx="877846" cy="87784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8647CCD-64AC-BA10-1EF0-62D5CB589E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81" b="90000" l="10000" r="90000">
                        <a14:foregroundMark x1="55889" y1="9063" x2="67444" y2="5781"/>
                        <a14:foregroundMark x1="57778" y1="20781" x2="68444" y2="24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80535" y="1170494"/>
            <a:ext cx="1423226" cy="1012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271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271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EE7092D-9CE0-033F-1D22-A6C629302D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73" b="96352" l="217" r="99239">
                        <a14:foregroundMark x1="74130" y1="7511" x2="74891" y2="2575"/>
                        <a14:foregroundMark x1="75000" y1="1717" x2="75000" y2="1073"/>
                        <a14:foregroundMark x1="92717" y1="38627" x2="92065" y2="38197"/>
                        <a14:foregroundMark x1="92065" y1="38197" x2="90217" y2="36695"/>
                        <a14:foregroundMark x1="89348" y1="94206" x2="78261" y2="99356"/>
                        <a14:foregroundMark x1="78261" y1="99356" x2="7935" y2="93991"/>
                        <a14:foregroundMark x1="7935" y1="93991" x2="326" y2="96352"/>
                        <a14:foregroundMark x1="99239" y1="94850" x2="94348" y2="94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30" y="572768"/>
            <a:ext cx="12192000" cy="61755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106589">
            <a:off x="-70427" y="2298535"/>
            <a:ext cx="1150377" cy="79122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3480" y="3295104"/>
            <a:ext cx="1329103" cy="132910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0" y="4385448"/>
            <a:ext cx="83602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Сравни количество  дубовых и кленовых листочков, вставь нужный знак</a:t>
            </a:r>
          </a:p>
        </p:txBody>
      </p:sp>
      <p:sp>
        <p:nvSpPr>
          <p:cNvPr id="23" name="Овал 22"/>
          <p:cNvSpPr/>
          <p:nvPr/>
        </p:nvSpPr>
        <p:spPr>
          <a:xfrm>
            <a:off x="423916" y="5544097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&lt;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1864600" y="5598484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=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3202917" y="5626183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&gt;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845287" y="1280867"/>
            <a:ext cx="914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=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14044C-A724-8145-BD90-7CEFF86D5B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106589">
            <a:off x="929111" y="1415732"/>
            <a:ext cx="1150377" cy="79122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59C250-8FB6-C206-F064-CC863FB55F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106589">
            <a:off x="-22407" y="1311960"/>
            <a:ext cx="1150377" cy="7912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A1D14C-64A4-8B43-CDEC-D47CA09065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106589">
            <a:off x="1070687" y="2267415"/>
            <a:ext cx="1150377" cy="7912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BCA730-6B17-329D-A8BF-938DAF60C4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106589">
            <a:off x="-20487" y="436948"/>
            <a:ext cx="1150377" cy="79122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0920EB5-5904-6CFB-6967-E8321604E3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106589">
            <a:off x="1009271" y="386368"/>
            <a:ext cx="1150377" cy="79122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890BDEA-6AB5-6456-1A81-50947DF7B6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106589">
            <a:off x="1939459" y="412203"/>
            <a:ext cx="1150377" cy="79122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9858E10-54AD-70CD-4AFF-A544F5B3B9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25646" y="341243"/>
            <a:ext cx="963368" cy="96336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7269FC7-A788-6FFB-7373-2FE13937ED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0517" y="341243"/>
            <a:ext cx="816322" cy="81632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2648C29-B297-1BF9-FF2C-074B0FA5BF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8022" y="1147675"/>
            <a:ext cx="914400" cy="9144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FA515C8-E983-383F-5678-A94D489691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9117" y="3203325"/>
            <a:ext cx="1249338" cy="124933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D9AE8D5-8613-478A-948A-1799797A95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7244" y="1464826"/>
            <a:ext cx="827585" cy="82758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190F9CD-29E4-B0E6-1DBD-2C6819C591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2405" y="2182997"/>
            <a:ext cx="827584" cy="82758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AE5FADA-3973-21A7-EFEF-39C95144BF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969" b="90000" l="10000" r="90000">
                        <a14:foregroundMark x1="59667" y1="7969" x2="70000" y2="8281"/>
                        <a14:foregroundMark x1="56889" y1="21406" x2="68444" y2="22188"/>
                        <a14:foregroundMark x1="77333" y1="88281" x2="85111" y2="8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614" y="3174920"/>
            <a:ext cx="2012241" cy="143092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C5B68E1-FF77-B46F-AF4F-BEA8CD0FE9EA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165" y="1863030"/>
            <a:ext cx="633540" cy="4603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271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271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2E22C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EB2724E-93E2-7219-2721-7C031B3143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91" y="0"/>
            <a:ext cx="12192001" cy="68454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693" y="3594704"/>
            <a:ext cx="991630" cy="13258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406980">
            <a:off x="1649034" y="3580163"/>
            <a:ext cx="1061521" cy="12917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503146">
            <a:off x="2329573" y="3426542"/>
            <a:ext cx="1202337" cy="7211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0420" y="3763136"/>
            <a:ext cx="848432" cy="8405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08"/>
          <a:stretch/>
        </p:blipFill>
        <p:spPr>
          <a:xfrm rot="4972715">
            <a:off x="1183681" y="2884506"/>
            <a:ext cx="905321" cy="15879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4696" y="4643965"/>
            <a:ext cx="1435404" cy="8840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56830">
            <a:off x="8483387" y="5431486"/>
            <a:ext cx="1598402" cy="11082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43" b="89933" l="6042" r="93293">
                        <a14:foregroundMark x1="93348" y1="28523" x2="93348" y2="28523"/>
                        <a14:foregroundMark x1="6042" y1="38591" x2="6042" y2="38591"/>
                        <a14:foregroundMark x1="29102" y1="77517" x2="29102" y2="77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8932" y="5473471"/>
            <a:ext cx="1845165" cy="9144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052" y="5985599"/>
            <a:ext cx="1224705" cy="884084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5155099" y="3763136"/>
            <a:ext cx="1008112" cy="1080120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&gt;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72668" y="1351292"/>
            <a:ext cx="7636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Сравни количество овощей и фруктов, вставь нужный знак</a:t>
            </a:r>
          </a:p>
        </p:txBody>
      </p:sp>
      <p:sp>
        <p:nvSpPr>
          <p:cNvPr id="15" name="Овал 14"/>
          <p:cNvSpPr/>
          <p:nvPr/>
        </p:nvSpPr>
        <p:spPr>
          <a:xfrm>
            <a:off x="1919536" y="558924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&gt;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2999656" y="558924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&lt;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4079776" y="558924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=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611807-5867-73AE-1DA7-E27A3D28D10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400" b="90000" l="10000" r="90000">
                        <a14:foregroundMark x1="63844" y1="9750" x2="63844" y2="9750"/>
                        <a14:foregroundMark x1="50250" y1="8400" x2="50250" y2="8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90" t="3673" r="16297"/>
          <a:stretch/>
        </p:blipFill>
        <p:spPr>
          <a:xfrm>
            <a:off x="9292856" y="3365754"/>
            <a:ext cx="3191963" cy="36664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271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271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284</Words>
  <Application>Microsoft Office PowerPoint</Application>
  <PresentationFormat>Широкоэкранный</PresentationFormat>
  <Paragraphs>118</Paragraphs>
  <Slides>18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Bahnschrift Light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Найди недостающую фигуру</vt:lpstr>
      <vt:lpstr>Найди недостающую фигуру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нестеренко</dc:creator>
  <cp:lastModifiedBy>сергей нестеренко</cp:lastModifiedBy>
  <cp:revision>16</cp:revision>
  <dcterms:created xsi:type="dcterms:W3CDTF">2023-11-18T19:17:57Z</dcterms:created>
  <dcterms:modified xsi:type="dcterms:W3CDTF">2023-11-27T06:16:03Z</dcterms:modified>
</cp:coreProperties>
</file>