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6" r:id="rId6"/>
    <p:sldId id="269" r:id="rId7"/>
    <p:sldId id="267" r:id="rId8"/>
    <p:sldId id="261" r:id="rId9"/>
    <p:sldId id="264" r:id="rId10"/>
    <p:sldId id="265" r:id="rId11"/>
    <p:sldId id="270" r:id="rId12"/>
    <p:sldId id="271" r:id="rId13"/>
    <p:sldId id="280" r:id="rId14"/>
    <p:sldId id="272" r:id="rId15"/>
    <p:sldId id="273" r:id="rId16"/>
    <p:sldId id="281" r:id="rId17"/>
    <p:sldId id="282" r:id="rId18"/>
    <p:sldId id="274" r:id="rId19"/>
    <p:sldId id="283" r:id="rId20"/>
    <p:sldId id="276" r:id="rId21"/>
    <p:sldId id="277" r:id="rId22"/>
    <p:sldId id="263" r:id="rId23"/>
    <p:sldId id="279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D162F-860F-4BBD-B449-DEC7DDEABA18}" type="doc">
      <dgm:prSet loTypeId="urn:microsoft.com/office/officeart/2005/8/layout/matrix1" loCatId="matrix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9C40F89-5FB4-4C63-9B4A-6D98EDC13B5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Реализация системы работы по патриотическому воспитанию старших дошкольников посредством организации группового мини-музея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D2AEE-39C7-4FF8-AE6D-ABD59A171947}" type="sibTrans" cxnId="{5FC80F05-81B3-4995-B8C0-6D0D2360BD10}">
      <dgm:prSet/>
      <dgm:spPr/>
      <dgm:t>
        <a:bodyPr/>
        <a:lstStyle/>
        <a:p>
          <a:endParaRPr lang="ru-RU"/>
        </a:p>
      </dgm:t>
    </dgm:pt>
    <dgm:pt modelId="{EEB2475F-39F0-4E4C-920D-193498C0EC3F}" type="parTrans" cxnId="{5FC80F05-81B3-4995-B8C0-6D0D2360BD10}">
      <dgm:prSet/>
      <dgm:spPr/>
      <dgm:t>
        <a:bodyPr/>
        <a:lstStyle/>
        <a:p>
          <a:endParaRPr lang="ru-RU"/>
        </a:p>
      </dgm:t>
    </dgm:pt>
    <dgm:pt modelId="{3F3C8F6C-CEE0-4A11-91ED-E9FEB13EB426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детского музея </a:t>
          </a:r>
        </a:p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(А.У. Зеленко)</a:t>
          </a:r>
          <a:endParaRPr lang="ru-RU" sz="2000" dirty="0"/>
        </a:p>
      </dgm:t>
    </dgm:pt>
    <dgm:pt modelId="{49BF14E4-81E0-4208-8EB9-F84696E220C2}" type="parTrans" cxnId="{ED934BB8-8610-4290-92A9-FBAA61E1FB35}">
      <dgm:prSet/>
      <dgm:spPr/>
      <dgm:t>
        <a:bodyPr/>
        <a:lstStyle/>
        <a:p>
          <a:endParaRPr lang="ru-RU"/>
        </a:p>
      </dgm:t>
    </dgm:pt>
    <dgm:pt modelId="{6078378E-135A-4906-B3D2-EA35251B1028}" type="sibTrans" cxnId="{ED934BB8-8610-4290-92A9-FBAA61E1FB35}">
      <dgm:prSet/>
      <dgm:spPr/>
      <dgm:t>
        <a:bodyPr/>
        <a:lstStyle/>
        <a:p>
          <a:endParaRPr lang="ru-RU"/>
        </a:p>
      </dgm:t>
    </dgm:pt>
    <dgm:pt modelId="{1914C811-3022-4DB1-9C16-740F675A698D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 в детском музее (Б. А. Столяров, Л. М.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Шляхтина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С. В. Фокин,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П.И.Пидкасистый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Г. К.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Селевко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Ж. С.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Хайдаров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104B5-96BC-400B-996C-345F92933C18}" type="parTrans" cxnId="{9E67C64D-4E2B-4102-BBFC-6348250C3C1F}">
      <dgm:prSet/>
      <dgm:spPr/>
      <dgm:t>
        <a:bodyPr/>
        <a:lstStyle/>
        <a:p>
          <a:endParaRPr lang="ru-RU"/>
        </a:p>
      </dgm:t>
    </dgm:pt>
    <dgm:pt modelId="{159DF50C-D00C-4FAB-95E5-085ABEF8F6D7}" type="sibTrans" cxnId="{9E67C64D-4E2B-4102-BBFC-6348250C3C1F}">
      <dgm:prSet/>
      <dgm:spPr/>
      <dgm:t>
        <a:bodyPr/>
        <a:lstStyle/>
        <a:p>
          <a:endParaRPr lang="ru-RU"/>
        </a:p>
      </dgm:t>
    </dgm:pt>
    <dgm:pt modelId="{354F1A35-2663-4C44-8490-50EBA3D92453}">
      <dgm:prSet phldrT="[Текст]" custT="1"/>
      <dgm:spPr/>
      <dgm:t>
        <a:bodyPr/>
        <a:lstStyle/>
        <a:p>
          <a:endParaRPr lang="ru-RU" sz="1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Подходы к организации детских музеев </a:t>
          </a:r>
        </a:p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ДОУ </a:t>
          </a:r>
        </a:p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(Н. А. Рыжова, Л. В. Логинова, А. И.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Данюкова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Е.А.Байдина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Н. В.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Малюшова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М.Трунова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Т.Чумалова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dirty="0"/>
        </a:p>
      </dgm:t>
    </dgm:pt>
    <dgm:pt modelId="{718CCE14-A024-48E9-B140-FABBA54AA71E}" type="parTrans" cxnId="{04703CB5-463E-469D-9CC4-D8A32C3723D3}">
      <dgm:prSet/>
      <dgm:spPr/>
      <dgm:t>
        <a:bodyPr/>
        <a:lstStyle/>
        <a:p>
          <a:endParaRPr lang="ru-RU"/>
        </a:p>
      </dgm:t>
    </dgm:pt>
    <dgm:pt modelId="{275227E5-06FB-4B35-A56A-FFCACC5F2D70}" type="sibTrans" cxnId="{04703CB5-463E-469D-9CC4-D8A32C3723D3}">
      <dgm:prSet/>
      <dgm:spPr/>
      <dgm:t>
        <a:bodyPr/>
        <a:lstStyle/>
        <a:p>
          <a:endParaRPr lang="ru-RU"/>
        </a:p>
      </dgm:t>
    </dgm:pt>
    <dgm:pt modelId="{E8572A41-CFE3-468F-9D0D-B166FB81CFDE}">
      <dgm:prSet phldrT="[Текст]" custT="1"/>
      <dgm:spPr/>
      <dgm:t>
        <a:bodyPr/>
        <a:lstStyle/>
        <a:p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работы по патриотическому воспитанию  (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Н.Г.Зеленова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Л. </a:t>
          </a:r>
          <a:r>
            <a:rPr lang="ru-RU" sz="20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Е.Осипова</a:t>
          </a:r>
          <a:r>
            <a:rPr lang="ru-RU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FFB23-737C-4F54-94A2-2A7858DA27E4}" type="sibTrans" cxnId="{68A0DAB1-2E38-4B46-A2DB-4336734CD0CB}">
      <dgm:prSet/>
      <dgm:spPr/>
      <dgm:t>
        <a:bodyPr/>
        <a:lstStyle/>
        <a:p>
          <a:endParaRPr lang="ru-RU"/>
        </a:p>
      </dgm:t>
    </dgm:pt>
    <dgm:pt modelId="{284EE117-CFD5-4A37-91AD-43DE1EFB6546}" type="parTrans" cxnId="{68A0DAB1-2E38-4B46-A2DB-4336734CD0CB}">
      <dgm:prSet/>
      <dgm:spPr/>
      <dgm:t>
        <a:bodyPr/>
        <a:lstStyle/>
        <a:p>
          <a:endParaRPr lang="ru-RU"/>
        </a:p>
      </dgm:t>
    </dgm:pt>
    <dgm:pt modelId="{4D4B9677-3152-4727-80C3-03EE279BA8EF}" type="pres">
      <dgm:prSet presAssocID="{54DD162F-860F-4BBD-B449-DEC7DDEABA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17AA2-26D5-4485-A150-D4C241C9DC5C}" type="pres">
      <dgm:prSet presAssocID="{54DD162F-860F-4BBD-B449-DEC7DDEABA18}" presName="matrix" presStyleCnt="0"/>
      <dgm:spPr/>
      <dgm:t>
        <a:bodyPr/>
        <a:lstStyle/>
        <a:p>
          <a:endParaRPr lang="ru-RU"/>
        </a:p>
      </dgm:t>
    </dgm:pt>
    <dgm:pt modelId="{5AFD6B3A-BB4F-433B-A552-8A6F1149CAF9}" type="pres">
      <dgm:prSet presAssocID="{54DD162F-860F-4BBD-B449-DEC7DDEABA18}" presName="tile1" presStyleLbl="node1" presStyleIdx="0" presStyleCnt="4" custScaleX="105157" custScaleY="85859" custLinFactNeighborX="-462" custLinFactNeighborY="-755"/>
      <dgm:spPr/>
      <dgm:t>
        <a:bodyPr/>
        <a:lstStyle/>
        <a:p>
          <a:endParaRPr lang="ru-RU"/>
        </a:p>
      </dgm:t>
    </dgm:pt>
    <dgm:pt modelId="{AF549317-B77A-4544-BF7D-01E6E233B6DC}" type="pres">
      <dgm:prSet presAssocID="{54DD162F-860F-4BBD-B449-DEC7DDEABA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AA565-C147-4287-A987-5F20C5BE8142}" type="pres">
      <dgm:prSet presAssocID="{54DD162F-860F-4BBD-B449-DEC7DDEABA18}" presName="tile2" presStyleLbl="node1" presStyleIdx="1" presStyleCnt="4" custScaleX="93926" custScaleY="86619" custLinFactNeighborX="-1044" custLinFactNeighborY="-620"/>
      <dgm:spPr/>
      <dgm:t>
        <a:bodyPr/>
        <a:lstStyle/>
        <a:p>
          <a:endParaRPr lang="ru-RU"/>
        </a:p>
      </dgm:t>
    </dgm:pt>
    <dgm:pt modelId="{883D430C-A447-4456-B666-201D340B5D52}" type="pres">
      <dgm:prSet presAssocID="{54DD162F-860F-4BBD-B449-DEC7DDEABA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B46F01-7816-488A-B0E3-56897313F53D}" type="pres">
      <dgm:prSet presAssocID="{54DD162F-860F-4BBD-B449-DEC7DDEABA18}" presName="tile3" presStyleLbl="node1" presStyleIdx="2" presStyleCnt="4" custScaleX="112090" custScaleY="125662" custLinFactNeighborX="3514" custLinFactNeighborY="-9175"/>
      <dgm:spPr/>
      <dgm:t>
        <a:bodyPr/>
        <a:lstStyle/>
        <a:p>
          <a:endParaRPr lang="ru-RU"/>
        </a:p>
      </dgm:t>
    </dgm:pt>
    <dgm:pt modelId="{7CD0DF50-5594-4869-80DE-4F07E4FB30BF}" type="pres">
      <dgm:prSet presAssocID="{54DD162F-860F-4BBD-B449-DEC7DDEABA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355152-EE1E-45F2-8835-63A27595419F}" type="pres">
      <dgm:prSet presAssocID="{54DD162F-860F-4BBD-B449-DEC7DDEABA18}" presName="tile4" presStyleLbl="node1" presStyleIdx="3" presStyleCnt="4" custScaleX="95153" custScaleY="109305" custLinFactNeighborX="1806" custLinFactNeighborY="-837"/>
      <dgm:spPr/>
      <dgm:t>
        <a:bodyPr/>
        <a:lstStyle/>
        <a:p>
          <a:endParaRPr lang="ru-RU"/>
        </a:p>
      </dgm:t>
    </dgm:pt>
    <dgm:pt modelId="{A900FAAE-7008-4B02-93DD-E2CCC01B337F}" type="pres">
      <dgm:prSet presAssocID="{54DD162F-860F-4BBD-B449-DEC7DDEABA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82A39-3C2B-4DD4-ADF1-0FE00DADB4FC}" type="pres">
      <dgm:prSet presAssocID="{54DD162F-860F-4BBD-B449-DEC7DDEABA18}" presName="centerTile" presStyleLbl="fgShp" presStyleIdx="0" presStyleCnt="1" custScaleX="171728" custScaleY="120015" custLinFactNeighborX="-2382" custLinFactNeighborY="-3556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977F1-5D81-4DA4-9E2F-11ABECE96D3B}" type="presOf" srcId="{1914C811-3022-4DB1-9C16-740F675A698D}" destId="{6F355152-EE1E-45F2-8835-63A27595419F}" srcOrd="0" destOrd="0" presId="urn:microsoft.com/office/officeart/2005/8/layout/matrix1"/>
    <dgm:cxn modelId="{6D27C493-02EF-42D4-8154-58F9FDE38BF3}" type="presOf" srcId="{3F3C8F6C-CEE0-4A11-91ED-E9FEB13EB426}" destId="{883D430C-A447-4456-B666-201D340B5D52}" srcOrd="1" destOrd="0" presId="urn:microsoft.com/office/officeart/2005/8/layout/matrix1"/>
    <dgm:cxn modelId="{9E67C64D-4E2B-4102-BBFC-6348250C3C1F}" srcId="{C9C40F89-5FB4-4C63-9B4A-6D98EDC13B5E}" destId="{1914C811-3022-4DB1-9C16-740F675A698D}" srcOrd="3" destOrd="0" parTransId="{524104B5-96BC-400B-996C-345F92933C18}" sibTransId="{159DF50C-D00C-4FAB-95E5-085ABEF8F6D7}"/>
    <dgm:cxn modelId="{B45E13A1-89FE-4F0B-A0B6-9C8AD3A28A14}" type="presOf" srcId="{3F3C8F6C-CEE0-4A11-91ED-E9FEB13EB426}" destId="{4A4AA565-C147-4287-A987-5F20C5BE8142}" srcOrd="0" destOrd="0" presId="urn:microsoft.com/office/officeart/2005/8/layout/matrix1"/>
    <dgm:cxn modelId="{D7AD6FD7-B663-48B7-9A8D-947682166F93}" type="presOf" srcId="{54DD162F-860F-4BBD-B449-DEC7DDEABA18}" destId="{4D4B9677-3152-4727-80C3-03EE279BA8EF}" srcOrd="0" destOrd="0" presId="urn:microsoft.com/office/officeart/2005/8/layout/matrix1"/>
    <dgm:cxn modelId="{4E301A8A-C77E-4CA0-907B-5FED9F7DBFED}" type="presOf" srcId="{1914C811-3022-4DB1-9C16-740F675A698D}" destId="{A900FAAE-7008-4B02-93DD-E2CCC01B337F}" srcOrd="1" destOrd="0" presId="urn:microsoft.com/office/officeart/2005/8/layout/matrix1"/>
    <dgm:cxn modelId="{68A0DAB1-2E38-4B46-A2DB-4336734CD0CB}" srcId="{C9C40F89-5FB4-4C63-9B4A-6D98EDC13B5E}" destId="{E8572A41-CFE3-468F-9D0D-B166FB81CFDE}" srcOrd="0" destOrd="0" parTransId="{284EE117-CFD5-4A37-91AD-43DE1EFB6546}" sibTransId="{989FFB23-737C-4F54-94A2-2A7858DA27E4}"/>
    <dgm:cxn modelId="{DEB6643F-0364-48E5-A12F-470CA17A1BF6}" type="presOf" srcId="{C9C40F89-5FB4-4C63-9B4A-6D98EDC13B5E}" destId="{F4C82A39-3C2B-4DD4-ADF1-0FE00DADB4FC}" srcOrd="0" destOrd="0" presId="urn:microsoft.com/office/officeart/2005/8/layout/matrix1"/>
    <dgm:cxn modelId="{EE9C1485-6041-44A9-A245-8FE142E1994B}" type="presOf" srcId="{354F1A35-2663-4C44-8490-50EBA3D92453}" destId="{88B46F01-7816-488A-B0E3-56897313F53D}" srcOrd="0" destOrd="0" presId="urn:microsoft.com/office/officeart/2005/8/layout/matrix1"/>
    <dgm:cxn modelId="{68A247B9-1334-448F-9880-69DB62B47A36}" type="presOf" srcId="{354F1A35-2663-4C44-8490-50EBA3D92453}" destId="{7CD0DF50-5594-4869-80DE-4F07E4FB30BF}" srcOrd="1" destOrd="0" presId="urn:microsoft.com/office/officeart/2005/8/layout/matrix1"/>
    <dgm:cxn modelId="{5FC80F05-81B3-4995-B8C0-6D0D2360BD10}" srcId="{54DD162F-860F-4BBD-B449-DEC7DDEABA18}" destId="{C9C40F89-5FB4-4C63-9B4A-6D98EDC13B5E}" srcOrd="0" destOrd="0" parTransId="{EEB2475F-39F0-4E4C-920D-193498C0EC3F}" sibTransId="{F1DD2AEE-39C7-4FF8-AE6D-ABD59A171947}"/>
    <dgm:cxn modelId="{49C6203D-3EB6-4AA5-AAA6-D4A434359A31}" type="presOf" srcId="{E8572A41-CFE3-468F-9D0D-B166FB81CFDE}" destId="{5AFD6B3A-BB4F-433B-A552-8A6F1149CAF9}" srcOrd="0" destOrd="0" presId="urn:microsoft.com/office/officeart/2005/8/layout/matrix1"/>
    <dgm:cxn modelId="{5422F9B0-3AB1-47B9-A984-34068323C9A5}" type="presOf" srcId="{E8572A41-CFE3-468F-9D0D-B166FB81CFDE}" destId="{AF549317-B77A-4544-BF7D-01E6E233B6DC}" srcOrd="1" destOrd="0" presId="urn:microsoft.com/office/officeart/2005/8/layout/matrix1"/>
    <dgm:cxn modelId="{04703CB5-463E-469D-9CC4-D8A32C3723D3}" srcId="{C9C40F89-5FB4-4C63-9B4A-6D98EDC13B5E}" destId="{354F1A35-2663-4C44-8490-50EBA3D92453}" srcOrd="2" destOrd="0" parTransId="{718CCE14-A024-48E9-B140-FABBA54AA71E}" sibTransId="{275227E5-06FB-4B35-A56A-FFCACC5F2D70}"/>
    <dgm:cxn modelId="{ED934BB8-8610-4290-92A9-FBAA61E1FB35}" srcId="{C9C40F89-5FB4-4C63-9B4A-6D98EDC13B5E}" destId="{3F3C8F6C-CEE0-4A11-91ED-E9FEB13EB426}" srcOrd="1" destOrd="0" parTransId="{49BF14E4-81E0-4208-8EB9-F84696E220C2}" sibTransId="{6078378E-135A-4906-B3D2-EA35251B1028}"/>
    <dgm:cxn modelId="{4AF0EED7-9743-4335-AE9E-6FADAFE8E044}" type="presParOf" srcId="{4D4B9677-3152-4727-80C3-03EE279BA8EF}" destId="{6D517AA2-26D5-4485-A150-D4C241C9DC5C}" srcOrd="0" destOrd="0" presId="urn:microsoft.com/office/officeart/2005/8/layout/matrix1"/>
    <dgm:cxn modelId="{012120F7-4CA9-454E-86D9-62860711859E}" type="presParOf" srcId="{6D517AA2-26D5-4485-A150-D4C241C9DC5C}" destId="{5AFD6B3A-BB4F-433B-A552-8A6F1149CAF9}" srcOrd="0" destOrd="0" presId="urn:microsoft.com/office/officeart/2005/8/layout/matrix1"/>
    <dgm:cxn modelId="{7C3BDF9B-F632-4A13-B2E7-58ACFC1B6687}" type="presParOf" srcId="{6D517AA2-26D5-4485-A150-D4C241C9DC5C}" destId="{AF549317-B77A-4544-BF7D-01E6E233B6DC}" srcOrd="1" destOrd="0" presId="urn:microsoft.com/office/officeart/2005/8/layout/matrix1"/>
    <dgm:cxn modelId="{EEE239DB-E2FE-46AC-B578-46F6600610EB}" type="presParOf" srcId="{6D517AA2-26D5-4485-A150-D4C241C9DC5C}" destId="{4A4AA565-C147-4287-A987-5F20C5BE8142}" srcOrd="2" destOrd="0" presId="urn:microsoft.com/office/officeart/2005/8/layout/matrix1"/>
    <dgm:cxn modelId="{CD5BBF65-1830-4FB1-A0AD-31DC9599DE8C}" type="presParOf" srcId="{6D517AA2-26D5-4485-A150-D4C241C9DC5C}" destId="{883D430C-A447-4456-B666-201D340B5D52}" srcOrd="3" destOrd="0" presId="urn:microsoft.com/office/officeart/2005/8/layout/matrix1"/>
    <dgm:cxn modelId="{65F63BF9-757E-417C-9AC9-5C28E667AEC6}" type="presParOf" srcId="{6D517AA2-26D5-4485-A150-D4C241C9DC5C}" destId="{88B46F01-7816-488A-B0E3-56897313F53D}" srcOrd="4" destOrd="0" presId="urn:microsoft.com/office/officeart/2005/8/layout/matrix1"/>
    <dgm:cxn modelId="{1394B8F7-48A7-4E73-97E2-47E59059860A}" type="presParOf" srcId="{6D517AA2-26D5-4485-A150-D4C241C9DC5C}" destId="{7CD0DF50-5594-4869-80DE-4F07E4FB30BF}" srcOrd="5" destOrd="0" presId="urn:microsoft.com/office/officeart/2005/8/layout/matrix1"/>
    <dgm:cxn modelId="{6AAE2D49-B553-472B-A9CF-04C2F644ACD1}" type="presParOf" srcId="{6D517AA2-26D5-4485-A150-D4C241C9DC5C}" destId="{6F355152-EE1E-45F2-8835-63A27595419F}" srcOrd="6" destOrd="0" presId="urn:microsoft.com/office/officeart/2005/8/layout/matrix1"/>
    <dgm:cxn modelId="{CB0296FC-AA5F-428D-BCFA-1644CC4EFE1F}" type="presParOf" srcId="{6D517AA2-26D5-4485-A150-D4C241C9DC5C}" destId="{A900FAAE-7008-4B02-93DD-E2CCC01B337F}" srcOrd="7" destOrd="0" presId="urn:microsoft.com/office/officeart/2005/8/layout/matrix1"/>
    <dgm:cxn modelId="{43EFCA74-CB95-4AA4-A1D6-1A36240BAF88}" type="presParOf" srcId="{4D4B9677-3152-4727-80C3-03EE279BA8EF}" destId="{F4C82A39-3C2B-4DD4-ADF1-0FE00DADB4F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C14AC5-82D6-4E3C-8385-D09C0E2484A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513DD5-AA37-4240-AAAF-5BAD348A5B5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компонент: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детьми представлениями и понятиями об окружающем мире: социальном устройстве общества, истории страны, культуре, традициях, природе родного края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69DD3-9485-4F87-A0D1-C1C3E33D4FAB}" type="parTrans" cxnId="{A97437A5-4B25-4ADE-9B36-8B6231A56E59}">
      <dgm:prSet/>
      <dgm:spPr/>
      <dgm:t>
        <a:bodyPr/>
        <a:lstStyle/>
        <a:p>
          <a:endParaRPr lang="ru-RU"/>
        </a:p>
      </dgm:t>
    </dgm:pt>
    <dgm:pt modelId="{DD6BCE90-AB6D-4E50-B8BC-8D9C1C943380}" type="sibTrans" cxnId="{A97437A5-4B25-4ADE-9B36-8B6231A56E59}">
      <dgm:prSet/>
      <dgm:spPr/>
      <dgm:t>
        <a:bodyPr/>
        <a:lstStyle/>
        <a:p>
          <a:endParaRPr lang="ru-RU"/>
        </a:p>
      </dgm:t>
    </dgm:pt>
    <dgm:pt modelId="{0ABA94BF-D798-4AC4-8E31-5F377EB9A8A5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Эмоционально-побудительный компонент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переживание личностно- положительного эмоционального отношения к усваиваемым знаниям, окружающему миру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24A38-7A3B-4E6E-939F-7C3A755485F2}" type="parTrans" cxnId="{0FD06062-32A3-4736-841A-7E9193BDE3AB}">
      <dgm:prSet/>
      <dgm:spPr/>
      <dgm:t>
        <a:bodyPr/>
        <a:lstStyle/>
        <a:p>
          <a:endParaRPr lang="ru-RU"/>
        </a:p>
      </dgm:t>
    </dgm:pt>
    <dgm:pt modelId="{386AC789-BD5C-4393-A6FC-041451C40B7A}" type="sibTrans" cxnId="{0FD06062-32A3-4736-841A-7E9193BDE3AB}">
      <dgm:prSet/>
      <dgm:spPr/>
      <dgm:t>
        <a:bodyPr/>
        <a:lstStyle/>
        <a:p>
          <a:endParaRPr lang="ru-RU"/>
        </a:p>
      </dgm:t>
    </dgm:pt>
    <dgm:pt modelId="{10AFB12F-6277-4782-B283-A47B2FE98C02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 компонент: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эмоционально- прочувственных и осознанных знаний в деятельности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79807-F0E2-4E99-8C24-0957DD05B3B6}" type="parTrans" cxnId="{D2871244-BE35-4005-86D5-BBAED63E4100}">
      <dgm:prSet/>
      <dgm:spPr/>
      <dgm:t>
        <a:bodyPr/>
        <a:lstStyle/>
        <a:p>
          <a:endParaRPr lang="ru-RU"/>
        </a:p>
      </dgm:t>
    </dgm:pt>
    <dgm:pt modelId="{1B47A7DA-7ED9-440E-9422-5727B24C26B3}" type="sibTrans" cxnId="{D2871244-BE35-4005-86D5-BBAED63E4100}">
      <dgm:prSet/>
      <dgm:spPr/>
      <dgm:t>
        <a:bodyPr/>
        <a:lstStyle/>
        <a:p>
          <a:endParaRPr lang="ru-RU"/>
        </a:p>
      </dgm:t>
    </dgm:pt>
    <dgm:pt modelId="{3196BC60-3E22-430F-943E-0585D4C7F0AF}" type="pres">
      <dgm:prSet presAssocID="{E6C14AC5-82D6-4E3C-8385-D09C0E2484A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A37F66-F8A0-4FCE-A85A-9AB66EEC090A}" type="pres">
      <dgm:prSet presAssocID="{8D513DD5-AA37-4240-AAAF-5BAD348A5B50}" presName="composite" presStyleCnt="0"/>
      <dgm:spPr/>
    </dgm:pt>
    <dgm:pt modelId="{89C99576-E668-4E40-BD59-81669DC63D3F}" type="pres">
      <dgm:prSet presAssocID="{8D513DD5-AA37-4240-AAAF-5BAD348A5B50}" presName="LShape" presStyleLbl="alignNode1" presStyleIdx="0" presStyleCnt="5"/>
      <dgm:spPr/>
    </dgm:pt>
    <dgm:pt modelId="{4A3050DF-1607-47F4-B693-0BBED917532E}" type="pres">
      <dgm:prSet presAssocID="{8D513DD5-AA37-4240-AAAF-5BAD348A5B50}" presName="ParentText" presStyleLbl="revTx" presStyleIdx="0" presStyleCnt="3" custScaleX="113679" custLinFactNeighborX="9556" custLinFactNeighborY="3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D9F53-02E5-4EE2-9D94-CA88D8EF2B3C}" type="pres">
      <dgm:prSet presAssocID="{8D513DD5-AA37-4240-AAAF-5BAD348A5B50}" presName="Triangle" presStyleLbl="alignNode1" presStyleIdx="1" presStyleCnt="5"/>
      <dgm:spPr/>
    </dgm:pt>
    <dgm:pt modelId="{6BA15C9B-96D6-4933-8D5A-9C3C8D254B0E}" type="pres">
      <dgm:prSet presAssocID="{DD6BCE90-AB6D-4E50-B8BC-8D9C1C943380}" presName="sibTrans" presStyleCnt="0"/>
      <dgm:spPr/>
    </dgm:pt>
    <dgm:pt modelId="{B98CB9F1-386D-4D85-A1ED-D2627505A7C6}" type="pres">
      <dgm:prSet presAssocID="{DD6BCE90-AB6D-4E50-B8BC-8D9C1C943380}" presName="space" presStyleCnt="0"/>
      <dgm:spPr/>
    </dgm:pt>
    <dgm:pt modelId="{37F28A72-DF04-4298-92A5-354CADB965FF}" type="pres">
      <dgm:prSet presAssocID="{0ABA94BF-D798-4AC4-8E31-5F377EB9A8A5}" presName="composite" presStyleCnt="0"/>
      <dgm:spPr/>
    </dgm:pt>
    <dgm:pt modelId="{3D159B4E-119D-48B3-A1F5-10E6C992708A}" type="pres">
      <dgm:prSet presAssocID="{0ABA94BF-D798-4AC4-8E31-5F377EB9A8A5}" presName="LShape" presStyleLbl="alignNode1" presStyleIdx="2" presStyleCnt="5"/>
      <dgm:spPr/>
    </dgm:pt>
    <dgm:pt modelId="{CAF5166D-B46B-48D8-880C-5E3EFB0DA8BE}" type="pres">
      <dgm:prSet presAssocID="{0ABA94BF-D798-4AC4-8E31-5F377EB9A8A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184A9-F104-4BC0-8743-FF24C48B14E8}" type="pres">
      <dgm:prSet presAssocID="{0ABA94BF-D798-4AC4-8E31-5F377EB9A8A5}" presName="Triangle" presStyleLbl="alignNode1" presStyleIdx="3" presStyleCnt="5"/>
      <dgm:spPr/>
    </dgm:pt>
    <dgm:pt modelId="{A58747D8-D231-4D20-95AE-58950FE2FE1B}" type="pres">
      <dgm:prSet presAssocID="{386AC789-BD5C-4393-A6FC-041451C40B7A}" presName="sibTrans" presStyleCnt="0"/>
      <dgm:spPr/>
    </dgm:pt>
    <dgm:pt modelId="{6A86B81F-13B2-4191-BFBD-AEDA2664E73F}" type="pres">
      <dgm:prSet presAssocID="{386AC789-BD5C-4393-A6FC-041451C40B7A}" presName="space" presStyleCnt="0"/>
      <dgm:spPr/>
    </dgm:pt>
    <dgm:pt modelId="{75A3EF9C-CCFB-4121-91F4-654BCFAAD24D}" type="pres">
      <dgm:prSet presAssocID="{10AFB12F-6277-4782-B283-A47B2FE98C02}" presName="composite" presStyleCnt="0"/>
      <dgm:spPr/>
    </dgm:pt>
    <dgm:pt modelId="{5046291A-CD2C-4361-94D1-1A857FC32747}" type="pres">
      <dgm:prSet presAssocID="{10AFB12F-6277-4782-B283-A47B2FE98C02}" presName="LShape" presStyleLbl="alignNode1" presStyleIdx="4" presStyleCnt="5"/>
      <dgm:spPr/>
    </dgm:pt>
    <dgm:pt modelId="{DA26A4A2-FD4E-4E54-B63A-D756D52F1871}" type="pres">
      <dgm:prSet presAssocID="{10AFB12F-6277-4782-B283-A47B2FE98C02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7437A5-4B25-4ADE-9B36-8B6231A56E59}" srcId="{E6C14AC5-82D6-4E3C-8385-D09C0E2484A6}" destId="{8D513DD5-AA37-4240-AAAF-5BAD348A5B50}" srcOrd="0" destOrd="0" parTransId="{6B869DD3-9485-4F87-A0D1-C1C3E33D4FAB}" sibTransId="{DD6BCE90-AB6D-4E50-B8BC-8D9C1C943380}"/>
    <dgm:cxn modelId="{551C2F90-0F3C-4344-937A-7935C49E8FCF}" type="presOf" srcId="{0ABA94BF-D798-4AC4-8E31-5F377EB9A8A5}" destId="{CAF5166D-B46B-48D8-880C-5E3EFB0DA8BE}" srcOrd="0" destOrd="0" presId="urn:microsoft.com/office/officeart/2009/3/layout/StepUpProcess"/>
    <dgm:cxn modelId="{33858852-CA70-4D96-9E75-AEF0F194299D}" type="presOf" srcId="{E6C14AC5-82D6-4E3C-8385-D09C0E2484A6}" destId="{3196BC60-3E22-430F-943E-0585D4C7F0AF}" srcOrd="0" destOrd="0" presId="urn:microsoft.com/office/officeart/2009/3/layout/StepUpProcess"/>
    <dgm:cxn modelId="{745AD6D4-D978-4C56-9982-6CD2DBF83B37}" type="presOf" srcId="{10AFB12F-6277-4782-B283-A47B2FE98C02}" destId="{DA26A4A2-FD4E-4E54-B63A-D756D52F1871}" srcOrd="0" destOrd="0" presId="urn:microsoft.com/office/officeart/2009/3/layout/StepUpProcess"/>
    <dgm:cxn modelId="{D2871244-BE35-4005-86D5-BBAED63E4100}" srcId="{E6C14AC5-82D6-4E3C-8385-D09C0E2484A6}" destId="{10AFB12F-6277-4782-B283-A47B2FE98C02}" srcOrd="2" destOrd="0" parTransId="{86B79807-F0E2-4E99-8C24-0957DD05B3B6}" sibTransId="{1B47A7DA-7ED9-440E-9422-5727B24C26B3}"/>
    <dgm:cxn modelId="{23D3745A-51C8-4D6C-9AE1-F800EAEE69B8}" type="presOf" srcId="{8D513DD5-AA37-4240-AAAF-5BAD348A5B50}" destId="{4A3050DF-1607-47F4-B693-0BBED917532E}" srcOrd="0" destOrd="0" presId="urn:microsoft.com/office/officeart/2009/3/layout/StepUpProcess"/>
    <dgm:cxn modelId="{0FD06062-32A3-4736-841A-7E9193BDE3AB}" srcId="{E6C14AC5-82D6-4E3C-8385-D09C0E2484A6}" destId="{0ABA94BF-D798-4AC4-8E31-5F377EB9A8A5}" srcOrd="1" destOrd="0" parTransId="{34124A38-7A3B-4E6E-939F-7C3A755485F2}" sibTransId="{386AC789-BD5C-4393-A6FC-041451C40B7A}"/>
    <dgm:cxn modelId="{36BA6E45-6DE6-4C74-BB72-EEF582DC38E0}" type="presParOf" srcId="{3196BC60-3E22-430F-943E-0585D4C7F0AF}" destId="{61A37F66-F8A0-4FCE-A85A-9AB66EEC090A}" srcOrd="0" destOrd="0" presId="urn:microsoft.com/office/officeart/2009/3/layout/StepUpProcess"/>
    <dgm:cxn modelId="{B1085ED9-CBC2-48F7-B744-78D8D55B6D92}" type="presParOf" srcId="{61A37F66-F8A0-4FCE-A85A-9AB66EEC090A}" destId="{89C99576-E668-4E40-BD59-81669DC63D3F}" srcOrd="0" destOrd="0" presId="urn:microsoft.com/office/officeart/2009/3/layout/StepUpProcess"/>
    <dgm:cxn modelId="{727207E8-FBA9-4B3B-9CF2-B0936DA28572}" type="presParOf" srcId="{61A37F66-F8A0-4FCE-A85A-9AB66EEC090A}" destId="{4A3050DF-1607-47F4-B693-0BBED917532E}" srcOrd="1" destOrd="0" presId="urn:microsoft.com/office/officeart/2009/3/layout/StepUpProcess"/>
    <dgm:cxn modelId="{4E979EA5-1AD5-452D-A16C-21E860E67957}" type="presParOf" srcId="{61A37F66-F8A0-4FCE-A85A-9AB66EEC090A}" destId="{627D9F53-02E5-4EE2-9D94-CA88D8EF2B3C}" srcOrd="2" destOrd="0" presId="urn:microsoft.com/office/officeart/2009/3/layout/StepUpProcess"/>
    <dgm:cxn modelId="{99495D89-45CF-46C7-BAD4-027556FD77CF}" type="presParOf" srcId="{3196BC60-3E22-430F-943E-0585D4C7F0AF}" destId="{6BA15C9B-96D6-4933-8D5A-9C3C8D254B0E}" srcOrd="1" destOrd="0" presId="urn:microsoft.com/office/officeart/2009/3/layout/StepUpProcess"/>
    <dgm:cxn modelId="{B264719D-A122-49CF-B99B-7C271E741578}" type="presParOf" srcId="{6BA15C9B-96D6-4933-8D5A-9C3C8D254B0E}" destId="{B98CB9F1-386D-4D85-A1ED-D2627505A7C6}" srcOrd="0" destOrd="0" presId="urn:microsoft.com/office/officeart/2009/3/layout/StepUpProcess"/>
    <dgm:cxn modelId="{B7C79A00-E508-4202-A2D1-37ED49144316}" type="presParOf" srcId="{3196BC60-3E22-430F-943E-0585D4C7F0AF}" destId="{37F28A72-DF04-4298-92A5-354CADB965FF}" srcOrd="2" destOrd="0" presId="urn:microsoft.com/office/officeart/2009/3/layout/StepUpProcess"/>
    <dgm:cxn modelId="{9242AED8-FA10-4657-9496-449190BD1AF7}" type="presParOf" srcId="{37F28A72-DF04-4298-92A5-354CADB965FF}" destId="{3D159B4E-119D-48B3-A1F5-10E6C992708A}" srcOrd="0" destOrd="0" presId="urn:microsoft.com/office/officeart/2009/3/layout/StepUpProcess"/>
    <dgm:cxn modelId="{66EA699B-4004-43F3-BD03-5C9EA126AC33}" type="presParOf" srcId="{37F28A72-DF04-4298-92A5-354CADB965FF}" destId="{CAF5166D-B46B-48D8-880C-5E3EFB0DA8BE}" srcOrd="1" destOrd="0" presId="urn:microsoft.com/office/officeart/2009/3/layout/StepUpProcess"/>
    <dgm:cxn modelId="{9775564E-5581-482D-8E92-B2F88ECD11A1}" type="presParOf" srcId="{37F28A72-DF04-4298-92A5-354CADB965FF}" destId="{5FA184A9-F104-4BC0-8743-FF24C48B14E8}" srcOrd="2" destOrd="0" presId="urn:microsoft.com/office/officeart/2009/3/layout/StepUpProcess"/>
    <dgm:cxn modelId="{929D6C42-4006-4288-B9D3-408F76157356}" type="presParOf" srcId="{3196BC60-3E22-430F-943E-0585D4C7F0AF}" destId="{A58747D8-D231-4D20-95AE-58950FE2FE1B}" srcOrd="3" destOrd="0" presId="urn:microsoft.com/office/officeart/2009/3/layout/StepUpProcess"/>
    <dgm:cxn modelId="{93AE9980-1B58-45B9-AC0A-F9A42EAC8A48}" type="presParOf" srcId="{A58747D8-D231-4D20-95AE-58950FE2FE1B}" destId="{6A86B81F-13B2-4191-BFBD-AEDA2664E73F}" srcOrd="0" destOrd="0" presId="urn:microsoft.com/office/officeart/2009/3/layout/StepUpProcess"/>
    <dgm:cxn modelId="{F2C39589-99B1-404E-8B68-E6B4E58BE83E}" type="presParOf" srcId="{3196BC60-3E22-430F-943E-0585D4C7F0AF}" destId="{75A3EF9C-CCFB-4121-91F4-654BCFAAD24D}" srcOrd="4" destOrd="0" presId="urn:microsoft.com/office/officeart/2009/3/layout/StepUpProcess"/>
    <dgm:cxn modelId="{37C95A30-5DE2-4DEB-BDA0-2FD879B8842F}" type="presParOf" srcId="{75A3EF9C-CCFB-4121-91F4-654BCFAAD24D}" destId="{5046291A-CD2C-4361-94D1-1A857FC32747}" srcOrd="0" destOrd="0" presId="urn:microsoft.com/office/officeart/2009/3/layout/StepUpProcess"/>
    <dgm:cxn modelId="{6ED4DBC4-26B8-403B-87D3-4A37CB468495}" type="presParOf" srcId="{75A3EF9C-CCFB-4121-91F4-654BCFAAD24D}" destId="{DA26A4A2-FD4E-4E54-B63A-D756D52F18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2E409-BE79-4CFB-857F-46B8547BA3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634487-2B59-4B4C-B811-710FFAADB2B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работы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4654E-11C8-4DC8-9ECD-85A02E298601}" type="parTrans" cxnId="{C0756450-A8CF-4A77-8DFB-A18B1323DFC3}">
      <dgm:prSet/>
      <dgm:spPr/>
      <dgm:t>
        <a:bodyPr/>
        <a:lstStyle/>
        <a:p>
          <a:endParaRPr lang="ru-RU"/>
        </a:p>
      </dgm:t>
    </dgm:pt>
    <dgm:pt modelId="{82B3E364-DFC7-4AEA-829E-8844BC48D1E1}" type="sibTrans" cxnId="{C0756450-A8CF-4A77-8DFB-A18B1323DFC3}">
      <dgm:prSet/>
      <dgm:spPr/>
      <dgm:t>
        <a:bodyPr/>
        <a:lstStyle/>
        <a:p>
          <a:endParaRPr lang="ru-RU"/>
        </a:p>
      </dgm:t>
    </dgm:pt>
    <dgm:pt modelId="{44D23361-4F7C-4E39-8B68-20A66769A76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Диагностический этап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2F2145-596E-4CB6-B544-A0F64F2F2DE3}" type="parTrans" cxnId="{F5431600-252E-4117-A8A7-03763FF9B785}">
      <dgm:prSet/>
      <dgm:spPr/>
      <dgm:t>
        <a:bodyPr/>
        <a:lstStyle/>
        <a:p>
          <a:endParaRPr lang="ru-RU"/>
        </a:p>
      </dgm:t>
    </dgm:pt>
    <dgm:pt modelId="{4D2E608C-5213-4F25-B6E4-193F0B230C69}" type="sibTrans" cxnId="{F5431600-252E-4117-A8A7-03763FF9B785}">
      <dgm:prSet/>
      <dgm:spPr/>
      <dgm:t>
        <a:bodyPr/>
        <a:lstStyle/>
        <a:p>
          <a:endParaRPr lang="ru-RU"/>
        </a:p>
      </dgm:t>
    </dgm:pt>
    <dgm:pt modelId="{BBD757FA-E00E-4275-8FF2-16BFEC0ECAF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Проектировочный этап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CC8720-8B02-49D4-AB7A-C54D5AE79F1C}" type="parTrans" cxnId="{2E4EBE99-B2EE-443E-ADE4-2DDF95510BE2}">
      <dgm:prSet/>
      <dgm:spPr/>
      <dgm:t>
        <a:bodyPr/>
        <a:lstStyle/>
        <a:p>
          <a:endParaRPr lang="ru-RU"/>
        </a:p>
      </dgm:t>
    </dgm:pt>
    <dgm:pt modelId="{416193DD-42A8-4C2F-8BA0-30EF85C10A7D}" type="sibTrans" cxnId="{2E4EBE99-B2EE-443E-ADE4-2DDF95510BE2}">
      <dgm:prSet/>
      <dgm:spPr/>
      <dgm:t>
        <a:bodyPr/>
        <a:lstStyle/>
        <a:p>
          <a:endParaRPr lang="ru-RU"/>
        </a:p>
      </dgm:t>
    </dgm:pt>
    <dgm:pt modelId="{BFC57A15-A610-4263-B90A-5AD347E4C5C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Исполнительский этап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C408D3-92C7-43B8-AF42-00AED9EF0C0D}" type="parTrans" cxnId="{E3ABFDC8-78F2-4F0B-A66C-93F9EEF53ED6}">
      <dgm:prSet/>
      <dgm:spPr/>
      <dgm:t>
        <a:bodyPr/>
        <a:lstStyle/>
        <a:p>
          <a:endParaRPr lang="ru-RU"/>
        </a:p>
      </dgm:t>
    </dgm:pt>
    <dgm:pt modelId="{3C105DC7-9540-425B-AEB8-CC48D2017609}" type="sibTrans" cxnId="{E3ABFDC8-78F2-4F0B-A66C-93F9EEF53ED6}">
      <dgm:prSet/>
      <dgm:spPr/>
      <dgm:t>
        <a:bodyPr/>
        <a:lstStyle/>
        <a:p>
          <a:endParaRPr lang="ru-RU"/>
        </a:p>
      </dgm:t>
    </dgm:pt>
    <dgm:pt modelId="{A1C64DA6-397B-4037-AB25-079F237774D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Итоговый этап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D9390-DF42-43EF-8C30-787054B48A6C}" type="parTrans" cxnId="{90D58F2D-611E-4EE8-BC15-7116D3D7F227}">
      <dgm:prSet/>
      <dgm:spPr/>
      <dgm:t>
        <a:bodyPr/>
        <a:lstStyle/>
        <a:p>
          <a:endParaRPr lang="ru-RU"/>
        </a:p>
      </dgm:t>
    </dgm:pt>
    <dgm:pt modelId="{8A2B146E-D6DF-49AD-B8E4-550D80479713}" type="sibTrans" cxnId="{90D58F2D-611E-4EE8-BC15-7116D3D7F227}">
      <dgm:prSet/>
      <dgm:spPr/>
      <dgm:t>
        <a:bodyPr/>
        <a:lstStyle/>
        <a:p>
          <a:endParaRPr lang="ru-RU"/>
        </a:p>
      </dgm:t>
    </dgm:pt>
    <dgm:pt modelId="{EDC00AB9-68F3-470C-89EF-E4FE5B634426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диагностика уровня сформированности у детей представлений по тематическим блокам «Родной город», «Родная природа», «Родная страна», «Родная культура» (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Н.Г.Зеленова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Л.Е.Осипова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8C019-EDC1-42FF-BF25-37154F1D5BD3}" type="parTrans" cxnId="{20376C14-5810-47B9-97EB-7C7B5CE3114B}">
      <dgm:prSet/>
      <dgm:spPr/>
      <dgm:t>
        <a:bodyPr/>
        <a:lstStyle/>
        <a:p>
          <a:endParaRPr lang="ru-RU"/>
        </a:p>
      </dgm:t>
    </dgm:pt>
    <dgm:pt modelId="{D65BD343-9C7F-418B-921E-DF22BAE9F12C}" type="sibTrans" cxnId="{20376C14-5810-47B9-97EB-7C7B5CE3114B}">
      <dgm:prSet/>
      <dgm:spPr/>
      <dgm:t>
        <a:bodyPr/>
        <a:lstStyle/>
        <a:p>
          <a:endParaRPr lang="ru-RU"/>
        </a:p>
      </dgm:t>
    </dgm:pt>
    <dgm:pt modelId="{D5B4FAF0-F391-492F-89C3-B56C3C9A5991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перспективного плана по патриотическому воспитанию старших дошкольников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53BCC-6B55-4513-AB2D-44881A6D6F1D}" type="parTrans" cxnId="{A5D757FB-1113-44C1-9BE5-727387DEB2E9}">
      <dgm:prSet/>
      <dgm:spPr/>
      <dgm:t>
        <a:bodyPr/>
        <a:lstStyle/>
        <a:p>
          <a:endParaRPr lang="ru-RU"/>
        </a:p>
      </dgm:t>
    </dgm:pt>
    <dgm:pt modelId="{E94AC0BF-2C15-4616-B4FE-ADFF7B88CE42}" type="sibTrans" cxnId="{A5D757FB-1113-44C1-9BE5-727387DEB2E9}">
      <dgm:prSet/>
      <dgm:spPr/>
      <dgm:t>
        <a:bodyPr/>
        <a:lstStyle/>
        <a:p>
          <a:endParaRPr lang="ru-RU"/>
        </a:p>
      </dgm:t>
    </dgm:pt>
    <dgm:pt modelId="{EB62E895-F046-40DE-A3CF-73F0EA16C2FE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проекта «Групповой мини-музей «Прошлое и настоящее родного города»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95081-A2FF-4990-959F-0D49BCCC7854}" type="parTrans" cxnId="{3CEF61DA-1C37-44D3-AF86-5958881C20EA}">
      <dgm:prSet/>
      <dgm:spPr/>
      <dgm:t>
        <a:bodyPr/>
        <a:lstStyle/>
        <a:p>
          <a:endParaRPr lang="ru-RU"/>
        </a:p>
      </dgm:t>
    </dgm:pt>
    <dgm:pt modelId="{6D3B15A4-729B-4064-A637-4EEBA64230D2}" type="sibTrans" cxnId="{3CEF61DA-1C37-44D3-AF86-5958881C20EA}">
      <dgm:prSet/>
      <dgm:spPr/>
      <dgm:t>
        <a:bodyPr/>
        <a:lstStyle/>
        <a:p>
          <a:endParaRPr lang="ru-RU"/>
        </a:p>
      </dgm:t>
    </dgm:pt>
    <dgm:pt modelId="{B3925751-585A-47D1-9703-CFF2BA9407B8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перспективного плана по патриотическому воспитанию старших дошкольников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80E72-F02C-4569-8D4E-0B30C8B6686C}" type="parTrans" cxnId="{B5C1B979-76AC-4B42-9BDC-60C7C07D8B9A}">
      <dgm:prSet/>
      <dgm:spPr/>
      <dgm:t>
        <a:bodyPr/>
        <a:lstStyle/>
        <a:p>
          <a:endParaRPr lang="ru-RU"/>
        </a:p>
      </dgm:t>
    </dgm:pt>
    <dgm:pt modelId="{C5ACD304-1A0C-471D-8D08-27B3C2AE12E9}" type="sibTrans" cxnId="{B5C1B979-76AC-4B42-9BDC-60C7C07D8B9A}">
      <dgm:prSet/>
      <dgm:spPr/>
      <dgm:t>
        <a:bodyPr/>
        <a:lstStyle/>
        <a:p>
          <a:endParaRPr lang="ru-RU"/>
        </a:p>
      </dgm:t>
    </dgm:pt>
    <dgm:pt modelId="{14481DF8-B496-4DDA-A357-8A22DF1ED83D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уровня сформированности у детей представлений по тематическим блокам «Родной город», «Родная природа», «Родная страна», «Родная культура» (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Н.Г.Зеленова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Л.Е.Осипова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808AB-A260-406B-813D-518A72B4186B}" type="parTrans" cxnId="{25BB704E-8EC0-4911-BF95-C719BC837391}">
      <dgm:prSet/>
      <dgm:spPr/>
      <dgm:t>
        <a:bodyPr/>
        <a:lstStyle/>
        <a:p>
          <a:endParaRPr lang="ru-RU"/>
        </a:p>
      </dgm:t>
    </dgm:pt>
    <dgm:pt modelId="{595E7990-A7AA-421E-AB8E-F6C775D84BEB}" type="sibTrans" cxnId="{25BB704E-8EC0-4911-BF95-C719BC837391}">
      <dgm:prSet/>
      <dgm:spPr/>
      <dgm:t>
        <a:bodyPr/>
        <a:lstStyle/>
        <a:p>
          <a:endParaRPr lang="ru-RU"/>
        </a:p>
      </dgm:t>
    </dgm:pt>
    <dgm:pt modelId="{8F8F131D-B82A-443E-8CF3-DBFF55B812E3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картотеки «Игры и задания с экспонатами музея «Прошлое и настоящее родного города»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BD5F6D-3511-4237-80B2-6CF7FA5FE53C}" type="parTrans" cxnId="{1770D644-AB20-44AB-99B0-1A21786C6E7C}">
      <dgm:prSet/>
      <dgm:spPr/>
      <dgm:t>
        <a:bodyPr/>
        <a:lstStyle/>
        <a:p>
          <a:endParaRPr lang="ru-RU"/>
        </a:p>
      </dgm:t>
    </dgm:pt>
    <dgm:pt modelId="{050E4DB0-114C-41FF-8751-9D6763E06B13}" type="sibTrans" cxnId="{1770D644-AB20-44AB-99B0-1A21786C6E7C}">
      <dgm:prSet/>
      <dgm:spPr/>
      <dgm:t>
        <a:bodyPr/>
        <a:lstStyle/>
        <a:p>
          <a:endParaRPr lang="ru-RU"/>
        </a:p>
      </dgm:t>
    </dgm:pt>
    <dgm:pt modelId="{A622E0EA-E550-4EEC-A256-40568552B621}">
      <dgm:prSet custT="1"/>
      <dgm:spPr>
        <a:ln>
          <a:solidFill>
            <a:srgbClr val="92D050"/>
          </a:solidFill>
        </a:ln>
      </dgm:spPr>
      <dgm:t>
        <a:bodyPr/>
        <a:lstStyle/>
        <a:p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«Групповой мини-музей «Прошлое и настоящее родного города»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EAAD9-1605-4485-8F44-858FBA75BDEF}" type="parTrans" cxnId="{0C62FD6E-2436-4FC9-9CE8-989C2F60C723}">
      <dgm:prSet/>
      <dgm:spPr/>
      <dgm:t>
        <a:bodyPr/>
        <a:lstStyle/>
        <a:p>
          <a:endParaRPr lang="ru-RU"/>
        </a:p>
      </dgm:t>
    </dgm:pt>
    <dgm:pt modelId="{32149F5C-8499-4016-A047-60598043E67D}" type="sibTrans" cxnId="{0C62FD6E-2436-4FC9-9CE8-989C2F60C723}">
      <dgm:prSet/>
      <dgm:spPr/>
      <dgm:t>
        <a:bodyPr/>
        <a:lstStyle/>
        <a:p>
          <a:endParaRPr lang="ru-RU"/>
        </a:p>
      </dgm:t>
    </dgm:pt>
    <dgm:pt modelId="{D15F6A38-120F-4177-9E52-2C32A84BDD98}">
      <dgm:prSet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A72A1-0473-46E3-8EF5-1A8315E4106F}" type="parTrans" cxnId="{0AA95A39-AC3F-4069-ACD8-61E80E52B888}">
      <dgm:prSet/>
      <dgm:spPr/>
      <dgm:t>
        <a:bodyPr/>
        <a:lstStyle/>
        <a:p>
          <a:endParaRPr lang="ru-RU"/>
        </a:p>
      </dgm:t>
    </dgm:pt>
    <dgm:pt modelId="{22657EA9-D7E2-4A5B-A622-F9747F97F493}" type="sibTrans" cxnId="{0AA95A39-AC3F-4069-ACD8-61E80E52B888}">
      <dgm:prSet/>
      <dgm:spPr/>
      <dgm:t>
        <a:bodyPr/>
        <a:lstStyle/>
        <a:p>
          <a:endParaRPr lang="ru-RU"/>
        </a:p>
      </dgm:t>
    </dgm:pt>
    <dgm:pt modelId="{7200DBBA-E2B7-412D-ACF8-79AEF47138B1}" type="pres">
      <dgm:prSet presAssocID="{3912E409-BE79-4CFB-857F-46B8547BA3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CC172-7310-4E80-9CC8-0E0EA8FEF2BF}" type="pres">
      <dgm:prSet presAssocID="{74634487-2B59-4B4C-B811-710FFAADB2BA}" presName="parentLin" presStyleCnt="0"/>
      <dgm:spPr/>
    </dgm:pt>
    <dgm:pt modelId="{772E771B-7312-49F5-9903-EC89175FA9D8}" type="pres">
      <dgm:prSet presAssocID="{74634487-2B59-4B4C-B811-710FFAADB2B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A96441A-6691-47A8-99ED-A787FB393945}" type="pres">
      <dgm:prSet presAssocID="{74634487-2B59-4B4C-B811-710FFAADB2B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297F8-B066-43E1-B2ED-F7F981A111D9}" type="pres">
      <dgm:prSet presAssocID="{74634487-2B59-4B4C-B811-710FFAADB2BA}" presName="negativeSpace" presStyleCnt="0"/>
      <dgm:spPr/>
    </dgm:pt>
    <dgm:pt modelId="{98378E8D-10AA-4FDC-B9D1-78F8E98FBFDE}" type="pres">
      <dgm:prSet presAssocID="{74634487-2B59-4B4C-B811-710FFAADB2BA}" presName="childText" presStyleLbl="conFgAcc1" presStyleIdx="0" presStyleCnt="5">
        <dgm:presLayoutVars>
          <dgm:bulletEnabled val="1"/>
        </dgm:presLayoutVars>
      </dgm:prSet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F3A96BBA-358F-40BA-8BFF-ED2A08B3D253}" type="pres">
      <dgm:prSet presAssocID="{82B3E364-DFC7-4AEA-829E-8844BC48D1E1}" presName="spaceBetweenRectangles" presStyleCnt="0"/>
      <dgm:spPr/>
    </dgm:pt>
    <dgm:pt modelId="{8496AEFF-0B0D-496C-9E57-CEA260747C8F}" type="pres">
      <dgm:prSet presAssocID="{44D23361-4F7C-4E39-8B68-20A66769A769}" presName="parentLin" presStyleCnt="0"/>
      <dgm:spPr/>
    </dgm:pt>
    <dgm:pt modelId="{1CFBAACE-B567-42AB-8901-027B3E905FD1}" type="pres">
      <dgm:prSet presAssocID="{44D23361-4F7C-4E39-8B68-20A66769A769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3C3C044-693C-48BE-959A-6A49CC175DE8}" type="pres">
      <dgm:prSet presAssocID="{44D23361-4F7C-4E39-8B68-20A66769A76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3A4D9-5328-483E-895C-4D9808FE5B7F}" type="pres">
      <dgm:prSet presAssocID="{44D23361-4F7C-4E39-8B68-20A66769A769}" presName="negativeSpace" presStyleCnt="0"/>
      <dgm:spPr/>
    </dgm:pt>
    <dgm:pt modelId="{53556788-0891-4E62-9949-E7CD96C65DC2}" type="pres">
      <dgm:prSet presAssocID="{44D23361-4F7C-4E39-8B68-20A66769A76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69286-5791-49E0-A18F-C07C190E87C4}" type="pres">
      <dgm:prSet presAssocID="{4D2E608C-5213-4F25-B6E4-193F0B230C69}" presName="spaceBetweenRectangles" presStyleCnt="0"/>
      <dgm:spPr/>
    </dgm:pt>
    <dgm:pt modelId="{B39E705B-555B-4937-9D02-017B2DF9FDFD}" type="pres">
      <dgm:prSet presAssocID="{BBD757FA-E00E-4275-8FF2-16BFEC0ECAFA}" presName="parentLin" presStyleCnt="0"/>
      <dgm:spPr/>
    </dgm:pt>
    <dgm:pt modelId="{53D15131-3ED7-4638-A211-6DF34DC60871}" type="pres">
      <dgm:prSet presAssocID="{BBD757FA-E00E-4275-8FF2-16BFEC0ECA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CEDEE07-B25F-4B3A-BE92-7D6376C973B2}" type="pres">
      <dgm:prSet presAssocID="{BBD757FA-E00E-4275-8FF2-16BFEC0ECA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3444A8-B7C8-4958-83C6-25763F77E03D}" type="pres">
      <dgm:prSet presAssocID="{BBD757FA-E00E-4275-8FF2-16BFEC0ECAFA}" presName="negativeSpace" presStyleCnt="0"/>
      <dgm:spPr/>
    </dgm:pt>
    <dgm:pt modelId="{CC7BEC1A-E5A6-4DEE-8E24-54409AB4B6D5}" type="pres">
      <dgm:prSet presAssocID="{BBD757FA-E00E-4275-8FF2-16BFEC0ECAF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DFC2D-1B36-4FCE-A650-71A59BDE31A2}" type="pres">
      <dgm:prSet presAssocID="{416193DD-42A8-4C2F-8BA0-30EF85C10A7D}" presName="spaceBetweenRectangles" presStyleCnt="0"/>
      <dgm:spPr/>
    </dgm:pt>
    <dgm:pt modelId="{7527438E-88F0-405B-8CCD-FADF5BD46135}" type="pres">
      <dgm:prSet presAssocID="{BFC57A15-A610-4263-B90A-5AD347E4C5C7}" presName="parentLin" presStyleCnt="0"/>
      <dgm:spPr/>
    </dgm:pt>
    <dgm:pt modelId="{6B98229A-6C18-40A0-8E3C-CF1D7E19D79F}" type="pres">
      <dgm:prSet presAssocID="{BFC57A15-A610-4263-B90A-5AD347E4C5C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8BF5092-FDA1-4FDB-ACA1-FB1A950E87A5}" type="pres">
      <dgm:prSet presAssocID="{BFC57A15-A610-4263-B90A-5AD347E4C5C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DF7F9-A6B7-4D4E-BFEF-F574B7FC7E1B}" type="pres">
      <dgm:prSet presAssocID="{BFC57A15-A610-4263-B90A-5AD347E4C5C7}" presName="negativeSpace" presStyleCnt="0"/>
      <dgm:spPr/>
    </dgm:pt>
    <dgm:pt modelId="{1FE15649-3841-46BB-A6E8-FA1CC3B2A3B8}" type="pres">
      <dgm:prSet presAssocID="{BFC57A15-A610-4263-B90A-5AD347E4C5C7}" presName="childText" presStyleLbl="conFgAcc1" presStyleIdx="3" presStyleCnt="5" custScaleY="92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09C27-5B2D-43CD-9A55-8649EF448BAE}" type="pres">
      <dgm:prSet presAssocID="{3C105DC7-9540-425B-AEB8-CC48D2017609}" presName="spaceBetweenRectangles" presStyleCnt="0"/>
      <dgm:spPr/>
    </dgm:pt>
    <dgm:pt modelId="{756CC018-1C36-441C-82DC-6E5DBB49BAB1}" type="pres">
      <dgm:prSet presAssocID="{A1C64DA6-397B-4037-AB25-079F237774D9}" presName="parentLin" presStyleCnt="0"/>
      <dgm:spPr/>
    </dgm:pt>
    <dgm:pt modelId="{A9F11A95-D7AF-4317-A4B1-84FE00BBB105}" type="pres">
      <dgm:prSet presAssocID="{A1C64DA6-397B-4037-AB25-079F237774D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A669560-C1BA-4AD6-8631-D12E25E24A3B}" type="pres">
      <dgm:prSet presAssocID="{A1C64DA6-397B-4037-AB25-079F237774D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479152-9DE7-4DCC-B476-781B8FF02A46}" type="pres">
      <dgm:prSet presAssocID="{A1C64DA6-397B-4037-AB25-079F237774D9}" presName="negativeSpace" presStyleCnt="0"/>
      <dgm:spPr/>
    </dgm:pt>
    <dgm:pt modelId="{4136A6E0-7509-49E6-B1F7-1F0BCF5471EC}" type="pres">
      <dgm:prSet presAssocID="{A1C64DA6-397B-4037-AB25-079F237774D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31600-252E-4117-A8A7-03763FF9B785}" srcId="{3912E409-BE79-4CFB-857F-46B8547BA33F}" destId="{44D23361-4F7C-4E39-8B68-20A66769A769}" srcOrd="1" destOrd="0" parTransId="{A02F2145-596E-4CB6-B544-A0F64F2F2DE3}" sibTransId="{4D2E608C-5213-4F25-B6E4-193F0B230C69}"/>
    <dgm:cxn modelId="{1770D644-AB20-44AB-99B0-1A21786C6E7C}" srcId="{BBD757FA-E00E-4275-8FF2-16BFEC0ECAFA}" destId="{8F8F131D-B82A-443E-8CF3-DBFF55B812E3}" srcOrd="2" destOrd="0" parTransId="{3BBD5F6D-3511-4237-80B2-6CF7FA5FE53C}" sibTransId="{050E4DB0-114C-41FF-8751-9D6763E06B13}"/>
    <dgm:cxn modelId="{968267E9-194A-4CE9-8F26-A54F7B98D0DC}" type="presOf" srcId="{BBD757FA-E00E-4275-8FF2-16BFEC0ECAFA}" destId="{9CEDEE07-B25F-4B3A-BE92-7D6376C973B2}" srcOrd="1" destOrd="0" presId="urn:microsoft.com/office/officeart/2005/8/layout/list1"/>
    <dgm:cxn modelId="{B3D622E3-61A5-4BD9-85F9-AEDAA41790A3}" type="presOf" srcId="{A1C64DA6-397B-4037-AB25-079F237774D9}" destId="{A9F11A95-D7AF-4317-A4B1-84FE00BBB105}" srcOrd="0" destOrd="0" presId="urn:microsoft.com/office/officeart/2005/8/layout/list1"/>
    <dgm:cxn modelId="{A372518A-DC39-4620-8AAD-D2A2A321BDE0}" type="presOf" srcId="{A1C64DA6-397B-4037-AB25-079F237774D9}" destId="{DA669560-C1BA-4AD6-8631-D12E25E24A3B}" srcOrd="1" destOrd="0" presId="urn:microsoft.com/office/officeart/2005/8/layout/list1"/>
    <dgm:cxn modelId="{F24A6851-D8C3-4915-A03B-396FC1598AB2}" type="presOf" srcId="{EB62E895-F046-40DE-A3CF-73F0EA16C2FE}" destId="{CC7BEC1A-E5A6-4DEE-8E24-54409AB4B6D5}" srcOrd="0" destOrd="1" presId="urn:microsoft.com/office/officeart/2005/8/layout/list1"/>
    <dgm:cxn modelId="{E1396521-820B-404F-885E-0817C87CD235}" type="presOf" srcId="{D15F6A38-120F-4177-9E52-2C32A84BDD98}" destId="{4136A6E0-7509-49E6-B1F7-1F0BCF5471EC}" srcOrd="0" destOrd="1" presId="urn:microsoft.com/office/officeart/2005/8/layout/list1"/>
    <dgm:cxn modelId="{A5D757FB-1113-44C1-9BE5-727387DEB2E9}" srcId="{BBD757FA-E00E-4275-8FF2-16BFEC0ECAFA}" destId="{D5B4FAF0-F391-492F-89C3-B56C3C9A5991}" srcOrd="0" destOrd="0" parTransId="{44253BCC-6B55-4513-AB2D-44881A6D6F1D}" sibTransId="{E94AC0BF-2C15-4616-B4FE-ADFF7B88CE42}"/>
    <dgm:cxn modelId="{0BA438C2-1A7F-4700-B280-F4593853E698}" type="presOf" srcId="{8F8F131D-B82A-443E-8CF3-DBFF55B812E3}" destId="{CC7BEC1A-E5A6-4DEE-8E24-54409AB4B6D5}" srcOrd="0" destOrd="2" presId="urn:microsoft.com/office/officeart/2005/8/layout/list1"/>
    <dgm:cxn modelId="{A36AF0FC-15F7-43E0-8CA5-5D91F4441A1A}" type="presOf" srcId="{3912E409-BE79-4CFB-857F-46B8547BA33F}" destId="{7200DBBA-E2B7-412D-ACF8-79AEF47138B1}" srcOrd="0" destOrd="0" presId="urn:microsoft.com/office/officeart/2005/8/layout/list1"/>
    <dgm:cxn modelId="{F374440D-DE63-47BF-87A4-B25FBABED8D6}" type="presOf" srcId="{BBD757FA-E00E-4275-8FF2-16BFEC0ECAFA}" destId="{53D15131-3ED7-4638-A211-6DF34DC60871}" srcOrd="0" destOrd="0" presId="urn:microsoft.com/office/officeart/2005/8/layout/list1"/>
    <dgm:cxn modelId="{E3ABFDC8-78F2-4F0B-A66C-93F9EEF53ED6}" srcId="{3912E409-BE79-4CFB-857F-46B8547BA33F}" destId="{BFC57A15-A610-4263-B90A-5AD347E4C5C7}" srcOrd="3" destOrd="0" parTransId="{7AC408D3-92C7-43B8-AF42-00AED9EF0C0D}" sibTransId="{3C105DC7-9540-425B-AEB8-CC48D2017609}"/>
    <dgm:cxn modelId="{BE69C957-E303-41DD-B815-D7C609025CFD}" type="presOf" srcId="{BFC57A15-A610-4263-B90A-5AD347E4C5C7}" destId="{6B98229A-6C18-40A0-8E3C-CF1D7E19D79F}" srcOrd="0" destOrd="0" presId="urn:microsoft.com/office/officeart/2005/8/layout/list1"/>
    <dgm:cxn modelId="{74F601DB-A58D-4A24-8511-60060BE983BF}" type="presOf" srcId="{74634487-2B59-4B4C-B811-710FFAADB2BA}" destId="{4A96441A-6691-47A8-99ED-A787FB393945}" srcOrd="1" destOrd="0" presId="urn:microsoft.com/office/officeart/2005/8/layout/list1"/>
    <dgm:cxn modelId="{3CEF61DA-1C37-44D3-AF86-5958881C20EA}" srcId="{BBD757FA-E00E-4275-8FF2-16BFEC0ECAFA}" destId="{EB62E895-F046-40DE-A3CF-73F0EA16C2FE}" srcOrd="1" destOrd="0" parTransId="{F0C95081-A2FF-4990-959F-0D49BCCC7854}" sibTransId="{6D3B15A4-729B-4064-A637-4EEBA64230D2}"/>
    <dgm:cxn modelId="{C0756450-A8CF-4A77-8DFB-A18B1323DFC3}" srcId="{3912E409-BE79-4CFB-857F-46B8547BA33F}" destId="{74634487-2B59-4B4C-B811-710FFAADB2BA}" srcOrd="0" destOrd="0" parTransId="{E9B4654E-11C8-4DC8-9ECD-85A02E298601}" sibTransId="{82B3E364-DFC7-4AEA-829E-8844BC48D1E1}"/>
    <dgm:cxn modelId="{0ED19AA5-21C7-4D47-8D89-6BBDDF1E094E}" type="presOf" srcId="{BFC57A15-A610-4263-B90A-5AD347E4C5C7}" destId="{48BF5092-FDA1-4FDB-ACA1-FB1A950E87A5}" srcOrd="1" destOrd="0" presId="urn:microsoft.com/office/officeart/2005/8/layout/list1"/>
    <dgm:cxn modelId="{265643BB-3901-4FDB-A612-0A5951E4343F}" type="presOf" srcId="{D5B4FAF0-F391-492F-89C3-B56C3C9A5991}" destId="{CC7BEC1A-E5A6-4DEE-8E24-54409AB4B6D5}" srcOrd="0" destOrd="0" presId="urn:microsoft.com/office/officeart/2005/8/layout/list1"/>
    <dgm:cxn modelId="{8740C052-685F-4D51-B88E-865280F54966}" type="presOf" srcId="{44D23361-4F7C-4E39-8B68-20A66769A769}" destId="{83C3C044-693C-48BE-959A-6A49CC175DE8}" srcOrd="1" destOrd="0" presId="urn:microsoft.com/office/officeart/2005/8/layout/list1"/>
    <dgm:cxn modelId="{90D58F2D-611E-4EE8-BC15-7116D3D7F227}" srcId="{3912E409-BE79-4CFB-857F-46B8547BA33F}" destId="{A1C64DA6-397B-4037-AB25-079F237774D9}" srcOrd="4" destOrd="0" parTransId="{9A5D9390-DF42-43EF-8C30-787054B48A6C}" sibTransId="{8A2B146E-D6DF-49AD-B8E4-550D80479713}"/>
    <dgm:cxn modelId="{839F68BF-7DDC-4972-8662-5A44F185D42B}" type="presOf" srcId="{A622E0EA-E550-4EEC-A256-40568552B621}" destId="{1FE15649-3841-46BB-A6E8-FA1CC3B2A3B8}" srcOrd="0" destOrd="1" presId="urn:microsoft.com/office/officeart/2005/8/layout/list1"/>
    <dgm:cxn modelId="{3C75CA12-3F11-4DFC-BDFD-B20976090027}" type="presOf" srcId="{14481DF8-B496-4DDA-A357-8A22DF1ED83D}" destId="{4136A6E0-7509-49E6-B1F7-1F0BCF5471EC}" srcOrd="0" destOrd="0" presId="urn:microsoft.com/office/officeart/2005/8/layout/list1"/>
    <dgm:cxn modelId="{37790928-C646-405B-93E6-4E9D5C9994B9}" type="presOf" srcId="{B3925751-585A-47D1-9703-CFF2BA9407B8}" destId="{1FE15649-3841-46BB-A6E8-FA1CC3B2A3B8}" srcOrd="0" destOrd="0" presId="urn:microsoft.com/office/officeart/2005/8/layout/list1"/>
    <dgm:cxn modelId="{4EBA6523-6BAF-4105-BFCF-2E313FF891AF}" type="presOf" srcId="{EDC00AB9-68F3-470C-89EF-E4FE5B634426}" destId="{53556788-0891-4E62-9949-E7CD96C65DC2}" srcOrd="0" destOrd="0" presId="urn:microsoft.com/office/officeart/2005/8/layout/list1"/>
    <dgm:cxn modelId="{0AA95A39-AC3F-4069-ACD8-61E80E52B888}" srcId="{A1C64DA6-397B-4037-AB25-079F237774D9}" destId="{D15F6A38-120F-4177-9E52-2C32A84BDD98}" srcOrd="1" destOrd="0" parTransId="{4FAA72A1-0473-46E3-8EF5-1A8315E4106F}" sibTransId="{22657EA9-D7E2-4A5B-A622-F9747F97F493}"/>
    <dgm:cxn modelId="{25BB704E-8EC0-4911-BF95-C719BC837391}" srcId="{A1C64DA6-397B-4037-AB25-079F237774D9}" destId="{14481DF8-B496-4DDA-A357-8A22DF1ED83D}" srcOrd="0" destOrd="0" parTransId="{06E808AB-A260-406B-813D-518A72B4186B}" sibTransId="{595E7990-A7AA-421E-AB8E-F6C775D84BEB}"/>
    <dgm:cxn modelId="{20376C14-5810-47B9-97EB-7C7B5CE3114B}" srcId="{44D23361-4F7C-4E39-8B68-20A66769A769}" destId="{EDC00AB9-68F3-470C-89EF-E4FE5B634426}" srcOrd="0" destOrd="0" parTransId="{8608C019-EDC1-42FF-BF25-37154F1D5BD3}" sibTransId="{D65BD343-9C7F-418B-921E-DF22BAE9F12C}"/>
    <dgm:cxn modelId="{B5C1B979-76AC-4B42-9BDC-60C7C07D8B9A}" srcId="{BFC57A15-A610-4263-B90A-5AD347E4C5C7}" destId="{B3925751-585A-47D1-9703-CFF2BA9407B8}" srcOrd="0" destOrd="0" parTransId="{F5D80E72-F02C-4569-8D4E-0B30C8B6686C}" sibTransId="{C5ACD304-1A0C-471D-8D08-27B3C2AE12E9}"/>
    <dgm:cxn modelId="{2E4EBE99-B2EE-443E-ADE4-2DDF95510BE2}" srcId="{3912E409-BE79-4CFB-857F-46B8547BA33F}" destId="{BBD757FA-E00E-4275-8FF2-16BFEC0ECAFA}" srcOrd="2" destOrd="0" parTransId="{BBCC8720-8B02-49D4-AB7A-C54D5AE79F1C}" sibTransId="{416193DD-42A8-4C2F-8BA0-30EF85C10A7D}"/>
    <dgm:cxn modelId="{0C62FD6E-2436-4FC9-9CE8-989C2F60C723}" srcId="{BFC57A15-A610-4263-B90A-5AD347E4C5C7}" destId="{A622E0EA-E550-4EEC-A256-40568552B621}" srcOrd="1" destOrd="0" parTransId="{AE9EAAD9-1605-4485-8F44-858FBA75BDEF}" sibTransId="{32149F5C-8499-4016-A047-60598043E67D}"/>
    <dgm:cxn modelId="{7AF8D90A-2B2D-445C-BCE6-40D31EF16656}" type="presOf" srcId="{44D23361-4F7C-4E39-8B68-20A66769A769}" destId="{1CFBAACE-B567-42AB-8901-027B3E905FD1}" srcOrd="0" destOrd="0" presId="urn:microsoft.com/office/officeart/2005/8/layout/list1"/>
    <dgm:cxn modelId="{B3C201E8-27F4-4BC7-8958-94AD09C34540}" type="presOf" srcId="{74634487-2B59-4B4C-B811-710FFAADB2BA}" destId="{772E771B-7312-49F5-9903-EC89175FA9D8}" srcOrd="0" destOrd="0" presId="urn:microsoft.com/office/officeart/2005/8/layout/list1"/>
    <dgm:cxn modelId="{720184A3-A1A9-45E0-BB3B-616F434446AC}" type="presParOf" srcId="{7200DBBA-E2B7-412D-ACF8-79AEF47138B1}" destId="{976CC172-7310-4E80-9CC8-0E0EA8FEF2BF}" srcOrd="0" destOrd="0" presId="urn:microsoft.com/office/officeart/2005/8/layout/list1"/>
    <dgm:cxn modelId="{5231B63C-BC8D-4B89-BA02-5006A0448333}" type="presParOf" srcId="{976CC172-7310-4E80-9CC8-0E0EA8FEF2BF}" destId="{772E771B-7312-49F5-9903-EC89175FA9D8}" srcOrd="0" destOrd="0" presId="urn:microsoft.com/office/officeart/2005/8/layout/list1"/>
    <dgm:cxn modelId="{DE2EA720-4E50-4C67-8CB2-784138F42CD8}" type="presParOf" srcId="{976CC172-7310-4E80-9CC8-0E0EA8FEF2BF}" destId="{4A96441A-6691-47A8-99ED-A787FB393945}" srcOrd="1" destOrd="0" presId="urn:microsoft.com/office/officeart/2005/8/layout/list1"/>
    <dgm:cxn modelId="{86DD42EA-9767-40CC-9ADA-75F8E458C38C}" type="presParOf" srcId="{7200DBBA-E2B7-412D-ACF8-79AEF47138B1}" destId="{4AC297F8-B066-43E1-B2ED-F7F981A111D9}" srcOrd="1" destOrd="0" presId="urn:microsoft.com/office/officeart/2005/8/layout/list1"/>
    <dgm:cxn modelId="{65D9F535-BD1F-4AB4-98AD-73D572326995}" type="presParOf" srcId="{7200DBBA-E2B7-412D-ACF8-79AEF47138B1}" destId="{98378E8D-10AA-4FDC-B9D1-78F8E98FBFDE}" srcOrd="2" destOrd="0" presId="urn:microsoft.com/office/officeart/2005/8/layout/list1"/>
    <dgm:cxn modelId="{BF2FEF29-A7ED-4910-871C-358F61F338C5}" type="presParOf" srcId="{7200DBBA-E2B7-412D-ACF8-79AEF47138B1}" destId="{F3A96BBA-358F-40BA-8BFF-ED2A08B3D253}" srcOrd="3" destOrd="0" presId="urn:microsoft.com/office/officeart/2005/8/layout/list1"/>
    <dgm:cxn modelId="{6AE199FD-1FCA-4133-945E-54455B96111C}" type="presParOf" srcId="{7200DBBA-E2B7-412D-ACF8-79AEF47138B1}" destId="{8496AEFF-0B0D-496C-9E57-CEA260747C8F}" srcOrd="4" destOrd="0" presId="urn:microsoft.com/office/officeart/2005/8/layout/list1"/>
    <dgm:cxn modelId="{120A24B0-001D-425A-8373-85BF2C30FB5B}" type="presParOf" srcId="{8496AEFF-0B0D-496C-9E57-CEA260747C8F}" destId="{1CFBAACE-B567-42AB-8901-027B3E905FD1}" srcOrd="0" destOrd="0" presId="urn:microsoft.com/office/officeart/2005/8/layout/list1"/>
    <dgm:cxn modelId="{6F05536F-3A73-4E58-A80D-716F444D460D}" type="presParOf" srcId="{8496AEFF-0B0D-496C-9E57-CEA260747C8F}" destId="{83C3C044-693C-48BE-959A-6A49CC175DE8}" srcOrd="1" destOrd="0" presId="urn:microsoft.com/office/officeart/2005/8/layout/list1"/>
    <dgm:cxn modelId="{13DA4FBB-E301-44A3-987D-B83DD26430D6}" type="presParOf" srcId="{7200DBBA-E2B7-412D-ACF8-79AEF47138B1}" destId="{5973A4D9-5328-483E-895C-4D9808FE5B7F}" srcOrd="5" destOrd="0" presId="urn:microsoft.com/office/officeart/2005/8/layout/list1"/>
    <dgm:cxn modelId="{CAC64820-DC14-4D60-916E-3A012D3A02E6}" type="presParOf" srcId="{7200DBBA-E2B7-412D-ACF8-79AEF47138B1}" destId="{53556788-0891-4E62-9949-E7CD96C65DC2}" srcOrd="6" destOrd="0" presId="urn:microsoft.com/office/officeart/2005/8/layout/list1"/>
    <dgm:cxn modelId="{5C30A192-6D2C-4714-99D1-3CC2A55C9729}" type="presParOf" srcId="{7200DBBA-E2B7-412D-ACF8-79AEF47138B1}" destId="{5CC69286-5791-49E0-A18F-C07C190E87C4}" srcOrd="7" destOrd="0" presId="urn:microsoft.com/office/officeart/2005/8/layout/list1"/>
    <dgm:cxn modelId="{A27AD2BD-83C6-4414-9C6D-B09F4AEEB7C0}" type="presParOf" srcId="{7200DBBA-E2B7-412D-ACF8-79AEF47138B1}" destId="{B39E705B-555B-4937-9D02-017B2DF9FDFD}" srcOrd="8" destOrd="0" presId="urn:microsoft.com/office/officeart/2005/8/layout/list1"/>
    <dgm:cxn modelId="{35DD18B8-BAB3-4CE0-BF64-0A64EF9D687C}" type="presParOf" srcId="{B39E705B-555B-4937-9D02-017B2DF9FDFD}" destId="{53D15131-3ED7-4638-A211-6DF34DC60871}" srcOrd="0" destOrd="0" presId="urn:microsoft.com/office/officeart/2005/8/layout/list1"/>
    <dgm:cxn modelId="{8CA13EF9-6B49-4A2F-B6F2-42A6913913B3}" type="presParOf" srcId="{B39E705B-555B-4937-9D02-017B2DF9FDFD}" destId="{9CEDEE07-B25F-4B3A-BE92-7D6376C973B2}" srcOrd="1" destOrd="0" presId="urn:microsoft.com/office/officeart/2005/8/layout/list1"/>
    <dgm:cxn modelId="{EA73C350-9EA0-4712-9508-71231B825927}" type="presParOf" srcId="{7200DBBA-E2B7-412D-ACF8-79AEF47138B1}" destId="{BF3444A8-B7C8-4958-83C6-25763F77E03D}" srcOrd="9" destOrd="0" presId="urn:microsoft.com/office/officeart/2005/8/layout/list1"/>
    <dgm:cxn modelId="{1F7F6E07-31E8-4F51-8357-2659EA43CA15}" type="presParOf" srcId="{7200DBBA-E2B7-412D-ACF8-79AEF47138B1}" destId="{CC7BEC1A-E5A6-4DEE-8E24-54409AB4B6D5}" srcOrd="10" destOrd="0" presId="urn:microsoft.com/office/officeart/2005/8/layout/list1"/>
    <dgm:cxn modelId="{46F00CD6-91DC-4031-A89E-D7C721F4497D}" type="presParOf" srcId="{7200DBBA-E2B7-412D-ACF8-79AEF47138B1}" destId="{20DDFC2D-1B36-4FCE-A650-71A59BDE31A2}" srcOrd="11" destOrd="0" presId="urn:microsoft.com/office/officeart/2005/8/layout/list1"/>
    <dgm:cxn modelId="{E8EAFEB0-DCCF-440F-9801-3FD6E8236F52}" type="presParOf" srcId="{7200DBBA-E2B7-412D-ACF8-79AEF47138B1}" destId="{7527438E-88F0-405B-8CCD-FADF5BD46135}" srcOrd="12" destOrd="0" presId="urn:microsoft.com/office/officeart/2005/8/layout/list1"/>
    <dgm:cxn modelId="{62424673-E157-436B-A065-66A542C4EA58}" type="presParOf" srcId="{7527438E-88F0-405B-8CCD-FADF5BD46135}" destId="{6B98229A-6C18-40A0-8E3C-CF1D7E19D79F}" srcOrd="0" destOrd="0" presId="urn:microsoft.com/office/officeart/2005/8/layout/list1"/>
    <dgm:cxn modelId="{11C62CDC-2AA6-47F8-92E0-2BEE48D41AE1}" type="presParOf" srcId="{7527438E-88F0-405B-8CCD-FADF5BD46135}" destId="{48BF5092-FDA1-4FDB-ACA1-FB1A950E87A5}" srcOrd="1" destOrd="0" presId="urn:microsoft.com/office/officeart/2005/8/layout/list1"/>
    <dgm:cxn modelId="{CD99A234-7745-47DE-B095-52DF28A50D03}" type="presParOf" srcId="{7200DBBA-E2B7-412D-ACF8-79AEF47138B1}" destId="{DD8DF7F9-A6B7-4D4E-BFEF-F574B7FC7E1B}" srcOrd="13" destOrd="0" presId="urn:microsoft.com/office/officeart/2005/8/layout/list1"/>
    <dgm:cxn modelId="{7F80B9FD-BCA3-4251-BF27-F304475CB5AD}" type="presParOf" srcId="{7200DBBA-E2B7-412D-ACF8-79AEF47138B1}" destId="{1FE15649-3841-46BB-A6E8-FA1CC3B2A3B8}" srcOrd="14" destOrd="0" presId="urn:microsoft.com/office/officeart/2005/8/layout/list1"/>
    <dgm:cxn modelId="{EADF57B5-97EC-4E70-AB5D-7A431E5D7722}" type="presParOf" srcId="{7200DBBA-E2B7-412D-ACF8-79AEF47138B1}" destId="{4FD09C27-5B2D-43CD-9A55-8649EF448BAE}" srcOrd="15" destOrd="0" presId="urn:microsoft.com/office/officeart/2005/8/layout/list1"/>
    <dgm:cxn modelId="{27035DDB-EE54-4BD6-B618-EB5E65FE6E2B}" type="presParOf" srcId="{7200DBBA-E2B7-412D-ACF8-79AEF47138B1}" destId="{756CC018-1C36-441C-82DC-6E5DBB49BAB1}" srcOrd="16" destOrd="0" presId="urn:microsoft.com/office/officeart/2005/8/layout/list1"/>
    <dgm:cxn modelId="{22CF3136-9223-4C8E-B802-81FB4B5782F9}" type="presParOf" srcId="{756CC018-1C36-441C-82DC-6E5DBB49BAB1}" destId="{A9F11A95-D7AF-4317-A4B1-84FE00BBB105}" srcOrd="0" destOrd="0" presId="urn:microsoft.com/office/officeart/2005/8/layout/list1"/>
    <dgm:cxn modelId="{17CD55FB-7F61-4219-9688-A247F4FDAE38}" type="presParOf" srcId="{756CC018-1C36-441C-82DC-6E5DBB49BAB1}" destId="{DA669560-C1BA-4AD6-8631-D12E25E24A3B}" srcOrd="1" destOrd="0" presId="urn:microsoft.com/office/officeart/2005/8/layout/list1"/>
    <dgm:cxn modelId="{4CBA4AE6-E722-4EDF-9CD4-2B98CA39095C}" type="presParOf" srcId="{7200DBBA-E2B7-412D-ACF8-79AEF47138B1}" destId="{1E479152-9DE7-4DCC-B476-781B8FF02A46}" srcOrd="17" destOrd="0" presId="urn:microsoft.com/office/officeart/2005/8/layout/list1"/>
    <dgm:cxn modelId="{BE704343-03AD-444A-9AEE-5FD3FC886868}" type="presParOf" srcId="{7200DBBA-E2B7-412D-ACF8-79AEF47138B1}" destId="{4136A6E0-7509-49E6-B1F7-1F0BCF5471E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FD6B3A-BB4F-433B-A552-8A6F1149CAF9}">
      <dsp:nvSpPr>
        <dsp:cNvPr id="0" name=""/>
        <dsp:cNvSpPr/>
      </dsp:nvSpPr>
      <dsp:spPr>
        <a:xfrm rot="16200000">
          <a:off x="1123720" y="-1144635"/>
          <a:ext cx="2266637" cy="4413865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работы по патриотическому воспитанию  (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Н.Г.Зеленова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Л. </a:t>
          </a:r>
          <a:r>
            <a:rPr lang="ru-RU" sz="20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Е.Осипова</a:t>
          </a: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407050" y="-1427965"/>
        <a:ext cx="1699977" cy="4413865"/>
      </dsp:txXfrm>
    </dsp:sp>
    <dsp:sp modelId="{4A4AA565-C147-4287-A987-5F20C5BE8142}">
      <dsp:nvSpPr>
        <dsp:cNvPr id="0" name=""/>
        <dsp:cNvSpPr/>
      </dsp:nvSpPr>
      <dsp:spPr>
        <a:xfrm>
          <a:off x="4458788" y="-81053"/>
          <a:ext cx="3942455" cy="2286700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Концепция детского музея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(А.У. Зеленко)</a:t>
          </a:r>
          <a:endParaRPr lang="ru-RU" sz="2000" kern="1200" dirty="0"/>
        </a:p>
      </dsp:txBody>
      <dsp:txXfrm>
        <a:off x="4458788" y="-81053"/>
        <a:ext cx="3942455" cy="1715025"/>
      </dsp:txXfrm>
    </dsp:sp>
    <dsp:sp modelId="{88B46F01-7816-488A-B0E3-56897313F53D}">
      <dsp:nvSpPr>
        <dsp:cNvPr id="0" name=""/>
        <dsp:cNvSpPr/>
      </dsp:nvSpPr>
      <dsp:spPr>
        <a:xfrm rot="10800000">
          <a:off x="71492" y="1801325"/>
          <a:ext cx="4704871" cy="3317417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Подходы к организации детских музеев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ДОУ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(Н. А. Рыжова, Л. В. Логинова, А. И.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Данюкова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Е.А.Байдина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Н. В.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Малюшова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М.Трунова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Т.Чумалова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800" kern="1200" dirty="0"/>
        </a:p>
      </dsp:txBody>
      <dsp:txXfrm rot="10800000">
        <a:off x="71492" y="2630680"/>
        <a:ext cx="4704871" cy="2488063"/>
      </dsp:txXfrm>
    </dsp:sp>
    <dsp:sp modelId="{6F355152-EE1E-45F2-8835-63A27595419F}">
      <dsp:nvSpPr>
        <dsp:cNvPr id="0" name=""/>
        <dsp:cNvSpPr/>
      </dsp:nvSpPr>
      <dsp:spPr>
        <a:xfrm rot="5400000">
          <a:off x="5031036" y="1683175"/>
          <a:ext cx="2885600" cy="3993957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Формы работы в детском музее (Б. А. Столяров, Л. М.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Шляхтина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С. В. Фокин,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П.И.Пидкасистый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Г. К.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Селевко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Ж. С.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Хайдаров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391736" y="2043875"/>
        <a:ext cx="2164200" cy="3993957"/>
      </dsp:txXfrm>
    </dsp:sp>
    <dsp:sp modelId="{F4C82A39-3C2B-4DD4-ADF1-0FE00DADB4FC}">
      <dsp:nvSpPr>
        <dsp:cNvPr id="0" name=""/>
        <dsp:cNvSpPr/>
      </dsp:nvSpPr>
      <dsp:spPr>
        <a:xfrm>
          <a:off x="1974980" y="1378431"/>
          <a:ext cx="4324872" cy="1584169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!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Реализация системы работы по патриотическому воспитанию старших дошкольников посредством организации группового мини-музея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4980" y="1378431"/>
        <a:ext cx="4324872" cy="1584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C99576-E668-4E40-BD59-81669DC63D3F}">
      <dsp:nvSpPr>
        <dsp:cNvPr id="0" name=""/>
        <dsp:cNvSpPr/>
      </dsp:nvSpPr>
      <dsp:spPr>
        <a:xfrm rot="5400000">
          <a:off x="516717" y="1311230"/>
          <a:ext cx="1548803" cy="25771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050DF-1607-47F4-B693-0BBED917532E}">
      <dsp:nvSpPr>
        <dsp:cNvPr id="0" name=""/>
        <dsp:cNvSpPr/>
      </dsp:nvSpPr>
      <dsp:spPr>
        <a:xfrm>
          <a:off x="321388" y="2088224"/>
          <a:ext cx="2644954" cy="203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Содержательный компонент: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детьми представлениями и понятиями об окружающем мире: социальном устройстве общества, истории страны, культуре, традициях, природе родного края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388" y="2088224"/>
        <a:ext cx="2644954" cy="2039477"/>
      </dsp:txXfrm>
    </dsp:sp>
    <dsp:sp modelId="{627D9F53-02E5-4EE2-9D94-CA88D8EF2B3C}">
      <dsp:nvSpPr>
        <dsp:cNvPr id="0" name=""/>
        <dsp:cNvSpPr/>
      </dsp:nvSpPr>
      <dsp:spPr>
        <a:xfrm>
          <a:off x="2145873" y="1121495"/>
          <a:ext cx="438997" cy="438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59B4E-119D-48B3-A1F5-10E6C992708A}">
      <dsp:nvSpPr>
        <dsp:cNvPr id="0" name=""/>
        <dsp:cNvSpPr/>
      </dsp:nvSpPr>
      <dsp:spPr>
        <a:xfrm rot="5400000">
          <a:off x="3524171" y="606410"/>
          <a:ext cx="1548803" cy="25771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5166D-B46B-48D8-880C-5E3EFB0DA8BE}">
      <dsp:nvSpPr>
        <dsp:cNvPr id="0" name=""/>
        <dsp:cNvSpPr/>
      </dsp:nvSpPr>
      <dsp:spPr>
        <a:xfrm>
          <a:off x="3265637" y="1376430"/>
          <a:ext cx="2326686" cy="203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Эмоционально-побудительный компонент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переживание личностно- положительного эмоционального отношения к усваиваемым знаниям, окружающему миру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65637" y="1376430"/>
        <a:ext cx="2326686" cy="2039477"/>
      </dsp:txXfrm>
    </dsp:sp>
    <dsp:sp modelId="{5FA184A9-F104-4BC0-8743-FF24C48B14E8}">
      <dsp:nvSpPr>
        <dsp:cNvPr id="0" name=""/>
        <dsp:cNvSpPr/>
      </dsp:nvSpPr>
      <dsp:spPr>
        <a:xfrm>
          <a:off x="5153326" y="416676"/>
          <a:ext cx="438997" cy="43899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6291A-CD2C-4361-94D1-1A857FC32747}">
      <dsp:nvSpPr>
        <dsp:cNvPr id="0" name=""/>
        <dsp:cNvSpPr/>
      </dsp:nvSpPr>
      <dsp:spPr>
        <a:xfrm rot="5400000">
          <a:off x="6531624" y="-98408"/>
          <a:ext cx="1548803" cy="257717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6A4A2-FD4E-4E54-B63A-D756D52F1871}">
      <dsp:nvSpPr>
        <dsp:cNvPr id="0" name=""/>
        <dsp:cNvSpPr/>
      </dsp:nvSpPr>
      <dsp:spPr>
        <a:xfrm>
          <a:off x="6273090" y="671611"/>
          <a:ext cx="2326686" cy="2039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Деятельностный компонент: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эмоционально- прочувственных и осознанных знаний в деятельности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3090" y="671611"/>
        <a:ext cx="2326686" cy="20394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378E8D-10AA-4FDC-B9D1-78F8E98FBFDE}">
      <dsp:nvSpPr>
        <dsp:cNvPr id="0" name=""/>
        <dsp:cNvSpPr/>
      </dsp:nvSpPr>
      <dsp:spPr>
        <a:xfrm>
          <a:off x="0" y="120866"/>
          <a:ext cx="8496945" cy="1510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6441A-6691-47A8-99ED-A787FB393945}">
      <dsp:nvSpPr>
        <dsp:cNvPr id="0" name=""/>
        <dsp:cNvSpPr/>
      </dsp:nvSpPr>
      <dsp:spPr>
        <a:xfrm>
          <a:off x="424847" y="32392"/>
          <a:ext cx="5947861" cy="17694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Этапы работы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47" y="32392"/>
        <a:ext cx="5947861" cy="176947"/>
      </dsp:txXfrm>
    </dsp:sp>
    <dsp:sp modelId="{53556788-0891-4E62-9949-E7CD96C65DC2}">
      <dsp:nvSpPr>
        <dsp:cNvPr id="0" name=""/>
        <dsp:cNvSpPr/>
      </dsp:nvSpPr>
      <dsp:spPr>
        <a:xfrm>
          <a:off x="0" y="392760"/>
          <a:ext cx="8496945" cy="887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12496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Педагогическая диагностика уровня сформированности у детей представлений по тематическим блокам «Родной город», «Родная природа», «Родная страна», «Родная культура» (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Н.Г.Зеленова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Л.Е.Осипова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2760"/>
        <a:ext cx="8496945" cy="887432"/>
      </dsp:txXfrm>
    </dsp:sp>
    <dsp:sp modelId="{83C3C044-693C-48BE-959A-6A49CC175DE8}">
      <dsp:nvSpPr>
        <dsp:cNvPr id="0" name=""/>
        <dsp:cNvSpPr/>
      </dsp:nvSpPr>
      <dsp:spPr>
        <a:xfrm>
          <a:off x="424847" y="304286"/>
          <a:ext cx="5947861" cy="17694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Диагностический этап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47" y="304286"/>
        <a:ext cx="5947861" cy="176947"/>
      </dsp:txXfrm>
    </dsp:sp>
    <dsp:sp modelId="{CC7BEC1A-E5A6-4DEE-8E24-54409AB4B6D5}">
      <dsp:nvSpPr>
        <dsp:cNvPr id="0" name=""/>
        <dsp:cNvSpPr/>
      </dsp:nvSpPr>
      <dsp:spPr>
        <a:xfrm>
          <a:off x="0" y="1401034"/>
          <a:ext cx="8496945" cy="1586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12496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перспективного плана по патриотическому воспитанию старших дошкольников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проекта «Групповой мини-музей «Прошлое и настоящее родного города»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картотеки «Игры и задания с экспонатами музея «Прошлое и настоящее родного города»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01034"/>
        <a:ext cx="8496945" cy="1586049"/>
      </dsp:txXfrm>
    </dsp:sp>
    <dsp:sp modelId="{9CEDEE07-B25F-4B3A-BE92-7D6376C973B2}">
      <dsp:nvSpPr>
        <dsp:cNvPr id="0" name=""/>
        <dsp:cNvSpPr/>
      </dsp:nvSpPr>
      <dsp:spPr>
        <a:xfrm>
          <a:off x="424847" y="1312561"/>
          <a:ext cx="5947861" cy="17694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Проектировочный этап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47" y="1312561"/>
        <a:ext cx="5947861" cy="176947"/>
      </dsp:txXfrm>
    </dsp:sp>
    <dsp:sp modelId="{1FE15649-3841-46BB-A6E8-FA1CC3B2A3B8}">
      <dsp:nvSpPr>
        <dsp:cNvPr id="0" name=""/>
        <dsp:cNvSpPr/>
      </dsp:nvSpPr>
      <dsp:spPr>
        <a:xfrm>
          <a:off x="0" y="3107926"/>
          <a:ext cx="8496945" cy="1033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12496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перспективного плана по патриотическому воспитанию старших дошкольников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 «Групповой мини-музей «Прошлое и настоящее родного города»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107926"/>
        <a:ext cx="8496945" cy="1033312"/>
      </dsp:txXfrm>
    </dsp:sp>
    <dsp:sp modelId="{48BF5092-FDA1-4FDB-ACA1-FB1A950E87A5}">
      <dsp:nvSpPr>
        <dsp:cNvPr id="0" name=""/>
        <dsp:cNvSpPr/>
      </dsp:nvSpPr>
      <dsp:spPr>
        <a:xfrm>
          <a:off x="424847" y="3019452"/>
          <a:ext cx="5947861" cy="17694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Исполнительский этап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47" y="3019452"/>
        <a:ext cx="5947861" cy="176947"/>
      </dsp:txXfrm>
    </dsp:sp>
    <dsp:sp modelId="{4136A6E0-7509-49E6-B1F7-1F0BCF5471EC}">
      <dsp:nvSpPr>
        <dsp:cNvPr id="0" name=""/>
        <dsp:cNvSpPr/>
      </dsp:nvSpPr>
      <dsp:spPr>
        <a:xfrm>
          <a:off x="0" y="4262080"/>
          <a:ext cx="8496945" cy="11140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9457" tIns="124968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уровня сформированности у детей представлений по тематическим блокам «Родной город», «Родная природа», «Родная страна», «Родная культура» (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Н.Г.Зеленова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Л.Е.Осипова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62080"/>
        <a:ext cx="8496945" cy="1114011"/>
      </dsp:txXfrm>
    </dsp:sp>
    <dsp:sp modelId="{DA669560-C1BA-4AD6-8631-D12E25E24A3B}">
      <dsp:nvSpPr>
        <dsp:cNvPr id="0" name=""/>
        <dsp:cNvSpPr/>
      </dsp:nvSpPr>
      <dsp:spPr>
        <a:xfrm>
          <a:off x="424847" y="4173606"/>
          <a:ext cx="5947861" cy="17694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Итоговый этап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4847" y="4173606"/>
        <a:ext cx="5947861" cy="176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D7A4-BE44-40DA-95BB-D4D9A2C43928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6E2B1-E67E-4905-9AC4-ABEA26C47A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054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E2B1-E67E-4905-9AC4-ABEA26C47A2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6E2B1-E67E-4905-9AC4-ABEA26C47A2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83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4JXCLruT8FBnFrNpyxUd8YPqTIzaa6hJnHdBBQZcqj4/edit?usp=sharin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docs.google.com/document/d/11fgnh39QAv0rJwpJ8wCP8kw9IeKtXan3LnLikdrhcQI/edit?usp=sharing" TargetMode="External"/><Relationship Id="rId4" Type="http://schemas.openxmlformats.org/officeDocument/2006/relationships/hyperlink" Target="https://docs.google.com/document/d/1mGjTIo1ARP4sZ5Si0jkxwyEuT8y5eGjjquS6A7qEPFs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top-fon.com/uploads/posts/2023-02/1675218100_top-fon-com-p-fon-dlya-patrioticheskoi-prezentatsii-v-do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98845" y="183144"/>
            <a:ext cx="8479532" cy="6429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Аттестация педагогических работников в целях установления высшей квалификационной категории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2234" y="992059"/>
            <a:ext cx="8479532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i="1" dirty="0">
                <a:latin typeface="Times New Roman" pitchFamily="16" charset="0"/>
                <a:cs typeface="Times New Roman" pitchFamily="16" charset="0"/>
              </a:rPr>
              <a:t>КОМПЬЮТЕРНАЯ ПРЕЗЕНТАЦИЯ ПРАКТИЧЕСКИХ ДОСТИЖЕНИЙ ПРОФЕССИОНАЛЬНОЙ ДЕЯТЕЛЬНОСТИ  (ЛИЧНОГО ВКЛАДА В РАЗВИТИЕ ОБРАЗОВАНИЯ) </a:t>
            </a:r>
          </a:p>
        </p:txBody>
      </p:sp>
      <p:pic>
        <p:nvPicPr>
          <p:cNvPr id="9" name="Picture 3" descr="C:\Users\Юля\Desktop\мои документы\фото\фото сотрудников 2013г\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" t="3432" r="-197" b="5131"/>
          <a:stretch/>
        </p:blipFill>
        <p:spPr bwMode="auto">
          <a:xfrm>
            <a:off x="1097004" y="2013326"/>
            <a:ext cx="2610900" cy="358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76973" y="2132856"/>
            <a:ext cx="4501404" cy="2160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Воспитатель</a:t>
            </a:r>
            <a:endParaRPr lang="ru-RU" altLang="ru-RU" sz="2400" b="1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Муниципального бюджетного дошкольного учреждения  «Детский сад № 20» </a:t>
            </a:r>
          </a:p>
          <a:p>
            <a:pPr algn="ctr" eaLnBrk="1" hangingPunct="1">
              <a:spcBef>
                <a:spcPts val="50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г. Балахна</a:t>
            </a:r>
          </a:p>
          <a:p>
            <a:pPr eaLnBrk="1" hangingPunct="1">
              <a:spcBef>
                <a:spcPts val="500"/>
              </a:spcBef>
              <a:buClr>
                <a:srgbClr val="002060"/>
              </a:buClr>
            </a:pPr>
            <a:endParaRPr lang="ru-RU" altLang="ru-RU" sz="2400" b="1" dirty="0">
              <a:solidFill>
                <a:srgbClr val="00206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285598" y="4653136"/>
            <a:ext cx="4501404" cy="936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46800" rIns="90000" bIns="46800" anchor="b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latin typeface="Times New Roman" pitchFamily="16" charset="0"/>
                <a:cs typeface="Times New Roman" pitchFamily="16" charset="0"/>
              </a:rPr>
              <a:t>Малютина</a:t>
            </a:r>
            <a:r>
              <a:rPr lang="ru-RU" altLang="ru-RU" sz="2400" b="1" dirty="0"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altLang="ru-RU" sz="2400" b="1" dirty="0">
                <a:latin typeface="Times New Roman" pitchFamily="16" charset="0"/>
                <a:cs typeface="Times New Roman" pitchFamily="16" charset="0"/>
              </a:rPr>
            </a:br>
            <a:r>
              <a:rPr lang="ru-RU" altLang="ru-RU" sz="2400" b="1" dirty="0" smtClean="0">
                <a:latin typeface="Times New Roman" pitchFamily="16" charset="0"/>
                <a:cs typeface="Times New Roman" pitchFamily="16" charset="0"/>
              </a:rPr>
              <a:t>Наталья Анатольевна</a:t>
            </a:r>
            <a:endParaRPr lang="ru-RU" altLang="ru-RU" sz="2400" b="1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0374" y="5877272"/>
            <a:ext cx="8483577" cy="8331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i="1" dirty="0">
                <a:latin typeface="Times New Roman" pitchFamily="16" charset="0"/>
                <a:cs typeface="Times New Roman" pitchFamily="16" charset="0"/>
              </a:rPr>
              <a:t>Мое профессиональное кредо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i="1" dirty="0" smtClean="0">
                <a:latin typeface="Times New Roman" pitchFamily="16" charset="0"/>
                <a:cs typeface="Times New Roman" pitchFamily="16" charset="0"/>
              </a:rPr>
              <a:t>«Чтобы быть интересным, будь интересующимся»</a:t>
            </a:r>
          </a:p>
        </p:txBody>
      </p:sp>
    </p:spTree>
    <p:extLst>
      <p:ext uri="{BB962C8B-B14F-4D97-AF65-F5344CB8AC3E}">
        <p14:creationId xmlns:p14="http://schemas.microsoft.com/office/powerpoint/2010/main" xmlns="" val="6100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91" y="173983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92" y="550169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старших дошкольников представлений в рамках реализации перспективного плана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патриотическому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тематические блоки «Родной город», «Родная природа», «Родная страна», «Родная культура»)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79512" y="4149080"/>
            <a:ext cx="302433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itchFamily="18" charset="0"/>
              </a:rPr>
              <a:t>Экскурсии по родному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городу, в краеведческий музей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076056" y="3844303"/>
            <a:ext cx="367435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Беседы, познавательные рассказы воспитателя, просмотр </a:t>
            </a:r>
            <a:r>
              <a:rPr lang="ru-RU" altLang="ru-RU" sz="1600" dirty="0">
                <a:latin typeface="Times New Roman" panose="02020603050405020304" pitchFamily="18" charset="0"/>
                <a:cs typeface="Times New Roman" pitchFamily="18" charset="0"/>
              </a:rPr>
              <a:t>презентаций о родном городе,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стране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1016533" y="6359842"/>
            <a:ext cx="29032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Продуктивная деятельность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5788645" y="6388157"/>
            <a:ext cx="29032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Игровая  деятельность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Ot7tL-FHu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060848"/>
            <a:ext cx="1977652" cy="1484784"/>
          </a:xfrm>
          <a:prstGeom prst="rect">
            <a:avLst/>
          </a:prstGeom>
        </p:spPr>
      </p:pic>
      <p:pic>
        <p:nvPicPr>
          <p:cNvPr id="16" name="Рисунок 15" descr="ahzZ62pSWQ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1628800"/>
            <a:ext cx="1977652" cy="1484784"/>
          </a:xfrm>
          <a:prstGeom prst="rect">
            <a:avLst/>
          </a:prstGeom>
        </p:spPr>
      </p:pic>
      <p:pic>
        <p:nvPicPr>
          <p:cNvPr id="17" name="Рисунок 16" descr="bRe0sL32t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869160"/>
            <a:ext cx="1944216" cy="1458162"/>
          </a:xfrm>
          <a:prstGeom prst="rect">
            <a:avLst/>
          </a:prstGeom>
        </p:spPr>
      </p:pic>
      <p:pic>
        <p:nvPicPr>
          <p:cNvPr id="18" name="Рисунок 17" descr="jZbOMmcIp5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4869160"/>
            <a:ext cx="1920213" cy="1440160"/>
          </a:xfrm>
          <a:prstGeom prst="rect">
            <a:avLst/>
          </a:prstGeom>
        </p:spPr>
      </p:pic>
      <p:pic>
        <p:nvPicPr>
          <p:cNvPr id="19" name="Рисунок 18" descr="7mQ7xod_HN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484784"/>
            <a:ext cx="1584176" cy="1189370"/>
          </a:xfrm>
          <a:prstGeom prst="rect">
            <a:avLst/>
          </a:prstGeom>
        </p:spPr>
      </p:pic>
      <p:pic>
        <p:nvPicPr>
          <p:cNvPr id="20" name="Рисунок 19" descr="1OMz9sIcop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1484784"/>
            <a:ext cx="1470899" cy="1104323"/>
          </a:xfrm>
          <a:prstGeom prst="rect">
            <a:avLst/>
          </a:prstGeom>
        </p:spPr>
      </p:pic>
      <p:pic>
        <p:nvPicPr>
          <p:cNvPr id="21" name="Рисунок 20" descr="0RcG7RN43bk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2708920"/>
            <a:ext cx="1656184" cy="1242138"/>
          </a:xfrm>
          <a:prstGeom prst="rect">
            <a:avLst/>
          </a:prstGeom>
        </p:spPr>
      </p:pic>
      <p:pic>
        <p:nvPicPr>
          <p:cNvPr id="22" name="Рисунок 21" descr="Jw-Ew598KEw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9752" y="2708920"/>
            <a:ext cx="1632182" cy="1224136"/>
          </a:xfrm>
          <a:prstGeom prst="rect">
            <a:avLst/>
          </a:prstGeom>
        </p:spPr>
      </p:pic>
      <p:pic>
        <p:nvPicPr>
          <p:cNvPr id="23" name="Рисунок 22" descr="u9QzDjefKH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5576" y="4869160"/>
            <a:ext cx="1811693" cy="1358770"/>
          </a:xfrm>
          <a:prstGeom prst="rect">
            <a:avLst/>
          </a:prstGeom>
        </p:spPr>
      </p:pic>
      <p:pic>
        <p:nvPicPr>
          <p:cNvPr id="24" name="Рисунок 23" descr="OvOR8fC3HLE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75856" y="4365104"/>
            <a:ext cx="1383617" cy="184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91" y="16400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92" y="5501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организации группового мини-музея «Прошлое и настоящее родного города»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60868" y="6163927"/>
            <a:ext cx="79003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Совместная деятельность по созданию экспонатов мини -музея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076055" y="5382136"/>
            <a:ext cx="38525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Создание пазлов «Ремесла старой Балахны»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215591" y="5373216"/>
            <a:ext cx="338914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Создание страниц книги «Легенда о братьях Плесянычах»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DGbu1nvh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2267744" cy="1700808"/>
          </a:xfrm>
          <a:prstGeom prst="rect">
            <a:avLst/>
          </a:prstGeom>
        </p:spPr>
      </p:pic>
      <p:pic>
        <p:nvPicPr>
          <p:cNvPr id="13" name="Рисунок 12" descr="lJTmn_7137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2627783" y="1196752"/>
            <a:ext cx="2208245" cy="1656184"/>
          </a:xfrm>
          <a:prstGeom prst="rect">
            <a:avLst/>
          </a:prstGeom>
        </p:spPr>
      </p:pic>
      <p:pic>
        <p:nvPicPr>
          <p:cNvPr id="15" name="Рисунок 14" descr="CNdJ5Blovx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077580"/>
            <a:ext cx="2232248" cy="1674186"/>
          </a:xfrm>
          <a:prstGeom prst="rect">
            <a:avLst/>
          </a:prstGeom>
        </p:spPr>
      </p:pic>
      <p:pic>
        <p:nvPicPr>
          <p:cNvPr id="16" name="Рисунок 15" descr="v4q-Ck23d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01008"/>
            <a:ext cx="2169473" cy="1628800"/>
          </a:xfrm>
          <a:prstGeom prst="rect">
            <a:avLst/>
          </a:prstGeom>
        </p:spPr>
      </p:pic>
      <p:pic>
        <p:nvPicPr>
          <p:cNvPr id="17" name="Рисунок 16" descr="thmfzFzQr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2996952"/>
            <a:ext cx="1512168" cy="2013738"/>
          </a:xfrm>
          <a:prstGeom prst="rect">
            <a:avLst/>
          </a:prstGeom>
        </p:spPr>
      </p:pic>
      <p:pic>
        <p:nvPicPr>
          <p:cNvPr id="18" name="Рисунок 17" descr="UOKQssyEDO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20272" y="3501008"/>
            <a:ext cx="1656184" cy="1575963"/>
          </a:xfrm>
          <a:prstGeom prst="rect">
            <a:avLst/>
          </a:prstGeom>
        </p:spPr>
      </p:pic>
      <p:pic>
        <p:nvPicPr>
          <p:cNvPr id="19" name="Рисунок 18" descr="xA3Dnpy2dC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12" y="1124744"/>
            <a:ext cx="2911058" cy="21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4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91" y="16400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92" y="5501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организации группового мини-музея «Прошлое и настоящее родного города»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60868" y="6163927"/>
            <a:ext cx="79003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Совместная деятельность по созданию экспонатов мини -музея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3131840" y="5445224"/>
            <a:ext cx="338914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Создание макета русской избы деревеньки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itchFamily="18" charset="0"/>
              </a:rPr>
              <a:t>Курзы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oeiLIc36F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2952328" cy="2214246"/>
          </a:xfrm>
          <a:prstGeom prst="rect">
            <a:avLst/>
          </a:prstGeom>
        </p:spPr>
      </p:pic>
      <p:pic>
        <p:nvPicPr>
          <p:cNvPr id="13" name="Рисунок 12" descr="NtymvLdN3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2685501" cy="2016224"/>
          </a:xfrm>
          <a:prstGeom prst="rect">
            <a:avLst/>
          </a:prstGeom>
        </p:spPr>
      </p:pic>
      <p:pic>
        <p:nvPicPr>
          <p:cNvPr id="15" name="Рисунок 14" descr="nERC4rvUEY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340768"/>
            <a:ext cx="2448272" cy="1838117"/>
          </a:xfrm>
          <a:prstGeom prst="rect">
            <a:avLst/>
          </a:prstGeom>
        </p:spPr>
      </p:pic>
      <p:pic>
        <p:nvPicPr>
          <p:cNvPr id="16" name="Рисунок 15" descr="w5aDvfQPJo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356992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6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91" y="16400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192" y="5501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 организации группового мини-музея «Прошлое и настоящее родного города»</a:t>
            </a: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760868" y="6163927"/>
            <a:ext cx="790033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Совместная деятельность по созданию экспонатов мини -музея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2"/>
          <p:cNvSpPr>
            <a:spLocks noChangeArrowheads="1"/>
          </p:cNvSpPr>
          <p:nvPr/>
        </p:nvSpPr>
        <p:spPr bwMode="auto">
          <a:xfrm>
            <a:off x="5076055" y="5382136"/>
            <a:ext cx="38525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Создание макета «Уголок родной природы»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323528" y="5622516"/>
            <a:ext cx="338914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Опыты по получению соли, бумаги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uCJcAE1oy1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1883701" cy="1412776"/>
          </a:xfrm>
          <a:prstGeom prst="rect">
            <a:avLst/>
          </a:prstGeom>
        </p:spPr>
      </p:pic>
      <p:pic>
        <p:nvPicPr>
          <p:cNvPr id="15" name="Рисунок 14" descr="au1gCV9-q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052736"/>
            <a:ext cx="1689920" cy="1268760"/>
          </a:xfrm>
          <a:prstGeom prst="rect">
            <a:avLst/>
          </a:prstGeom>
        </p:spPr>
      </p:pic>
      <p:pic>
        <p:nvPicPr>
          <p:cNvPr id="16" name="Рисунок 15" descr="nwf58hyexg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124744"/>
            <a:ext cx="1785830" cy="1340768"/>
          </a:xfrm>
          <a:prstGeom prst="rect">
            <a:avLst/>
          </a:prstGeom>
        </p:spPr>
      </p:pic>
      <p:pic>
        <p:nvPicPr>
          <p:cNvPr id="13" name="Рисунок 12" descr="voeo54ZdJm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1988840"/>
            <a:ext cx="1689920" cy="1268760"/>
          </a:xfrm>
          <a:prstGeom prst="rect">
            <a:avLst/>
          </a:prstGeom>
        </p:spPr>
      </p:pic>
      <p:pic>
        <p:nvPicPr>
          <p:cNvPr id="18" name="Рисунок 17" descr="yMRkk-QLRE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2924944"/>
            <a:ext cx="1691680" cy="1268760"/>
          </a:xfrm>
          <a:prstGeom prst="rect">
            <a:avLst/>
          </a:prstGeom>
        </p:spPr>
      </p:pic>
      <p:pic>
        <p:nvPicPr>
          <p:cNvPr id="19" name="Рисунок 18" descr="licNmCXMCk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71800" y="4293096"/>
            <a:ext cx="1728192" cy="1296144"/>
          </a:xfrm>
          <a:prstGeom prst="rect">
            <a:avLst/>
          </a:prstGeom>
        </p:spPr>
      </p:pic>
      <p:pic>
        <p:nvPicPr>
          <p:cNvPr id="20" name="Рисунок 19" descr="dbA6LI_tlNQ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60032" y="1844824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6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91" y="171867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15" y="529487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мини-музея «Прошлое и настоящее родного города»</a:t>
            </a:r>
          </a:p>
        </p:txBody>
      </p:sp>
      <p:pic>
        <p:nvPicPr>
          <p:cNvPr id="7" name="Рисунок 6" descr="diLg8hgt2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1653" y="1268760"/>
            <a:ext cx="7001485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6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182" y="16400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15" y="52948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задания с экспонатами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мини-музея «Прошлое и настоящее родного города»</a:t>
            </a: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5076056" y="6131961"/>
            <a:ext cx="363647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Макет русской избы деревеньки </a:t>
            </a:r>
            <a:r>
              <a:rPr lang="ru-RU" altLang="ru-RU" sz="1600" dirty="0" err="1" smtClean="0">
                <a:latin typeface="Times New Roman" panose="02020603050405020304" pitchFamily="18" charset="0"/>
                <a:cs typeface="Times New Roman" pitchFamily="18" charset="0"/>
              </a:rPr>
              <a:t>Курзы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: игры «Что лишнее», «Что изменилось»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299201" y="5897026"/>
            <a:ext cx="417646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книга «Легенда о братьях Плесянычах»: </a:t>
            </a:r>
          </a:p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игры-упражнения «Разложи правильно», «Составь рассказ», «Я начну, а ты продолжи»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7fKbEAG-T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501008"/>
            <a:ext cx="2592288" cy="1946240"/>
          </a:xfrm>
          <a:prstGeom prst="rect">
            <a:avLst/>
          </a:prstGeom>
        </p:spPr>
      </p:pic>
      <p:pic>
        <p:nvPicPr>
          <p:cNvPr id="11" name="Рисунок 10" descr="b3J09cMSO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573016"/>
            <a:ext cx="2976330" cy="2232248"/>
          </a:xfrm>
          <a:prstGeom prst="rect">
            <a:avLst/>
          </a:prstGeom>
        </p:spPr>
      </p:pic>
      <p:pic>
        <p:nvPicPr>
          <p:cNvPr id="12" name="Рисунок 11" descr="jwOD_JYD95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268760"/>
            <a:ext cx="2589591" cy="1944216"/>
          </a:xfrm>
          <a:prstGeom prst="rect">
            <a:avLst/>
          </a:prstGeom>
        </p:spPr>
      </p:pic>
      <p:pic>
        <p:nvPicPr>
          <p:cNvPr id="15" name="Рисунок 14" descr="WTTJQvEMfP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1340768"/>
            <a:ext cx="3631487" cy="19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7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182" y="16400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15" y="52948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задания с экспонатами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мини-музея «Прошлое и настоящее родного города»</a:t>
            </a: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2915816" y="5733256"/>
            <a:ext cx="37178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Пазлы «Ремесла старой Балахны»: игры- упражнения «Собери картинку», «Путаница» 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CfgeTSGC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740520" cy="2808311"/>
          </a:xfrm>
          <a:prstGeom prst="rect">
            <a:avLst/>
          </a:prstGeom>
        </p:spPr>
      </p:pic>
      <p:pic>
        <p:nvPicPr>
          <p:cNvPr id="10" name="Рисунок 9" descr="iKfEjDTua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36912"/>
            <a:ext cx="3552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1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182" y="16400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615" y="52948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задания с экспонатами 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группового мини-музея «Прошлое и настоящее родного города»</a:t>
            </a: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4932040" y="5952457"/>
            <a:ext cx="390962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Пособие «Изделия балахнинских предприятий»: игры «Путаница», «Посмотри вокруг»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2"/>
          <p:cNvSpPr>
            <a:spLocks noChangeArrowheads="1"/>
          </p:cNvSpPr>
          <p:nvPr/>
        </p:nvSpPr>
        <p:spPr bwMode="auto">
          <a:xfrm>
            <a:off x="323528" y="6075569"/>
            <a:ext cx="397778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Экспозиция «Уголок родной природы»: игра «Заблудились», «Путаница»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yRx88O4US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2705" y="3789040"/>
            <a:ext cx="2361295" cy="1772816"/>
          </a:xfrm>
          <a:prstGeom prst="rect">
            <a:avLst/>
          </a:prstGeom>
        </p:spPr>
      </p:pic>
      <p:pic>
        <p:nvPicPr>
          <p:cNvPr id="10" name="Рисунок 9" descr="C84x2b2rQZ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484784"/>
            <a:ext cx="2784309" cy="2088232"/>
          </a:xfrm>
          <a:prstGeom prst="rect">
            <a:avLst/>
          </a:prstGeom>
        </p:spPr>
      </p:pic>
      <p:pic>
        <p:nvPicPr>
          <p:cNvPr id="12" name="Рисунок 11" descr="HHTJg_2HUFk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556792"/>
            <a:ext cx="2651787" cy="1988840"/>
          </a:xfrm>
          <a:prstGeom prst="rect">
            <a:avLst/>
          </a:prstGeom>
        </p:spPr>
      </p:pic>
      <p:pic>
        <p:nvPicPr>
          <p:cNvPr id="13" name="Рисунок 12" descr="Z5x80CSru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789040"/>
            <a:ext cx="2568285" cy="1926214"/>
          </a:xfrm>
          <a:prstGeom prst="rect">
            <a:avLst/>
          </a:prstGeom>
        </p:spPr>
      </p:pic>
      <p:pic>
        <p:nvPicPr>
          <p:cNvPr id="14" name="Рисунок 13" descr="QJP0MOYpaW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3789040"/>
            <a:ext cx="2376564" cy="178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01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298" y="165255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4860032" y="5543357"/>
            <a:ext cx="40132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Организация выставки совместных творческих работ «Уголок родной природы»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467544" y="5846668"/>
            <a:ext cx="306420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Организация фотовыставок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50519" y="165255"/>
            <a:ext cx="4830108" cy="57328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467544" y="2564904"/>
            <a:ext cx="306420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Оформление наглядного материала для родителей</a:t>
            </a:r>
            <a:endParaRPr lang="ru-RU" altLang="ru-RU" sz="16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5yPq3qFZC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311606"/>
            <a:ext cx="1944216" cy="1458162"/>
          </a:xfrm>
          <a:prstGeom prst="rect">
            <a:avLst/>
          </a:prstGeom>
        </p:spPr>
      </p:pic>
      <p:pic>
        <p:nvPicPr>
          <p:cNvPr id="12" name="Рисунок 11" descr="X_r9Fp_o1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149080"/>
            <a:ext cx="2016224" cy="1512168"/>
          </a:xfrm>
          <a:prstGeom prst="rect">
            <a:avLst/>
          </a:prstGeom>
        </p:spPr>
      </p:pic>
      <p:pic>
        <p:nvPicPr>
          <p:cNvPr id="14" name="Рисунок 13" descr="WCaJghGmQ7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692696"/>
            <a:ext cx="2742452" cy="1656184"/>
          </a:xfrm>
          <a:prstGeom prst="rect">
            <a:avLst/>
          </a:prstGeom>
        </p:spPr>
      </p:pic>
      <p:pic>
        <p:nvPicPr>
          <p:cNvPr id="15" name="Рисунок 14" descr="m9fHdXQnzT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908720"/>
            <a:ext cx="2304256" cy="1728192"/>
          </a:xfrm>
          <a:prstGeom prst="rect">
            <a:avLst/>
          </a:prstGeom>
        </p:spPr>
      </p:pic>
      <p:pic>
        <p:nvPicPr>
          <p:cNvPr id="16" name="Рисунок 15" descr="5WPdtEYlII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1340768"/>
            <a:ext cx="2136237" cy="1602178"/>
          </a:xfrm>
          <a:prstGeom prst="rect">
            <a:avLst/>
          </a:prstGeom>
        </p:spPr>
      </p:pic>
      <p:pic>
        <p:nvPicPr>
          <p:cNvPr id="17" name="Рисунок 16" descr="oaVDvMPDxl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2996952"/>
            <a:ext cx="2363755" cy="1772816"/>
          </a:xfrm>
          <a:prstGeom prst="rect">
            <a:avLst/>
          </a:prstGeom>
        </p:spPr>
      </p:pic>
      <p:pic>
        <p:nvPicPr>
          <p:cNvPr id="18" name="Рисунок 17" descr="zeuEY2o8PWU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99993" y="3573016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97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0298" y="165255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0572" y="141382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Исполнительский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2"/>
          <p:cNvSpPr>
            <a:spLocks noChangeArrowheads="1"/>
          </p:cNvSpPr>
          <p:nvPr/>
        </p:nvSpPr>
        <p:spPr bwMode="auto">
          <a:xfrm>
            <a:off x="2411760" y="5949280"/>
            <a:ext cx="593434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Работа с картой России: показ </a:t>
            </a:r>
            <a:r>
              <a:rPr lang="ru-RU" altLang="ru-RU" sz="1600" dirty="0">
                <a:latin typeface="Times New Roman" panose="02020603050405020304" pitchFamily="18" charset="0"/>
                <a:cs typeface="Times New Roman" pitchFamily="18" charset="0"/>
              </a:rPr>
              <a:t>на карте места, откуда родом предки того или иного ребенка, обозначение их флажками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50519" y="165255"/>
            <a:ext cx="4830108" cy="57328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971600" y="3149231"/>
            <a:ext cx="440733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itchFamily="18" charset="0"/>
              </a:rPr>
              <a:t>Просмотр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itchFamily="18" charset="0"/>
              </a:rPr>
              <a:t>презентаций «</a:t>
            </a:r>
            <a:r>
              <a:rPr lang="ru-RU" altLang="ru-RU" sz="1600" dirty="0">
                <a:latin typeface="Times New Roman" panose="02020603050405020304" pitchFamily="18" charset="0"/>
                <a:cs typeface="Times New Roman" pitchFamily="18" charset="0"/>
              </a:rPr>
              <a:t>Семейные реликвии», «Семейная родословная»</a:t>
            </a:r>
          </a:p>
        </p:txBody>
      </p:sp>
      <p:pic>
        <p:nvPicPr>
          <p:cNvPr id="9" name="Рисунок 8" descr="8KF4PVLD1i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980728"/>
            <a:ext cx="2843808" cy="2132856"/>
          </a:xfrm>
          <a:prstGeom prst="rect">
            <a:avLst/>
          </a:prstGeom>
        </p:spPr>
      </p:pic>
      <p:pic>
        <p:nvPicPr>
          <p:cNvPr id="10" name="Рисунок 9" descr="d73r6rJP0O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764704"/>
            <a:ext cx="2952328" cy="2214246"/>
          </a:xfrm>
          <a:prstGeom prst="rect">
            <a:avLst/>
          </a:prstGeom>
        </p:spPr>
      </p:pic>
      <p:pic>
        <p:nvPicPr>
          <p:cNvPr id="12" name="Рисунок 11" descr="BsQOkyKb73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861048"/>
            <a:ext cx="2651787" cy="1988840"/>
          </a:xfrm>
          <a:prstGeom prst="rect">
            <a:avLst/>
          </a:prstGeom>
        </p:spPr>
      </p:pic>
      <p:pic>
        <p:nvPicPr>
          <p:cNvPr id="13" name="Рисунок 12" descr="Sk6MFY2iGB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077072"/>
            <a:ext cx="1815666" cy="2420888"/>
          </a:xfrm>
          <a:prstGeom prst="rect">
            <a:avLst/>
          </a:prstGeom>
        </p:spPr>
      </p:pic>
      <p:pic>
        <p:nvPicPr>
          <p:cNvPr id="14" name="Рисунок 13" descr="zr_Zc_IIkC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356992"/>
            <a:ext cx="1800200" cy="240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99592" y="1268760"/>
            <a:ext cx="7524750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Патриотическое воспитание старших дошкольников посредством организации группового мини-музея «Прошлое и настоящее родного города»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«Позаботьтесь </a:t>
            </a:r>
            <a:r>
              <a:rPr lang="ru-RU" i="1" dirty="0"/>
              <a:t>о тысяче тончайших нитей, связывающих личность с Отечеством, — это первый совет отцу, матери и педагогу по патриотическому </a:t>
            </a:r>
            <a:r>
              <a:rPr lang="ru-RU" i="1" dirty="0" smtClean="0"/>
              <a:t>воспитанию»</a:t>
            </a:r>
          </a:p>
          <a:p>
            <a:pPr algn="ctr"/>
            <a:r>
              <a:rPr lang="ru-RU" i="1" dirty="0" err="1" smtClean="0"/>
              <a:t>В.А.Сухомлинский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798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189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9080" y="211898"/>
            <a:ext cx="7773831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профессиональной педагогической деятельности и достигнутые эффекты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148002"/>
            <a:ext cx="871296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наблюдается динамика в формировании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родном городе, родной природе, родной культуре, происходит формирование представлений о родной стране, появился интерес к родному городу, к родной семье как неотъемлемой части культуры родного города и страны, что объясняется позицией ребенка как субъект образовательных отношений: в совместной деятельности со взрослым планирует содержание будущего мини-музея, участвует в создании экспонатов, активно использует их в игровой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 произошло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представления об истории родного города, непосредственное включение в деятельность по ознакомлению с родным городом ( совместные экскурсии, ритуал «Наши гости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коллекции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реликвии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 с родной страной через ознакомление  с историей семьи (создание коллекции «Семейная родословная», «Семейные реликвии»)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организация группового мини-музея «Прошлое и настоящее Балахны» при активном участии детей и родителей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189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30617" y="332656"/>
            <a:ext cx="752475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 личного вклада в развитие дошкольного образования и степень новизны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539" y="1295369"/>
            <a:ext cx="82809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патриотическому воспитанию старших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«Групповой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«Прошлое и настоящее родного города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картотека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и задания с экспонатами музея «Прошлое и настоящее родного города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конспекты  совместной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 и взрослых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прошлом и настоящем родного города «Старая легенда», «А был ли Балахнинский кремль», «Путешествие в прошлое родного микрорайона: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деревнька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Курза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«Всегда у нас в почете был мастеровой народ» (4)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банк информационного материала для родителей «История Балахны»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 групповой мини-музей «Прошлое и настоящее Балахны»,  экспонаты музея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1124744"/>
            <a:ext cx="8568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Сухомлинский В.А. Как воспитать настоящего </a:t>
            </a:r>
            <a:r>
              <a:rPr lang="ru-RU" dirty="0" smtClean="0"/>
              <a:t>человека. </a:t>
            </a:r>
            <a:r>
              <a:rPr lang="ru-RU" dirty="0"/>
              <a:t>Педагогическое наследие / Сост. О.В. Сухомлинская</a:t>
            </a:r>
          </a:p>
          <a:p>
            <a:r>
              <a:rPr lang="ru-RU" dirty="0"/>
              <a:t>. —— М.: Педагогика 1990.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72490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Байдина</a:t>
            </a:r>
            <a:r>
              <a:rPr lang="ru-RU" dirty="0"/>
              <a:t> Е.А. Мини-музей в ДОУ как средство патриотического воспитания» //Справочник старшего воспитателя. – 2013. - № 2.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7603" y="256490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Малюшова</a:t>
            </a:r>
            <a:r>
              <a:rPr lang="ru-RU" dirty="0"/>
              <a:t>, Н. Здравствуй, музей [Текст] / Н. </a:t>
            </a:r>
            <a:r>
              <a:rPr lang="ru-RU" dirty="0" err="1"/>
              <a:t>Малюшова</a:t>
            </a:r>
            <a:r>
              <a:rPr lang="ru-RU" dirty="0"/>
              <a:t> // Дошкольное воспитание. -2009. - N11. - С. 24-29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3. Рыжова Н., Логинова Л., </a:t>
            </a:r>
            <a:r>
              <a:rPr lang="ru-RU" dirty="0" err="1"/>
              <a:t>Данюкова</a:t>
            </a:r>
            <a:r>
              <a:rPr lang="ru-RU" dirty="0"/>
              <a:t> А. Мини-музей в детском саду. М: </a:t>
            </a:r>
            <a:r>
              <a:rPr lang="ru-RU" dirty="0" err="1"/>
              <a:t>Линка</a:t>
            </a:r>
            <a:r>
              <a:rPr lang="ru-RU" dirty="0"/>
              <a:t>-Пресс, 2008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dirty="0" err="1"/>
              <a:t>Трунова</a:t>
            </a:r>
            <a:r>
              <a:rPr lang="ru-RU" dirty="0"/>
              <a:t>, М. Секреты музейной педагогики: из опыта работы // Дошкольное воспитание. - 2006. - N 4. - С. 38-42.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5. </a:t>
            </a:r>
            <a:r>
              <a:rPr lang="ru-RU" dirty="0" err="1"/>
              <a:t>Чумалова</a:t>
            </a:r>
            <a:r>
              <a:rPr lang="ru-RU" dirty="0"/>
              <a:t>, Т. Музейная педагогика для дошкольников // Дошкольное воспитание. - 2007. - N 10. - С. 44-50.</a:t>
            </a:r>
          </a:p>
        </p:txBody>
      </p:sp>
    </p:spTree>
    <p:extLst>
      <p:ext uri="{BB962C8B-B14F-4D97-AF65-F5344CB8AC3E}">
        <p14:creationId xmlns:p14="http://schemas.microsoft.com/office/powerpoint/2010/main" xmlns="" val="207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219166" y="1232756"/>
            <a:ext cx="7524750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Малютина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Анатольевна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2275" y="3068960"/>
            <a:ext cx="63373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20»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606408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Нижегородская область,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Балахна, ул. 1 Мая, д.5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Тел/факс. 8 -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831-44-4-78-55                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ds-20@mail.</a:t>
            </a:r>
            <a:r>
              <a:rPr lang="ru-RU" altLang="ru-RU" sz="2400" b="1" dirty="0">
                <a:solidFill>
                  <a:srgbClr val="000000"/>
                </a:solidFill>
                <a:latin typeface="Calibri" pitchFamily="34" charset="0"/>
              </a:rPr>
              <a:t>ru                                                         </a:t>
            </a:r>
          </a:p>
          <a:p>
            <a:pPr algn="ctr" eaLnBrk="1" hangingPunct="1"/>
            <a:endParaRPr lang="en-US" altLang="ru-RU" sz="2400" b="1" dirty="0">
              <a:solidFill>
                <a:srgbClr val="CCCCFF"/>
              </a:solidFill>
              <a:latin typeface="Calibri" pitchFamily="34" charset="0"/>
            </a:endParaRPr>
          </a:p>
          <a:p>
            <a:pPr algn="ctr" eaLnBrk="1" hangingPunct="1">
              <a:spcBef>
                <a:spcPct val="50000"/>
              </a:spcBef>
              <a:buSzPct val="100000"/>
            </a:pPr>
            <a:endParaRPr lang="en-US" altLang="ru-RU" sz="2400" b="1" dirty="0">
              <a:solidFill>
                <a:srgbClr val="CCCCFF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7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5128" y="874325"/>
            <a:ext cx="5511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Книга «Легенда о братьях Плесянычах»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Игра «Разложи </a:t>
            </a:r>
            <a:r>
              <a:rPr lang="ru-RU" sz="2000" b="1" dirty="0" smtClean="0">
                <a:solidFill>
                  <a:schemeClr val="tx2"/>
                </a:solidFill>
              </a:rPr>
              <a:t>правильно»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цель</a:t>
            </a:r>
            <a:r>
              <a:rPr lang="ru-RU" sz="2000" dirty="0">
                <a:solidFill>
                  <a:schemeClr val="tx2"/>
                </a:solidFill>
              </a:rPr>
              <a:t>: формирование представления об истории возникновения родного города, развитие связной речи;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создание </a:t>
            </a:r>
            <a:r>
              <a:rPr lang="ru-RU" sz="2000" b="1" dirty="0">
                <a:solidFill>
                  <a:schemeClr val="tx2"/>
                </a:solidFill>
              </a:rPr>
              <a:t>игровой ситуации</a:t>
            </a:r>
            <a:r>
              <a:rPr lang="ru-RU" sz="2000" dirty="0">
                <a:solidFill>
                  <a:schemeClr val="tx2"/>
                </a:solidFill>
              </a:rPr>
              <a:t>: страницы книг  (съемные) рассыпались и перепутались,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игровое </a:t>
            </a:r>
            <a:r>
              <a:rPr lang="ru-RU" sz="2000" b="1" dirty="0">
                <a:solidFill>
                  <a:schemeClr val="tx2"/>
                </a:solidFill>
              </a:rPr>
              <a:t>задание</a:t>
            </a:r>
            <a:r>
              <a:rPr lang="ru-RU" sz="2000" dirty="0">
                <a:solidFill>
                  <a:schemeClr val="tx2"/>
                </a:solidFill>
              </a:rPr>
              <a:t>: собрать страницы книг в правильной последовательности, рассказать историю возникновения Балахны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0990" y="407707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Игра-упражнение «Я начну, а ты </a:t>
            </a:r>
            <a:r>
              <a:rPr lang="ru-RU" sz="2000" b="1" dirty="0" smtClean="0">
                <a:solidFill>
                  <a:schemeClr val="tx2"/>
                </a:solidFill>
              </a:rPr>
              <a:t>продолжи»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цель</a:t>
            </a:r>
            <a:r>
              <a:rPr lang="ru-RU" sz="2000" b="1" dirty="0">
                <a:solidFill>
                  <a:schemeClr val="tx2"/>
                </a:solidFill>
              </a:rPr>
              <a:t>: </a:t>
            </a:r>
            <a:r>
              <a:rPr lang="ru-RU" sz="2000" dirty="0">
                <a:solidFill>
                  <a:schemeClr val="tx2"/>
                </a:solidFill>
              </a:rPr>
              <a:t>формирование представления об истории возникновения родного города, развитие умения следить за ходом повествования;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создание </a:t>
            </a:r>
            <a:r>
              <a:rPr lang="ru-RU" sz="2000" b="1" dirty="0">
                <a:solidFill>
                  <a:schemeClr val="tx2"/>
                </a:solidFill>
              </a:rPr>
              <a:t>игровой ситуации</a:t>
            </a:r>
            <a:r>
              <a:rPr lang="ru-RU" sz="2000" dirty="0">
                <a:solidFill>
                  <a:schemeClr val="tx2"/>
                </a:solidFill>
              </a:rPr>
              <a:t>: страницы книг  (съемные) рассыпались,  у каждого участника оказалось по одной странице, 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дидактическое  </a:t>
            </a:r>
            <a:r>
              <a:rPr lang="ru-RU" sz="2000" b="1" dirty="0">
                <a:solidFill>
                  <a:schemeClr val="tx2"/>
                </a:solidFill>
              </a:rPr>
              <a:t>задание</a:t>
            </a:r>
            <a:r>
              <a:rPr lang="ru-RU" sz="2000" dirty="0">
                <a:solidFill>
                  <a:schemeClr val="tx2"/>
                </a:solidFill>
              </a:rPr>
              <a:t>: рассказать историю возникновения родного города последовательно, определять свою очередность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9607" y="-30171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Картотека игр, заданий с экспонатами группового мини-музея «Прошлое и настоящее Балахны»</a:t>
            </a:r>
          </a:p>
        </p:txBody>
      </p:sp>
    </p:spTree>
    <p:extLst>
      <p:ext uri="{BB962C8B-B14F-4D97-AF65-F5344CB8AC3E}">
        <p14:creationId xmlns:p14="http://schemas.microsoft.com/office/powerpoint/2010/main" xmlns="" val="235383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7806" y="1556792"/>
            <a:ext cx="5023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Пазлы «Ремесла древней Балахны»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8879" y="2228384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Игра «Собери </a:t>
            </a:r>
            <a:r>
              <a:rPr lang="ru-RU" sz="2000" b="1" dirty="0" smtClean="0">
                <a:solidFill>
                  <a:schemeClr val="tx2"/>
                </a:solidFill>
              </a:rPr>
              <a:t>картинку»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цель</a:t>
            </a:r>
            <a:r>
              <a:rPr lang="ru-RU" sz="2000" b="1" dirty="0">
                <a:solidFill>
                  <a:schemeClr val="tx2"/>
                </a:solidFill>
              </a:rPr>
              <a:t>: </a:t>
            </a:r>
            <a:r>
              <a:rPr lang="ru-RU" sz="2000" dirty="0">
                <a:solidFill>
                  <a:schemeClr val="tx2"/>
                </a:solidFill>
              </a:rPr>
              <a:t>формирование представления о старинных ремеслах Балахны: солеварении, кружевоплетении, кораблестроении, изготовлении изразцов; </a:t>
            </a:r>
            <a:r>
              <a:rPr lang="ru-RU" sz="2000" b="1" dirty="0">
                <a:solidFill>
                  <a:schemeClr val="tx2"/>
                </a:solidFill>
              </a:rPr>
              <a:t>дидактическое задание: </a:t>
            </a:r>
            <a:r>
              <a:rPr lang="ru-RU" sz="2000" dirty="0">
                <a:solidFill>
                  <a:schemeClr val="tx2"/>
                </a:solidFill>
              </a:rPr>
              <a:t>собрать из пазлов целостное изображение на основе образца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165" y="443711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Игра «Путаница</a:t>
            </a:r>
            <a:r>
              <a:rPr lang="ru-RU" sz="2000" b="1" dirty="0" smtClean="0">
                <a:solidFill>
                  <a:schemeClr val="tx2"/>
                </a:solidFill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цель: </a:t>
            </a:r>
            <a:r>
              <a:rPr lang="ru-RU" sz="2000" dirty="0">
                <a:solidFill>
                  <a:schemeClr val="tx2"/>
                </a:solidFill>
              </a:rPr>
              <a:t>формирование представления о старинных ремеслах Балахны, развитие умение собирать из пазлов целостное изображение без образца; </a:t>
            </a:r>
            <a:r>
              <a:rPr lang="ru-RU" sz="2000" b="1" dirty="0">
                <a:solidFill>
                  <a:schemeClr val="tx2"/>
                </a:solidFill>
              </a:rPr>
              <a:t>создание игровой ситуации</a:t>
            </a:r>
            <a:r>
              <a:rPr lang="ru-RU" sz="2000" dirty="0">
                <a:solidFill>
                  <a:schemeClr val="tx2"/>
                </a:solidFill>
              </a:rPr>
              <a:t>: пазлы рассыпались и перепутались, </a:t>
            </a:r>
            <a:r>
              <a:rPr lang="ru-RU" sz="2000" b="1" dirty="0">
                <a:solidFill>
                  <a:schemeClr val="tx2"/>
                </a:solidFill>
              </a:rPr>
              <a:t>дидактическое задание: </a:t>
            </a:r>
            <a:r>
              <a:rPr lang="ru-RU" sz="2000" dirty="0">
                <a:solidFill>
                  <a:schemeClr val="tx2"/>
                </a:solidFill>
              </a:rPr>
              <a:t>собрать целостное изображение из пазлов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6057" y="116632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Картотека игр, заданий с экспонатами группового мини-музея «Прошлое и настоящее Балахны»</a:t>
            </a:r>
          </a:p>
        </p:txBody>
      </p:sp>
    </p:spTree>
    <p:extLst>
      <p:ext uri="{BB962C8B-B14F-4D97-AF65-F5344CB8AC3E}">
        <p14:creationId xmlns:p14="http://schemas.microsoft.com/office/powerpoint/2010/main" xmlns="" val="151916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1118529"/>
            <a:ext cx="666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Пособие «Изделия Балахнинских предприятий»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153" y="1772816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Игра «Наведем </a:t>
            </a:r>
            <a:r>
              <a:rPr lang="ru-RU" sz="2000" b="1" dirty="0" smtClean="0">
                <a:solidFill>
                  <a:schemeClr val="tx2"/>
                </a:solidFill>
              </a:rPr>
              <a:t>порядок»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цель</a:t>
            </a:r>
            <a:r>
              <a:rPr lang="ru-RU" sz="2000" b="1" dirty="0">
                <a:solidFill>
                  <a:schemeClr val="tx2"/>
                </a:solidFill>
              </a:rPr>
              <a:t>: </a:t>
            </a:r>
            <a:r>
              <a:rPr lang="ru-RU" sz="2000" dirty="0">
                <a:solidFill>
                  <a:schemeClr val="tx2"/>
                </a:solidFill>
              </a:rPr>
              <a:t>формирование представления о предприятиях родного города, изделиях, которые на них выпускаются;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создание </a:t>
            </a:r>
            <a:r>
              <a:rPr lang="ru-RU" sz="2000" b="1" dirty="0">
                <a:solidFill>
                  <a:schemeClr val="tx2"/>
                </a:solidFill>
              </a:rPr>
              <a:t>игровой ситуации: </a:t>
            </a:r>
            <a:r>
              <a:rPr lang="ru-RU" sz="2000" dirty="0">
                <a:solidFill>
                  <a:schemeClr val="tx2"/>
                </a:solidFill>
              </a:rPr>
              <a:t>в ячейках четырех футляров для хранения и демонстрации продукции Балахнинских предприятий перепутаны изделия, </a:t>
            </a:r>
            <a:r>
              <a:rPr lang="ru-RU" sz="2000" b="1" dirty="0">
                <a:solidFill>
                  <a:schemeClr val="tx2"/>
                </a:solidFill>
              </a:rPr>
              <a:t>дидактическое  задание: </a:t>
            </a:r>
            <a:r>
              <a:rPr lang="ru-RU" sz="2000" dirty="0">
                <a:solidFill>
                  <a:schemeClr val="tx2"/>
                </a:solidFill>
              </a:rPr>
              <a:t>разложить изделия правильно, в соответствие с предприятием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8165" y="397454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Игра «Посмотри </a:t>
            </a:r>
            <a:r>
              <a:rPr lang="ru-RU" sz="2000" b="1" dirty="0" smtClean="0">
                <a:solidFill>
                  <a:schemeClr val="tx2"/>
                </a:solidFill>
              </a:rPr>
              <a:t>вокруг»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цель</a:t>
            </a:r>
            <a:r>
              <a:rPr lang="ru-RU" sz="2000" b="1" dirty="0">
                <a:solidFill>
                  <a:schemeClr val="tx2"/>
                </a:solidFill>
              </a:rPr>
              <a:t>: </a:t>
            </a:r>
            <a:r>
              <a:rPr lang="ru-RU" sz="2000" dirty="0">
                <a:solidFill>
                  <a:schemeClr val="tx2"/>
                </a:solidFill>
              </a:rPr>
              <a:t>формирование представления о предприятиях родного города, изделиях, которые на них выпускаются, о материалах, из которых они изготовлены;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создание </a:t>
            </a:r>
            <a:r>
              <a:rPr lang="ru-RU" sz="2000" b="1" dirty="0">
                <a:solidFill>
                  <a:schemeClr val="tx2"/>
                </a:solidFill>
              </a:rPr>
              <a:t>игровой ситуации: </a:t>
            </a:r>
            <a:r>
              <a:rPr lang="ru-RU" sz="2000" dirty="0">
                <a:solidFill>
                  <a:schemeClr val="tx2"/>
                </a:solidFill>
              </a:rPr>
              <a:t>отправляемся в «путешествие» на поиск материалов для изделий балахнинских предприятий, </a:t>
            </a:r>
            <a:endParaRPr lang="ru-RU" sz="2000" dirty="0" smtClean="0">
              <a:solidFill>
                <a:schemeClr val="tx2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игровое </a:t>
            </a:r>
            <a:r>
              <a:rPr lang="ru-RU" sz="2000" b="1" dirty="0">
                <a:solidFill>
                  <a:schemeClr val="tx2"/>
                </a:solidFill>
              </a:rPr>
              <a:t>задание: </a:t>
            </a:r>
            <a:r>
              <a:rPr lang="ru-RU" sz="2000" dirty="0">
                <a:solidFill>
                  <a:schemeClr val="tx2"/>
                </a:solidFill>
              </a:rPr>
              <a:t>найти в окружающем пространстве группы материалы: бумагу,  дерево, пластик, металл, или изделия из этих материалов, устройство экспозиции из найденных предметов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6057" y="116632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Картотека игр, заданий с экспонатами группового мини-музея «Прошлое и настоящее Балахны»</a:t>
            </a:r>
          </a:p>
        </p:txBody>
      </p:sp>
    </p:spTree>
    <p:extLst>
      <p:ext uri="{BB962C8B-B14F-4D97-AF65-F5344CB8AC3E}">
        <p14:creationId xmlns:p14="http://schemas.microsoft.com/office/powerpoint/2010/main" xmlns="" val="2953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7117" y="146964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45628" y="146964"/>
            <a:ext cx="7524750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формирования личного вклада педагога в развитие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10" y="1072100"/>
            <a:ext cx="85974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условия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нормативно-правовых документов по гражданско-патриотическому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(Стратегия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Российской Федерации на период до 2025 года от 29 мая 2015 г.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996-р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Государственная программа патриотического воспитания граждан Российской Федерации на 2020-2024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Федеральный проект «Патриотическое воспитание граждан Российской Федерации» национального проекта «Образование» 2021-2024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идей патриотизма в работах отечественных педагогов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В.А Сухомлинский), анализ Концепции детского музея (А.У. Зеленко)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843" y="3524813"/>
            <a:ext cx="871296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условия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программно-методического обеспечения по патриотическому воспитанию: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Н.Г.Зеленова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Л.Е. Осипова «Мы живем в России»,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нализ педагогического опыта  по организации мини-музеев в ДОУ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(Н. А. Рыжова, Л. В. Логинова, А. 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Данюкова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Е.А.Байдина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Н.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Малюшова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М.Трунова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Т.Чумалова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635" y="5222364"/>
            <a:ext cx="8481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условия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проблемы  патриотического воспитания в профессиональных педагогических сообществах: на районных семинарах опорных ДОУ по направлению «Социально-коммуникативное развитие дошкольников», «Познавательное развитие дошкольников»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117" y="182376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обновление </a:t>
            </a:r>
            <a:r>
              <a:rPr lang="ru-RU" dirty="0"/>
              <a:t>содержания воспитания, внедрение форм и методов, основанных на лучшем педагогическом опыте в сфере воспитания и способствующих совершенствованию и эффективной реализации воспитательного компонента федеральных государственных образовательных стандартов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сознание</a:t>
            </a:r>
            <a:r>
              <a:rPr lang="ru-RU" dirty="0"/>
              <a:t>, патриотические чувства, отношения и деятельность.</a:t>
            </a: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76286" y="260648"/>
            <a:ext cx="7524750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личного вклада в развитие образования</a:t>
            </a:r>
          </a:p>
        </p:txBody>
      </p:sp>
      <p:graphicFrame>
        <p:nvGraphicFramePr>
          <p:cNvPr id="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329097"/>
              </p:ext>
            </p:extLst>
          </p:nvPr>
        </p:nvGraphicFramePr>
        <p:xfrm>
          <a:off x="401246" y="1411790"/>
          <a:ext cx="8394811" cy="527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7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767" y="182376"/>
            <a:ext cx="8817721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обновление </a:t>
            </a:r>
            <a:r>
              <a:rPr lang="ru-RU" dirty="0"/>
              <a:t>содержания воспитания, внедрение форм и методов, основанных на лучшем педагогическом опыте в сфере воспитания и способствующих совершенствованию и эффективной реализации воспитательного компонента федеральных государственных образовательных стандартов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сознание</a:t>
            </a:r>
            <a:r>
              <a:rPr lang="ru-RU" dirty="0"/>
              <a:t>, патриотические чувства, отношения и деятельность.</a:t>
            </a: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4171" y="154043"/>
            <a:ext cx="8118859" cy="93610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личного вклада в развитие образования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923357"/>
            <a:ext cx="83079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 видение окружающего мира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(В.А. Сухомлинский)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 юный гражданин познает живую историю своей семьи, своих соотечественников, живших несколько столетий и десятилетий назад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066025"/>
            <a:ext cx="86409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народности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(К.Д. Ушинский):  это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воспитание, созданное самим народом, основанное на традициях и обычаях, истории родного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края: для воспитания патриотизма необходимо, чтобы ребенок знал свою историю, понимал культуру и язык народа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651" y="4077072"/>
            <a:ext cx="8494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патриотическому воспитанию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Н.Г.Зеленова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Е.Осипова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 содержание, формы и методы  работы по патриотическому воспитанию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651" y="2800520"/>
            <a:ext cx="857779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детского музея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(А.У. Зеленко):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должен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максимально мобилен, приспособлен для перестановок и опытов, готов к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переменам; в связи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чем, коллекции, экспонаты музея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состоять из предметов, позволяющих детям брать их в руки, рассматривать, изучать устройство, то есть осуществлять тактильный контакт с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 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527" y="4668395"/>
            <a:ext cx="84425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организации детских музеев в 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(Н. А. Рыжова, Л. В. Логинова, А. И.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Данюкова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Е.А.Байдина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Н. В.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Малюшова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М.Трунова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Т.Чумалова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задачи, содержание музейной педагогики в ДОУ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589" y="5489876"/>
            <a:ext cx="84783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в детском музее: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традиционные: экскурсии,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клубные и кружковые занятия с элементами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театрализации,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занятия (Б. А. Столяров, Л. М.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Шляхтина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В. Фокин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нетрадиционные с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игровых и информационно-коммуникационных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(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П.И.Пидкасистый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К.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Селевко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Ж. С. </a:t>
            </a:r>
            <a:r>
              <a:rPr lang="ru-RU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Хайдаров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189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обновление </a:t>
            </a:r>
            <a:r>
              <a:rPr lang="ru-RU" dirty="0"/>
              <a:t>содержания воспитания, внедрение форм и методов, основанных на лучшем педагогическом опыте в сфере воспитания и способствующих совершенствованию и эффективной реализации воспитательного компонента федеральных государственных образовательных стандартов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сознание</a:t>
            </a:r>
            <a:r>
              <a:rPr lang="ru-RU" dirty="0"/>
              <a:t>, патриотические чувства, отношения и деятельность.</a:t>
            </a: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809625" y="138968"/>
            <a:ext cx="7524750" cy="69730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841" y="2172926"/>
            <a:ext cx="543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патриотизма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503146517"/>
              </p:ext>
            </p:extLst>
          </p:nvPr>
        </p:nvGraphicFramePr>
        <p:xfrm>
          <a:off x="340206" y="1688502"/>
          <a:ext cx="860231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Выгнутая вправо стрелка 7"/>
          <p:cNvSpPr/>
          <p:nvPr/>
        </p:nvSpPr>
        <p:spPr>
          <a:xfrm rot="513521">
            <a:off x="8450963" y="3077251"/>
            <a:ext cx="617885" cy="10561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6181" y="3956754"/>
            <a:ext cx="3246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организации мини-музея «Прошлое и настоящее родного города» в РППС группы: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не пассивный созерцатель, а соавтор и творец;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участие родителей,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практическая деятельность с экспонатами музея: игры –путешествия, игры- упражнения, интеллектуально-творческие игры и др.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901" y="636057"/>
            <a:ext cx="8280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мини-музея «Прошлое и настоящее родного города» в РППС группы будет способствовать эффективному освоению старшими дошкольниками системы патриотического воспитания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7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189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обновление </a:t>
            </a:r>
            <a:r>
              <a:rPr lang="ru-RU" dirty="0"/>
              <a:t>содержания воспитания, внедрение форм и методов, основанных на лучшем педагогическом опыте в сфере воспитания и способствующих совершенствованию и эффективной реализации воспитательного компонента федеральных государственных образовательных стандартов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сознание</a:t>
            </a:r>
            <a:r>
              <a:rPr lang="ru-RU" dirty="0"/>
              <a:t>, патриотические чувства, отношения и деятельность.</a:t>
            </a: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2570" y="332656"/>
            <a:ext cx="8118859" cy="12961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педагогической деятельности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чувства любви к своей малой родне на основе приобщения к родной культуре, природе, традициям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7" y="1859339"/>
            <a:ext cx="7947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Формировать  у детей представления о родном городе, его прошлом и настоящем, родной природе, традициях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Способствовать созданию положительного эмоционального отношения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 усваиваемым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знаниям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Организовать проектную деятельность по созданию группового мини-музея и по работе с ним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Способствовать вовлечению родителей в работу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ознакомлению с родным городом и организации мини-музея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7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189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обновление </a:t>
            </a:r>
            <a:r>
              <a:rPr lang="ru-RU" dirty="0"/>
              <a:t>содержания воспитания, внедрение форм и методов, основанных на лучшем педагогическом опыте в сфере воспитания и способствующих совершенствованию и эффективной реализации воспитательного компонента федеральных государственных образовательных стандартов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сознание</a:t>
            </a:r>
            <a:r>
              <a:rPr lang="ru-RU" dirty="0"/>
              <a:t>, патриотические чувства, отношения и деятельность.</a:t>
            </a: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5604" y="376402"/>
            <a:ext cx="8118859" cy="48172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 аспект личного вклад в развитие образования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728061498"/>
              </p:ext>
            </p:extLst>
          </p:nvPr>
        </p:nvGraphicFramePr>
        <p:xfrm>
          <a:off x="346560" y="972844"/>
          <a:ext cx="8496945" cy="5408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7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4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11898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по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патриотическому воспитанию старших дошкольников 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docs.google.com/document/d/14JXCLruT8FBnFrNpyxUd8YPqTIzaa6hJnHdBBQZcqj4/edit?usp=sharing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«Групповой мини-музей «Прошлое и настоящее родного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города»</a:t>
            </a:r>
          </a:p>
          <a:p>
            <a:pPr lvl="0" algn="ctr">
              <a:spcBef>
                <a:spcPct val="0"/>
              </a:spcBef>
            </a:pP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docs.google.com/document/d/1mGjTIo1ARP4sZ5Si0jkxwyEuT8y5eGjjquS6A7qEPFs/edit?usp=sharing</a:t>
            </a: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«Игры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задания с экспонатами музея «Прошлое и настоящее родного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города» 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docs.google.com/document/d/11fgnh39QAv0rJwpJ8wCP8kw9IeKtXan3LnLikdrhcQI/edit?usp=sharing</a:t>
            </a: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endParaRPr lang="ru-RU" dirty="0">
              <a:solidFill>
                <a:schemeClr val="tx1"/>
              </a:solidFill>
            </a:endParaRPr>
          </a:p>
          <a:p>
            <a:pPr lvl="0">
              <a:spcBef>
                <a:spcPct val="0"/>
              </a:spcBef>
            </a:pPr>
            <a:r>
              <a:rPr lang="ru-RU" dirty="0" smtClean="0"/>
              <a:t>.</a:t>
            </a:r>
            <a:endParaRPr lang="ru-RU" altLang="ru-RU" b="1" dirty="0">
              <a:solidFill>
                <a:srgbClr val="0D2F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256476"/>
            <a:ext cx="3393728" cy="38810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 eaLnBrk="0" hangingPunct="0"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Проектировочный этап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Юля\Desktop\мои документы\аттестация\аттестация Малютиной\2023\картотека 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336" y="3892058"/>
            <a:ext cx="3675347" cy="260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Юля\Desktop\мои документы\аттестация\аттестация Малютиной\2023\картотека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662" y="3892058"/>
            <a:ext cx="3595513" cy="272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4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2355</Words>
  <Application>Microsoft Office PowerPoint</Application>
  <PresentationFormat>Экран (4:3)</PresentationFormat>
  <Paragraphs>334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Наталья</cp:lastModifiedBy>
  <cp:revision>118</cp:revision>
  <dcterms:created xsi:type="dcterms:W3CDTF">2023-10-20T06:38:12Z</dcterms:created>
  <dcterms:modified xsi:type="dcterms:W3CDTF">2023-11-30T18:19:28Z</dcterms:modified>
</cp:coreProperties>
</file>