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7" r:id="rId13"/>
    <p:sldId id="268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26AB5-0317-418C-A9F7-8139B12BB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DC1A9C-2E26-4247-B4D5-1CA4EB2B2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7FD228-A42D-44C7-A181-C6041517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761BE-CE30-4D6A-A0D9-A8D1D42D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0DE89-719E-4CEB-96F4-EC7CD7D2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4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20FAC-337E-4C36-AB44-B44F0017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2CF6D-CFE3-4B56-A68E-B93276360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4F479F-99A5-4D85-9E5C-0066B85B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EEA87-7754-4458-930A-B7016EF5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C0B17C-C13E-4EF1-B732-863F9170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3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D39DAB-A747-4230-BA9A-04D92E07B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BEB890-372D-44AB-B876-569595CF6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32179-7B90-426A-9C71-EC26CDBE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0886C-6950-4100-A3DC-E08FDCA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D53653-353B-4E16-892F-4153FE5C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66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625DA-6234-4D40-AD94-3299E896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38064-8627-470A-960F-4A2F8F3CA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A34C2-2672-476D-BE06-7A9AF828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D481C-0034-4957-B77A-CCC02A70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901B70-2283-481C-B7FD-60AF3D1B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4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90793-4F24-4AA7-A29F-80836E71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56741-E1D9-477B-84A9-90D73C64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56282-6EF4-428C-B5B7-D28D75F2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97D8C-4DD3-40D7-A201-40459E85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97DFE-1686-452D-9151-60E167C8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01A74-3F21-4116-9816-266B4E72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C91A4-E34C-4E41-9DB2-1C3121EAC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11394A-A3D5-41AD-B05E-0D546B2C9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287DCB-B611-499A-A20D-7C947EC7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D9BD5-348F-4BC8-9021-854079FE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FAC70-92DA-4C20-9A5B-348DB630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0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95E97-C341-4705-B0EB-24B56B16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8E7A58-2033-40BE-BBB6-D9822E280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63DCFC-6BE1-4999-8932-4A9E68D9E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90315-7FB1-49AB-8A16-3B8611BF2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73828F-265F-4C3C-80AC-ACEF0428F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74A559-261F-4CB1-AFEE-37F4AA04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3DF049-A157-4E4F-8011-B413A6EF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BE0100-73DB-4BB3-ADBB-E6D6972E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5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C7454-C6E1-4D55-BEB5-2DB26FB7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65183F-FCD9-49CA-B87A-DCB3932E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70D967-B5C5-44A9-872D-24A8D98A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758946-2281-440E-8ABC-63B89ADD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DC701E-6005-45C8-BE7D-E0ED0917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299808-D686-4077-9383-D675E47B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0ACD9C-EE93-4289-ABB3-E1756E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A2126-CA4D-4C6E-90D6-557CE911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7789C2-F0A2-4B3D-81B5-6EE6464D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BD4F0-BEBB-495E-AD46-336C28AE5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BC9C0-9254-4456-B746-644DFB29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FA4D32-04CD-48DA-9272-79139738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40F15-3804-429D-9AEE-D2B4675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8B79-199F-4DA8-8708-CCE968E1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CE0DC8-117E-4CDA-A881-55AA1AE31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F50E32-A32A-4F01-BC9E-A8296D3DC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F9C83-8A74-415B-8787-02A9D55C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AEC2A5-C05F-4A2D-8F5C-A84A2257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4824D-991E-4695-B374-34D8044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1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9239A-F6A4-4611-B292-A5A9755B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561C66-C51F-4350-9E5D-8F45728F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305CC1-55D1-41DB-AE71-09B9F3D04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9B0F-3994-40BF-B4EC-971FB55EAD54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DED444-0CA5-4EE6-BC5B-D4D2C5159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9D5CC-A27D-4615-BDC1-D62E05F4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BC09-C867-487E-B474-FB10DCE99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0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slide" Target="slide1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E73EF1-B2A8-4FE2-AECD-5573230A7F7C}"/>
              </a:ext>
            </a:extLst>
          </p:cNvPr>
          <p:cNvSpPr/>
          <p:nvPr/>
        </p:nvSpPr>
        <p:spPr>
          <a:xfrm>
            <a:off x="2893255" y="167008"/>
            <a:ext cx="6096000" cy="1130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19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</a:rPr>
              <a:t>Муниципального бюджетного </a:t>
            </a:r>
            <a:r>
              <a:rPr lang="ru-RU" sz="1900" cap="all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</a:rPr>
              <a:t>дошкольно</a:t>
            </a:r>
            <a:r>
              <a:rPr lang="ru-RU" sz="19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</a:rPr>
              <a:t> образовательного учреждения «Детский сад общеразвивающего вида №23 г. Лениногорска»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8C7997-EC82-4D01-AE3D-D84A0D30879D}"/>
              </a:ext>
            </a:extLst>
          </p:cNvPr>
          <p:cNvSpPr/>
          <p:nvPr/>
        </p:nvSpPr>
        <p:spPr>
          <a:xfrm>
            <a:off x="905021" y="3121223"/>
            <a:ext cx="10381957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ru-RU" sz="2200" cap="all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</a:rPr>
              <a:t> Фольклор как метод стимулирования  умственной и творческой активности ребенка дошкольного возраста.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41638A-A4A3-4294-882B-C570F24AFA17}"/>
              </a:ext>
            </a:extLst>
          </p:cNvPr>
          <p:cNvSpPr/>
          <p:nvPr/>
        </p:nvSpPr>
        <p:spPr>
          <a:xfrm>
            <a:off x="8343237" y="5582996"/>
            <a:ext cx="3642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</a:rPr>
              <a:t>Подготовила: </a:t>
            </a:r>
          </a:p>
          <a:p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</a:rPr>
              <a:t>Воспитатель 2 младшей группы</a:t>
            </a:r>
          </a:p>
          <a:p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</a:rPr>
              <a:t>Л.Р. </a:t>
            </a:r>
            <a:r>
              <a:rPr lang="ru-RU" sz="2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otype Corsiva" panose="03010101010201010101" pitchFamily="66" charset="0"/>
              </a:rPr>
              <a:t>Гузаирова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13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C72205-3E4F-46D8-B0AB-9D1986A30D0C}"/>
              </a:ext>
            </a:extLst>
          </p:cNvPr>
          <p:cNvSpPr/>
          <p:nvPr/>
        </p:nvSpPr>
        <p:spPr>
          <a:xfrm>
            <a:off x="2681293" y="346390"/>
            <a:ext cx="64299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Кого встретил Колобок первым?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08387-EC65-42E6-84FB-7393F2DED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6" y="1195396"/>
            <a:ext cx="4700995" cy="475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015DE118-A6E0-4689-B9C4-29A8A6FD4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09" y="1113282"/>
            <a:ext cx="2705492" cy="2201594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A9D19830-09EC-4BB0-B2F5-6375E323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159" y="2214079"/>
            <a:ext cx="3314022" cy="2528668"/>
          </a:xfrm>
          <a:prstGeom prst="rect">
            <a:avLst/>
          </a:prstGeom>
        </p:spPr>
      </p:pic>
      <p:pic>
        <p:nvPicPr>
          <p:cNvPr id="10" name="Рисунок 9">
            <a:hlinkClick r:id="rId6" action="ppaction://hlinksldjump"/>
            <a:extLst>
              <a:ext uri="{FF2B5EF4-FFF2-40B4-BE49-F238E27FC236}">
                <a16:creationId xmlns:a16="http://schemas.microsoft.com/office/drawing/2014/main" id="{30681B9D-B059-45F5-8057-12A6475E8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54" y="3573937"/>
            <a:ext cx="2537126" cy="25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A2E512-0BAF-4A33-96E6-DC9E1DF29EEE}"/>
              </a:ext>
            </a:extLst>
          </p:cNvPr>
          <p:cNvSpPr/>
          <p:nvPr/>
        </p:nvSpPr>
        <p:spPr>
          <a:xfrm>
            <a:off x="4313145" y="1077909"/>
            <a:ext cx="3313728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700" b="1" dirty="0">
                <a:latin typeface="Segoe Print" panose="02000600000000000000" pitchFamily="2" charset="0"/>
              </a:rPr>
              <a:t>До встречи!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2F7ADB-7237-480A-A642-31CF7D6EC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8" y="1823002"/>
            <a:ext cx="6598543" cy="443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42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97A304-B42C-435B-98A1-83289BE8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89" y="344658"/>
            <a:ext cx="6576421" cy="6168683"/>
          </a:xfrm>
          <a:prstGeom prst="rect">
            <a:avLst/>
          </a:prstGeom>
        </p:spPr>
      </p:pic>
      <p:sp>
        <p:nvSpPr>
          <p:cNvPr id="4" name="Стрелка: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F8917F4C-C0E1-4AC9-B420-E9CE0A66F360}"/>
              </a:ext>
            </a:extLst>
          </p:cNvPr>
          <p:cNvSpPr/>
          <p:nvPr/>
        </p:nvSpPr>
        <p:spPr>
          <a:xfrm rot="10800000">
            <a:off x="773723" y="4698609"/>
            <a:ext cx="1069145" cy="661182"/>
          </a:xfrm>
          <a:prstGeom prst="righ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9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EB78A9-6862-4CCE-865A-41077873C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348175"/>
            <a:ext cx="7741920" cy="5806440"/>
          </a:xfrm>
          <a:prstGeom prst="rect">
            <a:avLst/>
          </a:prstGeom>
        </p:spPr>
      </p:pic>
      <p:sp>
        <p:nvSpPr>
          <p:cNvPr id="4" name="Стрелка: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6875F9EF-4BF5-4821-8082-07E22548F2C4}"/>
              </a:ext>
            </a:extLst>
          </p:cNvPr>
          <p:cNvSpPr/>
          <p:nvPr/>
        </p:nvSpPr>
        <p:spPr>
          <a:xfrm rot="10800000">
            <a:off x="675249" y="4431323"/>
            <a:ext cx="1012874" cy="661182"/>
          </a:xfrm>
          <a:prstGeom prst="righ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3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6C12B7-E006-4F0B-93F9-8CA072A7E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46" y="576776"/>
            <a:ext cx="7268307" cy="5451230"/>
          </a:xfrm>
          <a:prstGeom prst="rect">
            <a:avLst/>
          </a:prstGeom>
        </p:spPr>
      </p:pic>
      <p:sp>
        <p:nvSpPr>
          <p:cNvPr id="4" name="Стрелка: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A33F4374-8E3D-4390-97A6-E307DC0B5D3D}"/>
              </a:ext>
            </a:extLst>
          </p:cNvPr>
          <p:cNvSpPr/>
          <p:nvPr/>
        </p:nvSpPr>
        <p:spPr>
          <a:xfrm rot="10800000">
            <a:off x="478302" y="4360985"/>
            <a:ext cx="1069144" cy="703384"/>
          </a:xfrm>
          <a:prstGeom prst="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7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F456A1-1ECB-49B9-B271-67793E4CE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82" y="411244"/>
            <a:ext cx="5883035" cy="5518287"/>
          </a:xfrm>
          <a:prstGeom prst="rect">
            <a:avLst/>
          </a:prstGeom>
        </p:spPr>
      </p:pic>
      <p:sp>
        <p:nvSpPr>
          <p:cNvPr id="4" name="Стрелка: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95201AFC-BDC5-46A0-8AF0-3D287EA9B4EC}"/>
              </a:ext>
            </a:extLst>
          </p:cNvPr>
          <p:cNvSpPr/>
          <p:nvPr/>
        </p:nvSpPr>
        <p:spPr>
          <a:xfrm rot="10800000">
            <a:off x="773723" y="4768948"/>
            <a:ext cx="1139483" cy="773723"/>
          </a:xfrm>
          <a:prstGeom prst="righ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3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5728CC-3328-43D6-AB6E-5C73FEB92220}"/>
              </a:ext>
            </a:extLst>
          </p:cNvPr>
          <p:cNvSpPr/>
          <p:nvPr/>
        </p:nvSpPr>
        <p:spPr>
          <a:xfrm>
            <a:off x="201637" y="488811"/>
            <a:ext cx="114229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К. Д. Ушинский писал «Воспитание, созданное самим народом и  построенное на народных началах, имеет ту воспитательную силу, которой нет в самых лучших системах, основанных на абстрактных идеях или заимствованных  у других народов». Словесное творчество является средством  </a:t>
            </a:r>
            <a:r>
              <a:rPr lang="ru-RU" dirty="0" err="1">
                <a:solidFill>
                  <a:srgbClr val="000000"/>
                </a:solidFill>
                <a:latin typeface="Segoe Print" panose="02000600000000000000" pitchFamily="2" charset="0"/>
              </a:rPr>
              <a:t>культуроосвоения</a:t>
            </a:r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 отмечал Н.В. </a:t>
            </a:r>
            <a:r>
              <a:rPr lang="ru-RU" dirty="0" err="1">
                <a:solidFill>
                  <a:srgbClr val="000000"/>
                </a:solidFill>
                <a:latin typeface="Segoe Print" panose="02000600000000000000" pitchFamily="2" charset="0"/>
              </a:rPr>
              <a:t>Гавриш</a:t>
            </a:r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.</a:t>
            </a: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Детское творчество начальная ступень в формировании творческой  деятельности. Оно доставляет удовольствие своей свежестью выражения, непосредственностью. Творчество, как детская деятельность даёт возможность увидеть ребёнка в другом свете, развивать творческие способности детей. Один из видов детского творчества это словесное творчество, которое вместе с художественно-эстетическим восприятием литературных произведений, творческим характером исполнительской деятельности составляет художественно-речевую деятельность.</a:t>
            </a: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В процессе знакомства  детей с поговорками,  сказками,  загадками, пословицами, мы приобщаем их к общечеловеческим нравственным ценностям.</a:t>
            </a: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В русском фольклоре сочетается слово,  напевность,  музыкальный ритм.  Обращенные к  детям потешки, прибаутки,  выражают  заботу, нежность, веру в благополучное будущее. В поговорках  и пословицах    ярко выражены  различные жизненные позиции, высмеиваются недостатки, восхваляются положительные качества людей.</a:t>
            </a:r>
          </a:p>
          <a:p>
            <a:pPr indent="457200" algn="just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Важное  место в произведениях устного народного творчества занимают уважительное отношение к труду,  восхищение мастерством человеческих рук.  Поэтому, фольклор является богатейшим  источником  познавательного и нравственного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89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14FBE-EAFD-4CBA-9729-9920B435F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F1E676-7E7D-4D2D-940F-22B4F37C4032}"/>
              </a:ext>
            </a:extLst>
          </p:cNvPr>
          <p:cNvSpPr/>
          <p:nvPr/>
        </p:nvSpPr>
        <p:spPr>
          <a:xfrm>
            <a:off x="1239542" y="557404"/>
            <a:ext cx="971291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700" b="1" dirty="0">
                <a:latin typeface="Segoe Print" panose="02000600000000000000" pitchFamily="2" charset="0"/>
              </a:rPr>
              <a:t>Покупала самовар, а спасал ее комар.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B6267-5C8C-4537-B75F-8ED8A5864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41" y="1371895"/>
            <a:ext cx="8348718" cy="469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8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796B77-CFBE-4BE0-BDD4-E2791179E793}"/>
              </a:ext>
            </a:extLst>
          </p:cNvPr>
          <p:cNvSpPr/>
          <p:nvPr/>
        </p:nvSpPr>
        <p:spPr>
          <a:xfrm>
            <a:off x="1083212" y="194997"/>
            <a:ext cx="9608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В гости к бабушке пошла,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Пироги ей понесла.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Серый Волк за ней следил,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Обманул и проглотил.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A48EE2-4CC3-484C-B834-3E777D3D9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94" y="1949323"/>
            <a:ext cx="6304671" cy="451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8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284168-AAC4-4562-BA44-891CB452ECCA}"/>
              </a:ext>
            </a:extLst>
          </p:cNvPr>
          <p:cNvSpPr/>
          <p:nvPr/>
        </p:nvSpPr>
        <p:spPr>
          <a:xfrm>
            <a:off x="3048000" y="1668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Всех важней она в загадке,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Хоть и в погребе жила: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Репку вытащить из грядки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Деду с бабкой помогла.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249D7-27D0-4EB0-8739-32F33E840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45" y="1921189"/>
            <a:ext cx="4320710" cy="46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81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775FAC-15E0-492E-8D15-A1C245CC9F0D}"/>
              </a:ext>
            </a:extLst>
          </p:cNvPr>
          <p:cNvSpPr/>
          <p:nvPr/>
        </p:nvSpPr>
        <p:spPr>
          <a:xfrm>
            <a:off x="2794782" y="14525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Возле леса, на опушке,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Трое их живет в избушке.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Там три стула и три кружки,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Три кроватки, три подушки.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Угадайте без подсказки,</a:t>
            </a:r>
          </a:p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Кто герои этой сказки?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CA1D7-DF05-44F8-B3FD-80561D02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0" y="2730582"/>
            <a:ext cx="5366678" cy="390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8A7364-AAF0-49CA-8F73-335A890BE5D4}"/>
              </a:ext>
            </a:extLst>
          </p:cNvPr>
          <p:cNvSpPr/>
          <p:nvPr/>
        </p:nvSpPr>
        <p:spPr>
          <a:xfrm>
            <a:off x="178191" y="99685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В поле появился дом.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Поселились в доме том: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Мышка по имени Норушка,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И </a:t>
            </a:r>
            <a:r>
              <a:rPr lang="ru-RU" sz="2700" b="1" dirty="0" err="1">
                <a:solidFill>
                  <a:srgbClr val="111111"/>
                </a:solidFill>
                <a:latin typeface="Segoe Print" panose="02000600000000000000" pitchFamily="2" charset="0"/>
              </a:rPr>
              <a:t>лягушечка</a:t>
            </a:r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 Квакушка,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Ёж, Лисица и Зайчишка.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А ещё лохматый Мишка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Позже поселился тут.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Как все домик-то зовут?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Вьётся над трубой дымок. </a:t>
            </a:r>
          </a:p>
          <a:p>
            <a:r>
              <a:rPr lang="ru-RU" sz="2700" b="1" dirty="0">
                <a:solidFill>
                  <a:srgbClr val="111111"/>
                </a:solidFill>
                <a:latin typeface="Segoe Print" panose="02000600000000000000" pitchFamily="2" charset="0"/>
              </a:rPr>
              <a:t>Этот домик — …</a:t>
            </a:r>
            <a:endParaRPr lang="ru-RU" sz="2700" b="1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C95CE6-6A3B-4609-B41C-CA6EC2DC7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49" y="996856"/>
            <a:ext cx="6405747" cy="534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4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  <a:extLst>
              <a:ext uri="{FF2B5EF4-FFF2-40B4-BE49-F238E27FC236}">
                <a16:creationId xmlns:a16="http://schemas.microsoft.com/office/drawing/2014/main" id="{5B97A01E-BA0D-407E-AFA3-4CBB9BB15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981" y="1430067"/>
            <a:ext cx="2199587" cy="1998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686230-36B3-405D-8F37-241A356AC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7" y="1093102"/>
            <a:ext cx="7032810" cy="467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2A0D55-EFF6-410D-965B-C3502B39AC7A}"/>
              </a:ext>
            </a:extLst>
          </p:cNvPr>
          <p:cNvSpPr/>
          <p:nvPr/>
        </p:nvSpPr>
        <p:spPr>
          <a:xfrm>
            <a:off x="3309019" y="434703"/>
            <a:ext cx="55739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atin typeface="Segoe Print" panose="02000600000000000000" pitchFamily="2" charset="0"/>
              </a:rPr>
              <a:t>Из чего солдат сварил кашу?</a:t>
            </a:r>
          </a:p>
        </p:txBody>
      </p:sp>
      <p:pic>
        <p:nvPicPr>
          <p:cNvPr id="8" name="Рисунок 7">
            <a:hlinkClick r:id="rId5" action="ppaction://hlinksldjump"/>
            <a:extLst>
              <a:ext uri="{FF2B5EF4-FFF2-40B4-BE49-F238E27FC236}">
                <a16:creationId xmlns:a16="http://schemas.microsoft.com/office/drawing/2014/main" id="{1611F436-BBB1-40BD-A795-AFFDDCD67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92" y="4044537"/>
            <a:ext cx="2996150" cy="246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900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197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10</cp:revision>
  <dcterms:created xsi:type="dcterms:W3CDTF">2022-10-26T10:32:41Z</dcterms:created>
  <dcterms:modified xsi:type="dcterms:W3CDTF">2022-10-26T12:06:49Z</dcterms:modified>
</cp:coreProperties>
</file>