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7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8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1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3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5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5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0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6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DCF2-F100-415D-941B-2268B619641C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6F3D-BF49-4C69-9E14-43BA0857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4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Desmana_moschata" TargetMode="External"/><Relationship Id="rId13" Type="http://schemas.openxmlformats.org/officeDocument/2006/relationships/hyperlink" Target="https://ru.wikipedia.org/wiki/Myotis_daubentoni" TargetMode="External"/><Relationship Id="rId18" Type="http://schemas.openxmlformats.org/officeDocument/2006/relationships/hyperlink" Target="https://ru.wikipedia.org/wiki/%D0%A1%D0%B5%D1%80%D1%8B%D0%B9_%D1%81%D1%83%D1%80%D0%BE%D0%BA" TargetMode="External"/><Relationship Id="rId3" Type="http://schemas.openxmlformats.org/officeDocument/2006/relationships/hyperlink" Target="https://ru.wikipedia.org/wiki/%D0%9E%D0%B1%D1%8B%D0%BA%D0%BD%D0%BE%D0%B2%D0%B5%D0%BD%D0%BD%D1%8B%D0%B9_%D1%91%D0%B6" TargetMode="External"/><Relationship Id="rId7" Type="http://schemas.openxmlformats.org/officeDocument/2006/relationships/hyperlink" Target="https://ru.wikipedia.org/wiki/%D0%A1%D0%BF%D0%B8%D1%81%D0%BE%D0%BA_%D0%B2%D0%B8%D0%B4%D0%BE%D0%B2,_%D0%B7%D0%B0%D0%BD%D0%B5%D1%81%D1%91%D0%BD%D0%BD%D1%8B%D1%85_%D0%B2_%D0%9A%D1%80%D0%B0%D1%81%D0%BD%D1%83%D1%8E_%D0%BA%D0%BD%D0%B8%D0%B3%D1%83_%D0%A2%D0%BE%D0%BC%D1%81%D0%BA%D0%BE%D0%B9_%D0%BE%D0%B1%D0%BB%D0%B0%D1%81%D1%82%D0%B8#cite_note-2" TargetMode="External"/><Relationship Id="rId12" Type="http://schemas.openxmlformats.org/officeDocument/2006/relationships/hyperlink" Target="https://ru.wikipedia.org/wiki/%D0%A1%D0%B8%D0%B1%D0%B8%D1%80%D1%81%D0%BA%D0%B0%D1%8F_%D0%B1%D0%B5%D0%BB%D0%BE%D0%B7%D1%83%D0%B1%D0%BA%D0%B0" TargetMode="External"/><Relationship Id="rId17" Type="http://schemas.openxmlformats.org/officeDocument/2006/relationships/hyperlink" Target="https://ru.wikipedia.org/wiki/Marmota_baibacina" TargetMode="External"/><Relationship Id="rId2" Type="http://schemas.openxmlformats.org/officeDocument/2006/relationships/hyperlink" Target="https://ru.wikipedia.org/wiki/Erinaceus_europaeus" TargetMode="External"/><Relationship Id="rId16" Type="http://schemas.openxmlformats.org/officeDocument/2006/relationships/hyperlink" Target="https://ru.wikipedia.org/wiki/%D0%91%D1%83%D1%80%D1%8B%D0%B9_%D1%83%D1%88%D0%B0%D0%BD" TargetMode="External"/><Relationship Id="rId20" Type="http://schemas.openxmlformats.org/officeDocument/2006/relationships/hyperlink" Target="https://ru.wikipedia.org/wiki/%D0%A1%D0%B8%D0%B1%D0%B8%D1%80%D1%81%D0%BA%D0%B0%D1%8F_%D0%BA%D0%BE%D1%81%D1%83%D0%BB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E%D0%B6%D0%BD%D1%8B%D0%B9_%D1%91%D0%B6" TargetMode="External"/><Relationship Id="rId11" Type="http://schemas.openxmlformats.org/officeDocument/2006/relationships/hyperlink" Target="https://ru.wikipedia.org/wiki/Crocidura_sibirica" TargetMode="External"/><Relationship Id="rId5" Type="http://schemas.openxmlformats.org/officeDocument/2006/relationships/hyperlink" Target="https://ru.wikipedia.org/wiki/Erinaceus_roumanicus" TargetMode="External"/><Relationship Id="rId15" Type="http://schemas.openxmlformats.org/officeDocument/2006/relationships/hyperlink" Target="https://ru.wikipedia.org/wiki/Plecotus_auritus" TargetMode="External"/><Relationship Id="rId10" Type="http://schemas.openxmlformats.org/officeDocument/2006/relationships/hyperlink" Target="https://ru.wikipedia.org/wiki/%D0%9A%D1%80%D0%B0%D1%81%D0%BD%D0%B0%D1%8F_%D0%BA%D0%BD%D0%B8%D0%B3%D0%B0_%D0%A0%D0%BE%D1%81%D1%81%D0%B8%D0%B8" TargetMode="External"/><Relationship Id="rId19" Type="http://schemas.openxmlformats.org/officeDocument/2006/relationships/hyperlink" Target="https://ru.wikipedia.org/wiki/Capreolus_pygargus" TargetMode="External"/><Relationship Id="rId4" Type="http://schemas.openxmlformats.org/officeDocument/2006/relationships/hyperlink" Target="https://ru.wikipedia.org/wiki/%D0%9A%D1%80%D0%B0%D1%81%D0%BD%D0%B0%D1%8F_%D0%BA%D0%BD%D0%B8%D0%B3%D0%B0_%D0%9C%D0%A1%D0%9E%D0%9F" TargetMode="External"/><Relationship Id="rId9" Type="http://schemas.openxmlformats.org/officeDocument/2006/relationships/hyperlink" Target="https://ru.wikipedia.org/wiki/%D0%A0%D1%83%D1%81%D1%81%D0%BA%D0%B0%D1%8F_%D0%B2%D1%8B%D1%85%D1%83%D1%85%D0%BE%D0%BB%D1%8C" TargetMode="External"/><Relationship Id="rId14" Type="http://schemas.openxmlformats.org/officeDocument/2006/relationships/hyperlink" Target="https://ru.wikipedia.org/wiki/%D0%92%D0%BE%D0%B4%D1%8F%D0%BD%D0%B0%D1%8F_%D0%BD%D0%BE%D1%87%D0%BD%D0%B8%D1%86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912"/>
            <a:ext cx="12192000" cy="1379096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КРАСНАЯ КНИГА ТОМСКОЙ ОБЛАСТИ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Kingfisher | Kingfisher - Alcedo atthis - Обыкновенный зимор… | Flick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858169"/>
            <a:ext cx="4762500" cy="4286250"/>
          </a:xfrm>
        </p:spPr>
      </p:pic>
      <p:pic>
        <p:nvPicPr>
          <p:cNvPr id="5" name="Объект 4" descr="Рисование ладошками: &lt;strong&gt;ёж&lt;/strong&gt;, ёлка, ехидна, единорог, енот, ежевика | Расти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6226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997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868" y="3972393"/>
            <a:ext cx="5441429" cy="26382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Чуклеев Максим,8лет.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ДО «ДЭБЦ»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Иванова О.М.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3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he Habitat Advocate Threats from Dumping - articles - The Habitat Advoca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b="6022"/>
          <a:stretch/>
        </p:blipFill>
        <p:spPr>
          <a:xfrm>
            <a:off x="-389746" y="-686858"/>
            <a:ext cx="12581745" cy="76048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388" y="457200"/>
            <a:ext cx="9563724" cy="5403850"/>
          </a:xfrm>
        </p:spPr>
        <p:txBody>
          <a:bodyPr/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FF0000"/>
                </a:solidFill>
                <a:effectLst/>
                <a:latin typeface="Franklin Gothic Medium" panose="020B0603020102020204" pitchFamily="34" charset="0"/>
              </a:rPr>
              <a:t>Красный цвет книги – запрещающий цвет: стоп, остановись! Дальше так нельзя. Красный цвет – это сигнал опасности!!!</a:t>
            </a:r>
            <a:endParaRPr lang="ru-RU" i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4892"/>
            <a:ext cx="11182324" cy="1723869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9354" cy="1253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Млекопитающие занесённые в Красную книгу Томской области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7619"/>
              </p:ext>
            </p:extLst>
          </p:nvPr>
        </p:nvGraphicFramePr>
        <p:xfrm>
          <a:off x="1925638" y="1465804"/>
          <a:ext cx="8340063" cy="514835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780021">
                  <a:extLst>
                    <a:ext uri="{9D8B030D-6E8A-4147-A177-3AD203B41FA5}">
                      <a16:colId xmlns:a16="http://schemas.microsoft.com/office/drawing/2014/main" val="346139320"/>
                    </a:ext>
                  </a:extLst>
                </a:gridCol>
                <a:gridCol w="2780021">
                  <a:extLst>
                    <a:ext uri="{9D8B030D-6E8A-4147-A177-3AD203B41FA5}">
                      <a16:colId xmlns:a16="http://schemas.microsoft.com/office/drawing/2014/main" val="1968619139"/>
                    </a:ext>
                  </a:extLst>
                </a:gridCol>
                <a:gridCol w="2780021">
                  <a:extLst>
                    <a:ext uri="{9D8B030D-6E8A-4147-A177-3AD203B41FA5}">
                      <a16:colId xmlns:a16="http://schemas.microsoft.com/office/drawing/2014/main" val="875507399"/>
                    </a:ext>
                  </a:extLst>
                </a:gridCol>
              </a:tblGrid>
              <a:tr h="4229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2522" marR="72522" marT="36261" marB="36261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2522" marR="72522" marT="36261" marB="36261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2522" marR="72522" marT="36261" marB="36261"/>
                </a:tc>
                <a:extLst>
                  <a:ext uri="{0D108BD9-81ED-4DB2-BD59-A6C34878D82A}">
                    <a16:rowId xmlns:a16="http://schemas.microsoft.com/office/drawing/2014/main" val="2581701527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ние</a:t>
                      </a:r>
                      <a:r>
                        <a:rPr lang="ru-RU" sz="1600" dirty="0">
                          <a:effectLst/>
                        </a:rPr>
                        <a:t> вида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латинское — русское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охранный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статус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примечания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val="2932782944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la-Latn" sz="1600" u="none" strike="noStrike" dirty="0">
                          <a:effectLst/>
                          <a:hlinkClick r:id="rId2" tooltip="Erinaceus europaeus"/>
                        </a:rPr>
                        <a:t>Erinaceus europaeus</a:t>
                      </a:r>
                      <a:r>
                        <a:rPr lang="la-Latn" sz="1600" dirty="0">
                          <a:effectLst/>
                        </a:rPr>
                        <a:t> — </a:t>
                      </a:r>
                      <a:r>
                        <a:rPr lang="ru-RU" sz="1600" u="none" strike="noStrike" dirty="0">
                          <a:effectLst/>
                          <a:hlinkClick r:id="rId3" tooltip="Обыкновенный ёж"/>
                        </a:rPr>
                        <a:t>Обыкновенный ёж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>
                          <a:effectLst/>
                          <a:hlinkClick r:id="rId4" tooltip="Красная книга МСОП"/>
                        </a:rPr>
                        <a:t>Красная книга МСОП</a:t>
                      </a:r>
                      <a:r>
                        <a:rPr lang="ru-RU" sz="1600" dirty="0">
                          <a:effectLst/>
                        </a:rPr>
                        <a:t> относит популяцию к виду </a:t>
                      </a:r>
                      <a:r>
                        <a:rPr lang="ru-RU" sz="1600" u="none" strike="noStrike" dirty="0" err="1">
                          <a:effectLst/>
                          <a:hlinkClick r:id="rId5" tooltip="Erinaceus roumanicus"/>
                        </a:rPr>
                        <a:t>Erinaceus</a:t>
                      </a:r>
                      <a:r>
                        <a:rPr lang="ru-RU" sz="1600" u="none" strike="noStrike" dirty="0">
                          <a:effectLst/>
                          <a:hlinkClick r:id="rId5" tooltip="Erinaceus roumanicus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hlinkClick r:id="rId5" tooltip="Erinaceus roumanicus"/>
                        </a:rPr>
                        <a:t>roumanicus</a:t>
                      </a:r>
                      <a:r>
                        <a:rPr lang="ru-RU" sz="1600" dirty="0">
                          <a:effectLst/>
                        </a:rPr>
                        <a:t> — </a:t>
                      </a:r>
                      <a:r>
                        <a:rPr lang="ru-RU" sz="1600" u="none" strike="noStrike" dirty="0">
                          <a:effectLst/>
                          <a:hlinkClick r:id="rId6" tooltip="Южный ёж"/>
                        </a:rPr>
                        <a:t>Южный ёж</a:t>
                      </a:r>
                      <a:r>
                        <a:rPr lang="ru-RU" sz="1600" u="none" strike="noStrike" baseline="30000" dirty="0">
                          <a:effectLst/>
                          <a:hlinkClick r:id="rId7"/>
                        </a:rPr>
                        <a:t>[2]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val="744618828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r>
                        <a:rPr lang="la-Latn" sz="1600" u="none" strike="noStrike" dirty="0">
                          <a:effectLst/>
                          <a:hlinkClick r:id="rId8" tooltip="Desmana moschata"/>
                        </a:rPr>
                        <a:t>Desmana moschata</a:t>
                      </a:r>
                      <a:r>
                        <a:rPr lang="la-Latn" sz="1600" dirty="0">
                          <a:effectLst/>
                        </a:rPr>
                        <a:t> — </a:t>
                      </a:r>
                      <a:r>
                        <a:rPr lang="ru-RU" sz="1600" u="none" strike="noStrike" dirty="0">
                          <a:effectLst/>
                          <a:hlinkClick r:id="rId9" tooltip="Русская выхухоль"/>
                        </a:rPr>
                        <a:t>Русская выхухоль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внесён в </a:t>
                      </a:r>
                      <a:r>
                        <a:rPr lang="ru-RU" sz="1600" u="none" strike="noStrike">
                          <a:effectLst/>
                          <a:hlinkClick r:id="rId10" tooltip="Красная книга России"/>
                        </a:rPr>
                        <a:t>Красную книгу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val="3516517802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r>
                        <a:rPr lang="la-Latn" sz="1600" u="none" strike="noStrike" dirty="0">
                          <a:effectLst/>
                          <a:hlinkClick r:id="rId11" tooltip="Crocidura sibirica"/>
                        </a:rPr>
                        <a:t>Crocidura sibirica</a:t>
                      </a:r>
                      <a:r>
                        <a:rPr lang="la-Latn" sz="1600" dirty="0">
                          <a:effectLst/>
                        </a:rPr>
                        <a:t> — </a:t>
                      </a:r>
                      <a:r>
                        <a:rPr lang="ru-RU" sz="1600" u="none" strike="noStrike" dirty="0">
                          <a:effectLst/>
                          <a:hlinkClick r:id="rId12" tooltip="Сибирская белозубка"/>
                        </a:rPr>
                        <a:t>Сибирская белозубка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val="611633801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r>
                        <a:rPr lang="la-Latn" sz="1600" u="none" strike="noStrike" dirty="0">
                          <a:effectLst/>
                          <a:hlinkClick r:id="rId13" tooltip="Myotis daubentoni"/>
                        </a:rPr>
                        <a:t>Myotis daubentoni</a:t>
                      </a:r>
                      <a:r>
                        <a:rPr lang="la-Latn" sz="1600" dirty="0">
                          <a:effectLst/>
                        </a:rPr>
                        <a:t> — </a:t>
                      </a:r>
                      <a:r>
                        <a:rPr lang="ru-RU" sz="1600" u="none" strike="noStrike" dirty="0">
                          <a:effectLst/>
                          <a:hlinkClick r:id="rId14" tooltip="Водяная ночница"/>
                        </a:rPr>
                        <a:t>Водяная ночница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val="1123608759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r>
                        <a:rPr lang="la-Latn" sz="1600" u="none" strike="noStrike">
                          <a:effectLst/>
                          <a:hlinkClick r:id="rId15" tooltip="Plecotus auritus"/>
                        </a:rPr>
                        <a:t>Plecotus auritus</a:t>
                      </a:r>
                      <a:r>
                        <a:rPr lang="la-Latn" sz="1600">
                          <a:effectLst/>
                        </a:rPr>
                        <a:t> — </a:t>
                      </a:r>
                      <a:r>
                        <a:rPr lang="ru-RU" sz="1600" u="none" strike="noStrike">
                          <a:effectLst/>
                          <a:hlinkClick r:id="rId16" tooltip="Бурый ушан"/>
                        </a:rPr>
                        <a:t>Бурый ушан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val="841496143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r>
                        <a:rPr lang="la-Latn" sz="1600" u="none" strike="noStrike">
                          <a:effectLst/>
                          <a:hlinkClick r:id="rId17" tooltip="Marmota baibacina"/>
                        </a:rPr>
                        <a:t>Marmota baibacina</a:t>
                      </a:r>
                      <a:r>
                        <a:rPr lang="la-Latn" sz="1600">
                          <a:effectLst/>
                        </a:rPr>
                        <a:t> — </a:t>
                      </a:r>
                      <a:r>
                        <a:rPr lang="ru-RU" sz="1600" u="none" strike="noStrike">
                          <a:effectLst/>
                          <a:hlinkClick r:id="rId18" tooltip="Серый сурок"/>
                        </a:rPr>
                        <a:t>Серый сурок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val="350325594"/>
                  </a:ext>
                </a:extLst>
              </a:tr>
              <a:tr h="507656">
                <a:tc>
                  <a:txBody>
                    <a:bodyPr/>
                    <a:lstStyle/>
                    <a:p>
                      <a:r>
                        <a:rPr lang="la-Latn" sz="1600" u="none" strike="noStrike">
                          <a:effectLst/>
                          <a:hlinkClick r:id="rId19" tooltip="Capreolus pygargus"/>
                        </a:rPr>
                        <a:t>Capreolus pygargus</a:t>
                      </a:r>
                      <a:r>
                        <a:rPr lang="la-Latn" sz="1600">
                          <a:effectLst/>
                        </a:rPr>
                        <a:t> — </a:t>
                      </a:r>
                      <a:r>
                        <a:rPr lang="ru-RU" sz="1600" u="none" strike="noStrike">
                          <a:effectLst/>
                          <a:hlinkClick r:id="rId20" tooltip="Сибирская косуля"/>
                        </a:rPr>
                        <a:t>Сибирская косуля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2" marR="72522" marT="36261" marB="36261"/>
                </a:tc>
                <a:extLst>
                  <a:ext uri="{0D108BD9-81ED-4DB2-BD59-A6C34878D82A}">
                    <a16:rowId xmlns:a16="http://schemas.microsoft.com/office/drawing/2014/main" val="2109118785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2563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7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Free Images : wildlife, zoo, mammal, fauna, whiskers, vertebrate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53" y="719528"/>
            <a:ext cx="4336249" cy="57816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19528"/>
            <a:ext cx="3932237" cy="514946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сурок –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Marmota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kastschenkoi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Stroganov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Yudin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1956)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Грызуны –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Rodentia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Беличьи –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Sciuridae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Статус. Категория 2. Редкий, реликтовый, с сокращающейся численностью вид, имеющий в пределах области северную границу ареала.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признаки. Крупный грызун, длина тела до 600 мм, длина хвоста — до 130 мм. Основной тон окраски спины — песчано-жёлтый, с примесью чёрного или чёрно-бурого цвета. Хорошо выражена тёмная окраска верха головы. В природе сурка можно опознать по очень резкому и громкому крику и характерному «сторожевому» поведению: зверёк стоит столбиком у входа в нору на утоптанной площадке, служащей ему «наблюдательным» пунктом.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676" y="457200"/>
            <a:ext cx="5162330" cy="541178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Бурый, или обыкновенный ушан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Plecotus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auritus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видов рода ушанов из семейства обыкновенных летучих мышей (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Vespertilionidae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От остальных палеарктических представителей семейства ушаны отличаются очень длинными ушами (по длине почти равными предплечьям). У спящих зверьков уши заложены назад и спрятаны под крылья.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Млекопитающие Волгоградской области (Рукокрылые) — Википеди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4" y="2803366"/>
            <a:ext cx="6071016" cy="3764029"/>
          </a:xfrm>
        </p:spPr>
      </p:pic>
    </p:spTree>
    <p:extLst>
      <p:ext uri="{BB962C8B-B14F-4D97-AF65-F5344CB8AC3E}">
        <p14:creationId xmlns:p14="http://schemas.microsoft.com/office/powerpoint/2010/main" val="7082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0"/>
            <a:ext cx="4047006" cy="58689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Обыкновенная &lt;strong&gt;белозубка&lt;/strong&gt; — Википеди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13" y="1681162"/>
            <a:ext cx="5238750" cy="3486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Сибирская белозубка</a:t>
            </a:r>
            <a:r>
              <a:rPr lang="ru-RU" dirty="0" smtClean="0"/>
              <a:t> – </a:t>
            </a:r>
            <a:r>
              <a:rPr lang="ru-RU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Crocidura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sibirica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Dukelsky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1930)</a:t>
            </a:r>
          </a:p>
          <a:p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Насекомоядные – </a:t>
            </a:r>
            <a:r>
              <a:rPr lang="ru-RU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Eulipotyphia</a:t>
            </a:r>
            <a:endParaRPr lang="ru-RU" sz="2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Землеройковые – </a:t>
            </a:r>
            <a:r>
              <a:rPr lang="ru-RU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Soricidae</a:t>
            </a:r>
            <a:endParaRPr lang="ru-RU" sz="2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Статус. Категория 4. Малочисленный редко встречающийся вид в недостаточно изученном состоянии. Эндемик гор юга Западной и средней части Сибири и прилежащих с севера равнинных районов, не известный в других местах.</a:t>
            </a:r>
          </a:p>
          <a:p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признаки. Внешне очень сходна с бурозубками, имеет размеры, средние для представителей этого семейства. Зверёк имеет короткий и широкий хоботок грубых очертаний, белые зубы, без бурого пигмента. В отличие от бурозубок ушные раковины хорошо развиты и заметно выступают из меха. Характерная окраска спины – буро-серая с вкраплением волос с блестящими окончаниями («искрами»). Хвост тёмно-бурый, почти однотонный сверху и снизу, на общем фоне которого выделяются редкие длинные жёсткие щетинки, торчащие в стороны.</a:t>
            </a:r>
            <a:endParaRPr lang="ru-RU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1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&lt;strong&gt;Косули&lt;/strong&gt; — ВикиФур, русскоязычная фурри-энциклопеди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74" y="1198324"/>
            <a:ext cx="6227554" cy="46706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9903"/>
            <a:ext cx="3792173" cy="571908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Сибирская косуля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Capreolus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pygargus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Pallas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1771)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Парнокопытные –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Artiodactyla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Оленьи –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Cervidae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Сибирская косуля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Статус. Категория 5. Восстановленный вид, благодаря принятым мерам охраны, но не подлежащий промысловому использованию и нуждающийся в постоянном контроле.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признаки. Парнокопытное животное семейства оленьих, родственное европейской косуле. Косули — олени относительно мелкого размера, стройного и лёгкого телосложения. Сибирская косуля крупнее европейской. Длина тела в среднем 127–144 см, масса 35–49 кг, высота в холке 82–94 см. Хвост рудиментарный. Уши большие — 13–16 см. Передние ноги немного короче задних. Шея длинная, грива отсутствует. Рога сибирской косули с мощными стволами, высотой 28– 33 см, сильно бугристые, с тремя-шестью отростками. Окраска животных разнообразна: от светло-серой — зимой, и от рыжей до кирпичной — летом. У новорожденных детёнышей — светлые пятна на спине в 4 ряда. Под хвостом большое белое пятно — «зеркало».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Banco de imagens : natureza, espinhoso, fofa, animais selvagen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21" y="1486758"/>
            <a:ext cx="61722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Обыкновенный ёж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Erinaceus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roumanicus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Barrett-Hamilton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1900)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Насекомоядные –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Eulipotyphla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Lipotyphla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Ежовые –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Erinaceidae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Статус. Категория 6. Редкий диффузно размещённый вид. Испытывает прямое воздействие человека через отлов.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признаки. Ранее рассматривался в составе ежа (обыкновенного) европейского, однако морфологические и молекулярно-генетические признаки позволили придать ему самостоятельный видовой статус. Характерный признак – иглистый панцирь на спине и боках тела. Окраска – буроватая со светлыми штрихами. Волос на голове и боках длинный и грубый, бурого и серовато-бурого тона. На груди белое пятно. Длина тела до 35 см, хвост короткий – до 33 мм. Голова конусообразная, большие глаза, хорошо развитые ушные раковины.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 местообитания. В пределах Томской области ранее был найден только в Васюганском речном бассейне.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8284" y="1379095"/>
            <a:ext cx="6825021" cy="470691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4518" y="689548"/>
            <a:ext cx="4037507" cy="5179440"/>
          </a:xfrm>
        </p:spPr>
        <p:txBody>
          <a:bodyPr/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Водяная ночница</a:t>
            </a:r>
            <a:r>
              <a:rPr lang="ru-RU" dirty="0" smtClean="0"/>
              <a:t>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ночница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Добантона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Myotis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daubentonii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вид евразийских летучих мышей рода ночницы (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Myotis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семейства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гладконосые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летучие мыши (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Vespertilionidae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Видовое название дано в честь французского натуралиста Луи Жан-Мари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Добантона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(1716—1800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1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735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Franklin Gothic Medium</vt:lpstr>
      <vt:lpstr>Times New Roman</vt:lpstr>
      <vt:lpstr>Тема Office</vt:lpstr>
      <vt:lpstr>КРАСНАЯ КНИГА ТОМСКОЙ ОБЛАСТИ</vt:lpstr>
      <vt:lpstr>Презентация PowerPoint</vt:lpstr>
      <vt:lpstr>Млекопитающие занесённые в Красную книгу Томской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ТОМСКОЙ ОБЛАСТИ</dc:title>
  <dc:creator>User</dc:creator>
  <cp:lastModifiedBy>User</cp:lastModifiedBy>
  <cp:revision>15</cp:revision>
  <dcterms:created xsi:type="dcterms:W3CDTF">2023-10-16T08:34:21Z</dcterms:created>
  <dcterms:modified xsi:type="dcterms:W3CDTF">2023-10-23T03:03:01Z</dcterms:modified>
</cp:coreProperties>
</file>