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466"/>
    <a:srgbClr val="A0D565"/>
    <a:srgbClr val="BAE18F"/>
    <a:srgbClr val="990099"/>
    <a:srgbClr val="4C216D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86087185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9" y="-31830"/>
            <a:ext cx="9173209" cy="68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4368" y="5553236"/>
            <a:ext cx="1259632" cy="13047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645024"/>
            <a:ext cx="1224136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80112" y="6453336"/>
            <a:ext cx="2304256" cy="404664"/>
          </a:xfrm>
          <a:prstGeom prst="ellipse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s://pickimage.ru/wp-content/uploads/images/detskie/babiesonpots/malishinagorshkah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r="17353"/>
          <a:stretch/>
        </p:blipFill>
        <p:spPr bwMode="auto">
          <a:xfrm>
            <a:off x="5580112" y="4040290"/>
            <a:ext cx="2693706" cy="28177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6" cy="5472608"/>
          </a:xfrm>
        </p:spPr>
        <p:txBody>
          <a:bodyPr>
            <a:normAutofit/>
          </a:bodyPr>
          <a:lstStyle/>
          <a:p>
            <a:r>
              <a:rPr lang="ru-RU" sz="2000" b="1" dirty="0"/>
              <a:t>Каждая мама, с взрослением ребёнка задумывается и задаётся вопросом, когда  и как правильно и быстро научить и приучить ребенка к горшку. В первую очередь необходимо оцените   психологическое развитие малыша, ребенок должен понимать, зачем его усаживают  на незнакомый ему предмет, для чего снимают штаны и что от него требуют. Поэтому процесс может затянуться не только на несколько недель,   но и месяцев, все зависит от </a:t>
            </a:r>
            <a:r>
              <a:rPr lang="ru-RU" sz="2000" b="1" dirty="0" smtClean="0"/>
              <a:t>индивидуального темпа </a:t>
            </a:r>
            <a:r>
              <a:rPr lang="ru-RU" sz="2000" b="1" dirty="0"/>
              <a:t>развития, поэтому от родителей требуется терпение и спокойствие</a:t>
            </a:r>
            <a:r>
              <a:rPr lang="ru-RU" b="1" dirty="0"/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27784" y="217307"/>
            <a:ext cx="4896543" cy="171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692696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Monotype Corsiva" pitchFamily="66" charset="0"/>
              </a:rPr>
              <a:t>Как приучить ребёнка </a:t>
            </a:r>
            <a:endParaRPr lang="ru-RU" sz="4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к </a:t>
            </a:r>
            <a:r>
              <a:rPr lang="ru-RU" sz="4400" b="1" dirty="0">
                <a:solidFill>
                  <a:srgbClr val="7030A0"/>
                </a:solidFill>
                <a:latin typeface="Monotype Corsiva" pitchFamily="66" charset="0"/>
              </a:rPr>
              <a:t>горшку</a:t>
            </a:r>
          </a:p>
        </p:txBody>
      </p:sp>
    </p:spTree>
    <p:extLst>
      <p:ext uri="{BB962C8B-B14F-4D97-AF65-F5344CB8AC3E}">
        <p14:creationId xmlns:p14="http://schemas.microsoft.com/office/powerpoint/2010/main" val="21807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86087185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" y="0"/>
            <a:ext cx="9112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4368" y="5553236"/>
            <a:ext cx="1259632" cy="13047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645024"/>
            <a:ext cx="1224136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59184" y="6453336"/>
            <a:ext cx="1665143" cy="404664"/>
          </a:xfrm>
          <a:prstGeom prst="ellipse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s://pickimage.ru/wp-content/uploads/images/detskie/babiesonpots/malishinagorshkah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r="17353"/>
          <a:stretch/>
        </p:blipFill>
        <p:spPr bwMode="auto">
          <a:xfrm>
            <a:off x="5580112" y="4040290"/>
            <a:ext cx="2693706" cy="28177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3" y="1828172"/>
            <a:ext cx="9117292" cy="2952328"/>
          </a:xfrm>
        </p:spPr>
        <p:txBody>
          <a:bodyPr>
            <a:normAutofit/>
          </a:bodyPr>
          <a:lstStyle/>
          <a:p>
            <a:pPr lvl="0"/>
            <a:r>
              <a:rPr lang="ru-RU" sz="2000" b="1" dirty="0"/>
              <a:t>м</a:t>
            </a:r>
            <a:r>
              <a:rPr lang="ru-RU" sz="2000" b="1" dirty="0" smtClean="0"/>
              <a:t>ожет </a:t>
            </a:r>
            <a:r>
              <a:rPr lang="ru-RU" sz="2000" b="1" dirty="0"/>
              <a:t>нагибаться, присаживаться на корточки и </a:t>
            </a:r>
            <a:r>
              <a:rPr lang="ru-RU" sz="2000" b="1" dirty="0" smtClean="0"/>
              <a:t>вставать;</a:t>
            </a:r>
            <a:br>
              <a:rPr lang="ru-RU" sz="2000" b="1" dirty="0" smtClean="0"/>
            </a:br>
            <a:r>
              <a:rPr lang="ru-RU" sz="2000" b="1" dirty="0"/>
              <a:t>п</a:t>
            </a:r>
            <a:r>
              <a:rPr lang="ru-RU" sz="2000" b="1" dirty="0" smtClean="0"/>
              <a:t>однимать </a:t>
            </a:r>
            <a:r>
              <a:rPr lang="ru-RU" sz="2000" b="1" dirty="0"/>
              <a:t>мелкие предметы с пола, складывать их на места;</a:t>
            </a:r>
            <a:br>
              <a:rPr lang="ru-RU" sz="2000" b="1" dirty="0"/>
            </a:br>
            <a:r>
              <a:rPr lang="ru-RU" sz="2000" b="1" dirty="0" smtClean="0"/>
              <a:t>хорошо </a:t>
            </a:r>
            <a:r>
              <a:rPr lang="ru-RU" sz="2000" b="1" dirty="0"/>
              <a:t>понимает речь взрослого, можно договориться с малышом, объяснить;</a:t>
            </a:r>
            <a:br>
              <a:rPr lang="ru-RU" sz="2000" b="1" dirty="0"/>
            </a:br>
            <a:r>
              <a:rPr lang="ru-RU" sz="2000" b="1" dirty="0" smtClean="0"/>
              <a:t>сам </a:t>
            </a:r>
            <a:r>
              <a:rPr lang="ru-RU" sz="2000" b="1" dirty="0"/>
              <a:t>произносит некоторые слова, может сообщить о своих потребностях;</a:t>
            </a:r>
            <a:br>
              <a:rPr lang="ru-RU" sz="2000" b="1" dirty="0"/>
            </a:br>
            <a:r>
              <a:rPr lang="ru-RU" sz="2000" b="1" dirty="0" smtClean="0"/>
              <a:t>остается </a:t>
            </a:r>
            <a:r>
              <a:rPr lang="ru-RU" sz="2000" b="1" dirty="0"/>
              <a:t>сухим после дневного сна, может не писаться около 2 часов во время бодрствования;</a:t>
            </a:r>
            <a:br>
              <a:rPr lang="ru-RU" sz="2000" b="1" dirty="0"/>
            </a:br>
            <a:r>
              <a:rPr lang="ru-RU" sz="2000" b="1" dirty="0" smtClean="0"/>
              <a:t>чувствует </a:t>
            </a:r>
            <a:r>
              <a:rPr lang="ru-RU" sz="2000" b="1" dirty="0"/>
              <a:t>дискомфорт в мокром или запачканном белье.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27784" y="217307"/>
            <a:ext cx="4896543" cy="171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17307"/>
            <a:ext cx="6633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/>
              <a:t>До </a:t>
            </a:r>
            <a:r>
              <a:rPr lang="ru-RU" sz="2000" b="1" dirty="0"/>
              <a:t>18 месяцев малыш не контролирует наполнение мочевого пузыря и кишечника, поэтому  оптимальный возраст для  приучения к горшку - 18 — 24 месяца.  К этому моменту у детей уже имеются определенные навыки, благодаря которым можно начинать приучение к горшку: </a:t>
            </a:r>
          </a:p>
        </p:txBody>
      </p:sp>
    </p:spTree>
    <p:extLst>
      <p:ext uri="{BB962C8B-B14F-4D97-AF65-F5344CB8AC3E}">
        <p14:creationId xmlns:p14="http://schemas.microsoft.com/office/powerpoint/2010/main" val="4705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esktop\860871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03" y="26774"/>
            <a:ext cx="9309383" cy="69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11\Desktop\1673588156_gas-kvas-com-p-detskii-gorshok-detskii-risunok-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48031"/>
            <a:ext cx="1492917" cy="1482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732" y="-59297"/>
            <a:ext cx="6870326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A50021"/>
                </a:solidFill>
              </a:rPr>
              <a:t>	</a:t>
            </a:r>
            <a:r>
              <a:rPr lang="ru-RU" sz="2000" b="1" dirty="0" smtClean="0">
                <a:solidFill>
                  <a:srgbClr val="A50021"/>
                </a:solidFill>
              </a:rPr>
              <a:t>Некоторые </a:t>
            </a:r>
            <a:r>
              <a:rPr lang="ru-RU" sz="2000" b="1" dirty="0">
                <a:solidFill>
                  <a:srgbClr val="A50021"/>
                </a:solidFill>
              </a:rPr>
              <a:t>родители сразу хотят приучить ребенка к унитазу, купив ему маленькое сиденье. Однако для опорожнения кишечника важно, чтобы ребенок пятками стоял на полу. Поэтому с унитазом лучше пока подождать.</a:t>
            </a:r>
          </a:p>
          <a:p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7621151" y="5457619"/>
            <a:ext cx="1547664" cy="1524587"/>
          </a:xfrm>
          <a:prstGeom prst="rtTriangle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5724127" y="6643302"/>
            <a:ext cx="2088233" cy="338904"/>
          </a:xfrm>
          <a:prstGeom prst="rtTriangle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1435338"/>
            <a:ext cx="52562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99"/>
                </a:solidFill>
                <a:latin typeface="Monotype Corsiva" pitchFamily="66" charset="0"/>
              </a:rPr>
              <a:t>Общие рекомендации, как выбирать для ребенка горшок:</a:t>
            </a:r>
          </a:p>
          <a:p>
            <a:pPr lvl="0" algn="ctr"/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2051" name="Picture 3" descr="C:\Users\111\Desktop\png-transparent-cartoon-cute-baby-illustration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69" y="3618548"/>
            <a:ext cx="3892912" cy="35249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1131" y="2150854"/>
            <a:ext cx="87307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/>
              <a:t>для </a:t>
            </a:r>
            <a:r>
              <a:rPr lang="ru-RU" b="1" dirty="0"/>
              <a:t>маленьких представительниц женского пола приобретайте горшки круглой формы, а для будущих мужичков – овальной, это связано с анатомическими особенностями строения тела;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/>
              <a:t>при </a:t>
            </a:r>
            <a:r>
              <a:rPr lang="ru-RU" b="1" dirty="0"/>
              <a:t>покупке «туалета» для мальчика можно обратить внимания на горшки с выступом впереди;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/>
              <a:t>о</a:t>
            </a:r>
            <a:r>
              <a:rPr lang="ru-RU" b="1" dirty="0" smtClean="0"/>
              <a:t>тдавайте </a:t>
            </a:r>
            <a:r>
              <a:rPr lang="ru-RU" b="1" dirty="0"/>
              <a:t>предпочтение пластиковым моделям, т.к. железные – более холодные;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/>
              <a:t>в</a:t>
            </a:r>
            <a:r>
              <a:rPr lang="ru-RU" b="1" dirty="0" smtClean="0"/>
              <a:t>ажно</a:t>
            </a:r>
            <a:r>
              <a:rPr lang="ru-RU" b="1" dirty="0"/>
              <a:t>, чтобы горшок был устойчивым, чтобы ребёнок </a:t>
            </a:r>
            <a:endParaRPr lang="ru-RU" b="1" dirty="0" smtClean="0"/>
          </a:p>
          <a:p>
            <a:pPr lvl="0"/>
            <a:r>
              <a:rPr lang="ru-RU" b="1" dirty="0" smtClean="0"/>
              <a:t>     не </a:t>
            </a:r>
            <a:r>
              <a:rPr lang="ru-RU" b="1" dirty="0"/>
              <a:t>упал,  т.к. это может привести к травме </a:t>
            </a:r>
            <a:r>
              <a:rPr lang="ru-RU" b="1" dirty="0" smtClean="0"/>
              <a:t>и чревато</a:t>
            </a:r>
          </a:p>
          <a:p>
            <a:pPr lvl="0"/>
            <a:r>
              <a:rPr lang="ru-RU" b="1" dirty="0" smtClean="0"/>
              <a:t>     отказом </a:t>
            </a:r>
            <a:r>
              <a:rPr lang="ru-RU" b="1" dirty="0"/>
              <a:t>в дальнейшем садиться </a:t>
            </a:r>
            <a:r>
              <a:rPr lang="ru-RU" b="1" dirty="0" smtClean="0"/>
              <a:t>на </a:t>
            </a:r>
            <a:r>
              <a:rPr lang="ru-RU" b="1" dirty="0"/>
              <a:t>«опасный</a:t>
            </a:r>
            <a:r>
              <a:rPr lang="ru-RU" b="1" dirty="0" smtClean="0"/>
              <a:t>»</a:t>
            </a:r>
          </a:p>
          <a:p>
            <a:pPr lvl="0"/>
            <a:r>
              <a:rPr lang="ru-RU" b="1" dirty="0" smtClean="0"/>
              <a:t>     </a:t>
            </a:r>
            <a:r>
              <a:rPr lang="ru-RU" b="1" dirty="0"/>
              <a:t>предмет на долгие месяцы</a:t>
            </a:r>
            <a:r>
              <a:rPr lang="ru-RU" b="1" dirty="0" smtClean="0"/>
              <a:t>;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5069" y="5013176"/>
            <a:ext cx="5322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/>
              <a:t>не </a:t>
            </a:r>
            <a:r>
              <a:rPr lang="ru-RU" b="1" dirty="0"/>
              <a:t>стоит приобретать горшок с музыкальными, световыми эффектами, малыши будут воспринимать его как игрушку;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/>
              <a:t>н</a:t>
            </a:r>
            <a:r>
              <a:rPr lang="ru-RU" b="1" dirty="0" smtClean="0"/>
              <a:t>аличие </a:t>
            </a:r>
            <a:r>
              <a:rPr lang="ru-RU" b="1" dirty="0"/>
              <a:t>спинки поможет удобному нахождению ребенка на горшке.</a:t>
            </a:r>
          </a:p>
        </p:txBody>
      </p:sp>
    </p:spTree>
    <p:extLst>
      <p:ext uri="{BB962C8B-B14F-4D97-AF65-F5344CB8AC3E}">
        <p14:creationId xmlns:p14="http://schemas.microsoft.com/office/powerpoint/2010/main" val="23852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esktop\860871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5" cy="70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96209" y="620688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Способы, правила, рекомендации и методики приучения ребенка к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горшку: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111\Desktop\1673588137_gas-kvas-com-p-detskii-gorshok-detskii-risunok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58421"/>
            <a:ext cx="4316191" cy="23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ый треугольник 9"/>
          <p:cNvSpPr/>
          <p:nvPr/>
        </p:nvSpPr>
        <p:spPr>
          <a:xfrm>
            <a:off x="4860032" y="6720841"/>
            <a:ext cx="2088233" cy="338904"/>
          </a:xfrm>
          <a:prstGeom prst="rtTriangle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7956375" y="5815170"/>
            <a:ext cx="1212439" cy="1244575"/>
          </a:xfrm>
          <a:prstGeom prst="rtTriangle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373216"/>
            <a:ext cx="9361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20472" y="5517232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23348" y="4064535"/>
            <a:ext cx="10801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835888" cy="5013176"/>
          </a:xfrm>
        </p:spPr>
        <p:txBody>
          <a:bodyPr>
            <a:noAutofit/>
          </a:bodyPr>
          <a:lstStyle/>
          <a:p>
            <a:pPr lvl="0"/>
            <a:r>
              <a:rPr lang="ru-RU" sz="1600" b="1" dirty="0"/>
              <a:t>Объясните, зачем нужен этот предмет, чем он хорош (например, что попа малыша остается чистой, а штанишки будут сухими);</a:t>
            </a:r>
          </a:p>
          <a:p>
            <a:pPr lvl="0"/>
            <a:r>
              <a:rPr lang="ru-RU" sz="1600" b="1" dirty="0"/>
              <a:t> Посадите на горшок сначала куклу или мишку;</a:t>
            </a:r>
          </a:p>
          <a:p>
            <a:pPr lvl="0"/>
            <a:r>
              <a:rPr lang="ru-RU" sz="1600" b="1" dirty="0"/>
              <a:t>Если у вас «</a:t>
            </a:r>
            <a:r>
              <a:rPr lang="ru-RU" sz="1600" b="1" dirty="0" err="1"/>
              <a:t>памперсный</a:t>
            </a:r>
            <a:r>
              <a:rPr lang="ru-RU" sz="1600" b="1" dirty="0"/>
              <a:t>» ребенок, то придется его оголить;</a:t>
            </a:r>
          </a:p>
          <a:p>
            <a:pPr lvl="0"/>
            <a:r>
              <a:rPr lang="ru-RU" sz="1600" b="1" dirty="0"/>
              <a:t>Знакомьте малыша с его телом, объясняйте для чего нужна попа или половые органы, малышу будет легче втолковать, что ходить мокрым или грязным неприятно, и, чтобы избежать неприятных ощущений, нужно сделать свои «дела» в </a:t>
            </a:r>
            <a:r>
              <a:rPr lang="ru-RU" sz="1600" b="1" dirty="0" smtClean="0"/>
              <a:t>горшок;</a:t>
            </a:r>
            <a:endParaRPr lang="ru-RU" sz="1600" b="1" dirty="0"/>
          </a:p>
          <a:p>
            <a:pPr lvl="0"/>
            <a:r>
              <a:rPr lang="ru-RU" sz="1600" b="1" dirty="0"/>
              <a:t>Когда все «получилось»,  поощрите кроху, это вызовет приятные эмоции, и малышу обязательно захочется это повторить. Если же нет, не отчаивайтесь, не ругайтесь, а лишь ласково напомните о существовании чудо-горшка, который позволит остаться сухим и чистым;</a:t>
            </a:r>
          </a:p>
          <a:p>
            <a:pPr lvl="0"/>
            <a:r>
              <a:rPr lang="ru-RU" sz="1600" b="1" dirty="0"/>
              <a:t>Горшок должен находиться в пределах досягаемости ребёнка, чтобы он сам мог до него дотянуться и справится;</a:t>
            </a:r>
          </a:p>
          <a:p>
            <a:pPr lvl="0"/>
            <a:r>
              <a:rPr lang="ru-RU" sz="1600" b="1" dirty="0"/>
              <a:t> Поставьте горшок в детской комнате, </a:t>
            </a:r>
            <a:endParaRPr lang="ru-RU" sz="1600" b="1" dirty="0" smtClean="0"/>
          </a:p>
          <a:p>
            <a:pPr marL="0" lvl="0" indent="0">
              <a:buNone/>
            </a:pPr>
            <a:r>
              <a:rPr lang="ru-RU" sz="1600" b="1" dirty="0" smtClean="0"/>
              <a:t>        малыш </a:t>
            </a:r>
            <a:r>
              <a:rPr lang="ru-RU" sz="1600" b="1" dirty="0"/>
              <a:t>сначала должен заинтересоваться новым </a:t>
            </a:r>
            <a:endParaRPr lang="ru-RU" sz="1600" b="1" dirty="0" smtClean="0"/>
          </a:p>
          <a:p>
            <a:pPr marL="0" lvl="0" indent="0">
              <a:buNone/>
            </a:pPr>
            <a:r>
              <a:rPr lang="ru-RU" sz="1600" b="1" dirty="0" smtClean="0"/>
              <a:t>        предметом</a:t>
            </a:r>
            <a:r>
              <a:rPr lang="ru-RU" sz="1600" b="1" dirty="0"/>
              <a:t>, затем привыкнуть к нему. </a:t>
            </a:r>
            <a:endParaRPr lang="ru-RU" sz="1600" b="1" dirty="0" smtClean="0"/>
          </a:p>
          <a:p>
            <a:pPr marL="0" lvl="0" indent="0">
              <a:buNone/>
            </a:pPr>
            <a:r>
              <a:rPr lang="ru-RU" sz="1600" b="1" dirty="0" smtClean="0"/>
              <a:t>        После </a:t>
            </a:r>
            <a:r>
              <a:rPr lang="ru-RU" sz="1600" b="1" dirty="0"/>
              <a:t>чего, ребенка можно постепенно </a:t>
            </a:r>
            <a:endParaRPr lang="ru-RU" sz="1600" b="1" dirty="0" smtClean="0"/>
          </a:p>
          <a:p>
            <a:pPr marL="0" lvl="0" indent="0">
              <a:buNone/>
            </a:pPr>
            <a:r>
              <a:rPr lang="ru-RU" sz="1600" b="1" dirty="0" smtClean="0"/>
              <a:t>        присаживать </a:t>
            </a:r>
            <a:r>
              <a:rPr lang="ru-RU" sz="1600" b="1" dirty="0"/>
              <a:t>на горшок на пару минут</a:t>
            </a:r>
            <a:r>
              <a:rPr lang="ru-RU" sz="1600" b="1" dirty="0" smtClean="0"/>
              <a:t>;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194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esktop\860871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60" y="-155932"/>
            <a:ext cx="9309383" cy="70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47763" y="54868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Способы, правила, рекомендации и методики приучения ребенка к горшку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111\Desktop\1673390583_flomaster-club-p-rebenok-na-gorshke-risunok-instagram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5912422" y="3890257"/>
            <a:ext cx="3107136" cy="29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1" y="1988840"/>
            <a:ext cx="8532440" cy="3096344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/>
              <a:t>Высаживайте </a:t>
            </a:r>
            <a:r>
              <a:rPr lang="ru-RU" sz="1600" b="1" dirty="0"/>
              <a:t>ребенка на горшок, когда ему по времени уже нужно пописать или покакать. Это исключит возникновение конфуза </a:t>
            </a:r>
            <a:r>
              <a:rPr lang="ru-RU" sz="1600" b="1"/>
              <a:t>не </a:t>
            </a:r>
            <a:r>
              <a:rPr lang="ru-RU" sz="1600" b="1" smtClean="0"/>
              <a:t>вовремя;</a:t>
            </a:r>
            <a:endParaRPr lang="ru-RU" sz="1600" b="1" dirty="0"/>
          </a:p>
          <a:p>
            <a:pPr lvl="0"/>
            <a:r>
              <a:rPr lang="ru-RU" sz="1600" b="1" dirty="0"/>
              <a:t>После нескольких положительных результатов, малыш начнет проситься в туалет;</a:t>
            </a:r>
          </a:p>
          <a:p>
            <a:pPr lvl="0"/>
            <a:r>
              <a:rPr lang="ru-RU" sz="1600" b="1" dirty="0"/>
              <a:t>Сажайте ребенка на горшок после каждого сна. Если вы видите что его трусики сухие, то больше вероятность мочеиспускания в специальный туалет;</a:t>
            </a:r>
          </a:p>
          <a:p>
            <a:pPr lvl="0"/>
            <a:r>
              <a:rPr lang="ru-RU" sz="1600" b="1" dirty="0"/>
              <a:t>Не начинайте </a:t>
            </a:r>
            <a:r>
              <a:rPr lang="ru-RU" sz="1600" b="1" dirty="0" smtClean="0"/>
              <a:t>бучение</a:t>
            </a:r>
            <a:r>
              <a:rPr lang="ru-RU" sz="1600" b="1" dirty="0"/>
              <a:t>, если ребенок не здоров (прорезывание зубов, боли в животе);</a:t>
            </a:r>
          </a:p>
          <a:p>
            <a:pPr lvl="0"/>
            <a:r>
              <a:rPr lang="ru-RU" sz="1600" b="1" dirty="0"/>
              <a:t>Не стимулируйте мочеиспускание ребенка звуками льющейся воды, подобный рефлекс может плохо отразиться в позднем возрасте.</a:t>
            </a:r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7988599" y="5668956"/>
            <a:ext cx="1187624" cy="1189044"/>
          </a:xfrm>
          <a:prstGeom prst="rtTriangle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5840351" y="6554187"/>
            <a:ext cx="2016224" cy="303812"/>
          </a:xfrm>
          <a:prstGeom prst="rtTriangle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518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Каждая мама, с взрослением ребёнка задумывается и задаётся вопросом, когда  и как правильно и быстро научить и приучить ребенка к горшку. В первую очередь необходимо оцените   психологическое развитие малыша, ребенок должен понимать, зачем его усаживают  на незнакомый ему предмет, для чего снимают штаны и что от него требуют. Поэтому процесс может затянуться не только на несколько недель,   но и месяцев, все зависит от индивидуального темпа развития, поэтому от родителей требуется терпение и спокойствие.</vt:lpstr>
      <vt:lpstr>может нагибаться, присаживаться на корточки и вставать; поднимать мелкие предметы с пола, складывать их на места; хорошо понимает речь взрослого, можно договориться с малышом, объяснить; сам произносит некоторые слова, может сообщить о своих потребностях; остается сухим после дневного сна, может не писаться около 2 часов во время бодрствования; чувствует дискомфорт в мокром или запачканном белье.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12</cp:revision>
  <dcterms:created xsi:type="dcterms:W3CDTF">2023-09-03T10:18:21Z</dcterms:created>
  <dcterms:modified xsi:type="dcterms:W3CDTF">2023-11-06T23:44:08Z</dcterms:modified>
</cp:coreProperties>
</file>