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6" r:id="rId6"/>
    <p:sldId id="267" r:id="rId7"/>
    <p:sldId id="268" r:id="rId8"/>
    <p:sldId id="270" r:id="rId9"/>
    <p:sldId id="271" r:id="rId10"/>
    <p:sldId id="273" r:id="rId11"/>
    <p:sldId id="274" r:id="rId12"/>
    <p:sldId id="275" r:id="rId13"/>
    <p:sldId id="272" r:id="rId14"/>
    <p:sldId id="262" r:id="rId15"/>
    <p:sldId id="263" r:id="rId16"/>
    <p:sldId id="264" r:id="rId17"/>
    <p:sldId id="276" r:id="rId18"/>
    <p:sldId id="260" r:id="rId19"/>
    <p:sldId id="277" r:id="rId20"/>
    <p:sldId id="278" r:id="rId21"/>
    <p:sldId id="279" r:id="rId22"/>
    <p:sldId id="280" r:id="rId23"/>
    <p:sldId id="281" r:id="rId24"/>
    <p:sldId id="282" r:id="rId25"/>
    <p:sldId id="283" r:id="rId26"/>
    <p:sldId id="284" r:id="rId27"/>
    <p:sldId id="285"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5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6CB1CB-52D3-4A9A-BCCB-E35C5D04726F}" type="datetimeFigureOut">
              <a:rPr lang="ru-RU" smtClean="0"/>
              <a:t>14.11.2023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2521C6-3795-4A34-A2C6-1C80FC0480E9}" type="slidenum">
              <a:rPr lang="ru-RU" smtClean="0"/>
              <a:t>‹#›</a:t>
            </a:fld>
            <a:endParaRPr lang="ru-RU"/>
          </a:p>
        </p:txBody>
      </p:sp>
    </p:spTree>
    <p:extLst>
      <p:ext uri="{BB962C8B-B14F-4D97-AF65-F5344CB8AC3E}">
        <p14:creationId xmlns:p14="http://schemas.microsoft.com/office/powerpoint/2010/main" val="118346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B6CB1CB-52D3-4A9A-BCCB-E35C5D04726F}" type="datetimeFigureOut">
              <a:rPr lang="ru-RU" smtClean="0"/>
              <a:t>14.11.2023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2521C6-3795-4A34-A2C6-1C80FC0480E9}" type="slidenum">
              <a:rPr lang="ru-RU" smtClean="0"/>
              <a:t>‹#›</a:t>
            </a:fld>
            <a:endParaRPr lang="ru-RU"/>
          </a:p>
        </p:txBody>
      </p:sp>
    </p:spTree>
    <p:extLst>
      <p:ext uri="{BB962C8B-B14F-4D97-AF65-F5344CB8AC3E}">
        <p14:creationId xmlns:p14="http://schemas.microsoft.com/office/powerpoint/2010/main" val="1654380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B6CB1CB-52D3-4A9A-BCCB-E35C5D04726F}" type="datetimeFigureOut">
              <a:rPr lang="ru-RU" smtClean="0"/>
              <a:t>14.11.2023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2521C6-3795-4A34-A2C6-1C80FC0480E9}" type="slidenum">
              <a:rPr lang="ru-RU" smtClean="0"/>
              <a:t>‹#›</a:t>
            </a:fld>
            <a:endParaRPr lang="ru-RU"/>
          </a:p>
        </p:txBody>
      </p:sp>
    </p:spTree>
    <p:extLst>
      <p:ext uri="{BB962C8B-B14F-4D97-AF65-F5344CB8AC3E}">
        <p14:creationId xmlns:p14="http://schemas.microsoft.com/office/powerpoint/2010/main" val="128007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B6CB1CB-52D3-4A9A-BCCB-E35C5D04726F}" type="datetimeFigureOut">
              <a:rPr lang="ru-RU" smtClean="0"/>
              <a:t>14.11.2023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2521C6-3795-4A34-A2C6-1C80FC0480E9}" type="slidenum">
              <a:rPr lang="ru-RU" smtClean="0"/>
              <a:t>‹#›</a:t>
            </a:fld>
            <a:endParaRPr lang="ru-RU"/>
          </a:p>
        </p:txBody>
      </p:sp>
    </p:spTree>
    <p:extLst>
      <p:ext uri="{BB962C8B-B14F-4D97-AF65-F5344CB8AC3E}">
        <p14:creationId xmlns:p14="http://schemas.microsoft.com/office/powerpoint/2010/main" val="3624180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B6CB1CB-52D3-4A9A-BCCB-E35C5D04726F}" type="datetimeFigureOut">
              <a:rPr lang="ru-RU" smtClean="0"/>
              <a:t>14.11.2023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2521C6-3795-4A34-A2C6-1C80FC0480E9}" type="slidenum">
              <a:rPr lang="ru-RU" smtClean="0"/>
              <a:t>‹#›</a:t>
            </a:fld>
            <a:endParaRPr lang="ru-RU"/>
          </a:p>
        </p:txBody>
      </p:sp>
    </p:spTree>
    <p:extLst>
      <p:ext uri="{BB962C8B-B14F-4D97-AF65-F5344CB8AC3E}">
        <p14:creationId xmlns:p14="http://schemas.microsoft.com/office/powerpoint/2010/main" val="409891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B6CB1CB-52D3-4A9A-BCCB-E35C5D04726F}" type="datetimeFigureOut">
              <a:rPr lang="ru-RU" smtClean="0"/>
              <a:t>14.11.2023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2521C6-3795-4A34-A2C6-1C80FC0480E9}" type="slidenum">
              <a:rPr lang="ru-RU" smtClean="0"/>
              <a:t>‹#›</a:t>
            </a:fld>
            <a:endParaRPr lang="ru-RU"/>
          </a:p>
        </p:txBody>
      </p:sp>
    </p:spTree>
    <p:extLst>
      <p:ext uri="{BB962C8B-B14F-4D97-AF65-F5344CB8AC3E}">
        <p14:creationId xmlns:p14="http://schemas.microsoft.com/office/powerpoint/2010/main" val="308709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B6CB1CB-52D3-4A9A-BCCB-E35C5D04726F}" type="datetimeFigureOut">
              <a:rPr lang="ru-RU" smtClean="0"/>
              <a:t>14.11.2023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C2521C6-3795-4A34-A2C6-1C80FC0480E9}" type="slidenum">
              <a:rPr lang="ru-RU" smtClean="0"/>
              <a:t>‹#›</a:t>
            </a:fld>
            <a:endParaRPr lang="ru-RU"/>
          </a:p>
        </p:txBody>
      </p:sp>
    </p:spTree>
    <p:extLst>
      <p:ext uri="{BB962C8B-B14F-4D97-AF65-F5344CB8AC3E}">
        <p14:creationId xmlns:p14="http://schemas.microsoft.com/office/powerpoint/2010/main" val="241761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6CB1CB-52D3-4A9A-BCCB-E35C5D04726F}" type="datetimeFigureOut">
              <a:rPr lang="ru-RU" smtClean="0"/>
              <a:t>14.11.2023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C2521C6-3795-4A34-A2C6-1C80FC0480E9}" type="slidenum">
              <a:rPr lang="ru-RU" smtClean="0"/>
              <a:t>‹#›</a:t>
            </a:fld>
            <a:endParaRPr lang="ru-RU"/>
          </a:p>
        </p:txBody>
      </p:sp>
    </p:spTree>
    <p:extLst>
      <p:ext uri="{BB962C8B-B14F-4D97-AF65-F5344CB8AC3E}">
        <p14:creationId xmlns:p14="http://schemas.microsoft.com/office/powerpoint/2010/main" val="226261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B6CB1CB-52D3-4A9A-BCCB-E35C5D04726F}" type="datetimeFigureOut">
              <a:rPr lang="ru-RU" smtClean="0"/>
              <a:t>14.11.2023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C2521C6-3795-4A34-A2C6-1C80FC0480E9}" type="slidenum">
              <a:rPr lang="ru-RU" smtClean="0"/>
              <a:t>‹#›</a:t>
            </a:fld>
            <a:endParaRPr lang="ru-RU"/>
          </a:p>
        </p:txBody>
      </p:sp>
    </p:spTree>
    <p:extLst>
      <p:ext uri="{BB962C8B-B14F-4D97-AF65-F5344CB8AC3E}">
        <p14:creationId xmlns:p14="http://schemas.microsoft.com/office/powerpoint/2010/main" val="289033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B6CB1CB-52D3-4A9A-BCCB-E35C5D04726F}" type="datetimeFigureOut">
              <a:rPr lang="ru-RU" smtClean="0"/>
              <a:t>14.11.2023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2521C6-3795-4A34-A2C6-1C80FC0480E9}" type="slidenum">
              <a:rPr lang="ru-RU" smtClean="0"/>
              <a:t>‹#›</a:t>
            </a:fld>
            <a:endParaRPr lang="ru-RU"/>
          </a:p>
        </p:txBody>
      </p:sp>
    </p:spTree>
    <p:extLst>
      <p:ext uri="{BB962C8B-B14F-4D97-AF65-F5344CB8AC3E}">
        <p14:creationId xmlns:p14="http://schemas.microsoft.com/office/powerpoint/2010/main" val="945912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B6CB1CB-52D3-4A9A-BCCB-E35C5D04726F}" type="datetimeFigureOut">
              <a:rPr lang="ru-RU" smtClean="0"/>
              <a:t>14.11.2023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2521C6-3795-4A34-A2C6-1C80FC0480E9}" type="slidenum">
              <a:rPr lang="ru-RU" smtClean="0"/>
              <a:t>‹#›</a:t>
            </a:fld>
            <a:endParaRPr lang="ru-RU"/>
          </a:p>
        </p:txBody>
      </p:sp>
    </p:spTree>
    <p:extLst>
      <p:ext uri="{BB962C8B-B14F-4D97-AF65-F5344CB8AC3E}">
        <p14:creationId xmlns:p14="http://schemas.microsoft.com/office/powerpoint/2010/main" val="3604167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CB1CB-52D3-4A9A-BCCB-E35C5D04726F}" type="datetimeFigureOut">
              <a:rPr lang="ru-RU" smtClean="0"/>
              <a:t>14.11.2023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521C6-3795-4A34-A2C6-1C80FC0480E9}" type="slidenum">
              <a:rPr lang="ru-RU" smtClean="0"/>
              <a:t>‹#›</a:t>
            </a:fld>
            <a:endParaRPr lang="ru-RU"/>
          </a:p>
        </p:txBody>
      </p:sp>
    </p:spTree>
    <p:extLst>
      <p:ext uri="{BB962C8B-B14F-4D97-AF65-F5344CB8AC3E}">
        <p14:creationId xmlns:p14="http://schemas.microsoft.com/office/powerpoint/2010/main" val="1015721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homkin.ru/uhod/mineralnyj-kamen-i-vetochki-dlya-homyaka.html" TargetMode="External"/><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homkin.ru/uhod/kak-priuchit-homyaka-pit.html" TargetMode="External"/><Relationship Id="rId2" Type="http://schemas.openxmlformats.org/officeDocument/2006/relationships/hyperlink" Target="https://homkin.ru/soderjanie/poilka-dlya-homyaka.html" TargetMode="Externa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b="1" dirty="0" smtClean="0">
                <a:latin typeface="Times New Roman" pitchFamily="18" charset="0"/>
                <a:cs typeface="Times New Roman" pitchFamily="18" charset="0"/>
              </a:rPr>
              <a:t>Обустройство клетки и кормление хомяка</a:t>
            </a:r>
            <a:endParaRPr lang="ru-RU" b="1" dirty="0">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776440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latin typeface="Times New Roman" panose="02020603050405020304" pitchFamily="18" charset="0"/>
                <a:cs typeface="Times New Roman" panose="02020603050405020304" pitchFamily="18" charset="0"/>
              </a:rPr>
              <a:t>Выберите гнездовой </a:t>
            </a:r>
            <a:r>
              <a:rPr lang="ru-RU" b="1" dirty="0" smtClean="0">
                <a:latin typeface="Times New Roman" panose="02020603050405020304" pitchFamily="18" charset="0"/>
                <a:cs typeface="Times New Roman" panose="02020603050405020304" pitchFamily="18" charset="0"/>
              </a:rPr>
              <a:t>материал</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stretch>
            <a:fillRect/>
          </a:stretch>
        </p:blipFill>
        <p:spPr>
          <a:xfrm>
            <a:off x="5183188" y="1109662"/>
            <a:ext cx="6172200" cy="4629150"/>
          </a:xfrm>
          <a:prstGeom prst="rect">
            <a:avLst/>
          </a:prstGeom>
        </p:spPr>
      </p:pic>
      <p:sp>
        <p:nvSpPr>
          <p:cNvPr id="4" name="Текст 3"/>
          <p:cNvSpPr>
            <a:spLocks noGrp="1"/>
          </p:cNvSpPr>
          <p:nvPr>
            <p:ph type="body" sz="half" idx="2"/>
          </p:nvPr>
        </p:nvSpPr>
        <p:spPr/>
        <p:txBody>
          <a:bodyPr>
            <a:normAutofit fontScale="92500" lnSpcReduction="20000"/>
          </a:bodyPr>
          <a:lstStyle/>
          <a:p>
            <a:pPr fontAlgn="base"/>
            <a:r>
              <a:rPr lang="ru-RU" dirty="0">
                <a:latin typeface="Times New Roman" panose="02020603050405020304" pitchFamily="18" charset="0"/>
                <a:cs typeface="Times New Roman" panose="02020603050405020304" pitchFamily="18" charset="0"/>
              </a:rPr>
              <a:t>Помимо подстилки хомячку важно предоставить гнездовой материал. Избегайте использования такого гнездового материала, который расщепляется на отдельные нити, например, шерсть или вата. Эти материалы могут создать серьезные проблемы, если хомячок решит их съесть. Также в таких материалах хомячок может легко </a:t>
            </a:r>
            <a:r>
              <a:rPr lang="ru-RU" dirty="0" smtClean="0">
                <a:latin typeface="Times New Roman" panose="02020603050405020304" pitchFamily="18" charset="0"/>
                <a:cs typeface="Times New Roman" panose="02020603050405020304" pitchFamily="18" charset="0"/>
              </a:rPr>
              <a:t>запутаться </a:t>
            </a:r>
            <a:r>
              <a:rPr lang="ru-RU" dirty="0">
                <a:latin typeface="Times New Roman" panose="02020603050405020304" pitchFamily="18" charset="0"/>
                <a:cs typeface="Times New Roman" panose="02020603050405020304" pitchFamily="18" charset="0"/>
              </a:rPr>
              <a:t>и застрять лапками</a:t>
            </a:r>
            <a:r>
              <a:rPr lang="ru-RU" dirty="0" smtClean="0">
                <a:latin typeface="Times New Roman" panose="02020603050405020304" pitchFamily="18" charset="0"/>
                <a:cs typeface="Times New Roman" panose="02020603050405020304" pitchFamily="18" charset="0"/>
              </a:rPr>
              <a:t>.</a:t>
            </a:r>
            <a:r>
              <a:rPr lang="ru-RU" baseline="30000"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Инстинктивно хомячок будет пытаться высвободиться вплоть до получения вывиха, однако, бывали случаи, когда хомячки даже отгрызали себе застрявшую конечность и впоследствии погибали от потери крови</a:t>
            </a:r>
            <a:r>
              <a:rPr lang="ru-RU" dirty="0" smtClean="0">
                <a:latin typeface="Times New Roman" panose="02020603050405020304" pitchFamily="18" charset="0"/>
                <a:cs typeface="Times New Roman" panose="02020603050405020304" pitchFamily="18" charset="0"/>
              </a:rPr>
              <a:t>!</a:t>
            </a:r>
          </a:p>
          <a:p>
            <a:pPr fontAlgn="base"/>
            <a:r>
              <a:rPr lang="ru-RU" dirty="0" smtClean="0">
                <a:latin typeface="Times New Roman" panose="02020603050405020304" pitchFamily="18" charset="0"/>
                <a:cs typeface="Times New Roman" panose="02020603050405020304" pitchFamily="18" charset="0"/>
              </a:rPr>
              <a:t>Лучшим </a:t>
            </a:r>
            <a:r>
              <a:rPr lang="ru-RU" dirty="0">
                <a:latin typeface="Times New Roman" panose="02020603050405020304" pitchFamily="18" charset="0"/>
                <a:cs typeface="Times New Roman" panose="02020603050405020304" pitchFamily="18" charset="0"/>
              </a:rPr>
              <a:t>гнездовым материалом служат порванные бумажные салфетки, однако можно использовать и специальные покупные виды гнездового материала, которые можно найти в зоомагазинах. Поместите гнездовой материал в одном из углов клетки.</a:t>
            </a:r>
          </a:p>
          <a:p>
            <a:endParaRPr lang="ru-RU" dirty="0"/>
          </a:p>
        </p:txBody>
      </p:sp>
    </p:spTree>
    <p:extLst>
      <p:ext uri="{BB962C8B-B14F-4D97-AF65-F5344CB8AC3E}">
        <p14:creationId xmlns:p14="http://schemas.microsoft.com/office/powerpoint/2010/main" val="3694526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latin typeface="Times New Roman" panose="02020603050405020304" pitchFamily="18" charset="0"/>
                <a:cs typeface="Times New Roman" panose="02020603050405020304" pitchFamily="18" charset="0"/>
              </a:rPr>
              <a:t>Туалет хомяка</a:t>
            </a:r>
            <a:r>
              <a:rPr lang="ru-RU" b="1" dirty="0"/>
              <a:t/>
            </a:r>
            <a:br>
              <a:rPr lang="ru-RU" b="1" dirty="0"/>
            </a:br>
            <a:endParaRPr lang="ru-RU" dirty="0"/>
          </a:p>
        </p:txBody>
      </p:sp>
      <p:pic>
        <p:nvPicPr>
          <p:cNvPr id="5" name="Объект 4"/>
          <p:cNvPicPr>
            <a:picLocks noGrp="1" noChangeAspect="1"/>
          </p:cNvPicPr>
          <p:nvPr>
            <p:ph idx="1"/>
          </p:nvPr>
        </p:nvPicPr>
        <p:blipFill>
          <a:blip r:embed="rId2"/>
          <a:stretch>
            <a:fillRect/>
          </a:stretch>
        </p:blipFill>
        <p:spPr>
          <a:xfrm>
            <a:off x="5183188" y="1608885"/>
            <a:ext cx="6172200" cy="3630705"/>
          </a:xfrm>
          <a:prstGeom prst="rect">
            <a:avLst/>
          </a:prstGeom>
        </p:spPr>
      </p:pic>
      <p:sp>
        <p:nvSpPr>
          <p:cNvPr id="4" name="Текст 3"/>
          <p:cNvSpPr>
            <a:spLocks noGrp="1"/>
          </p:cNvSpPr>
          <p:nvPr>
            <p:ph type="body" sz="half" idx="2"/>
          </p:nvPr>
        </p:nvSpPr>
        <p:spPr/>
        <p:txBody>
          <a:bodyPr>
            <a:normAutofit lnSpcReduction="10000"/>
          </a:bodyPr>
          <a:lstStyle/>
          <a:p>
            <a:r>
              <a:rPr lang="ru-RU" dirty="0">
                <a:latin typeface="Times New Roman" panose="02020603050405020304" pitchFamily="18" charset="0"/>
                <a:cs typeface="Times New Roman" panose="02020603050405020304" pitchFamily="18" charset="0"/>
              </a:rPr>
              <a:t>В продаже имеются </a:t>
            </a:r>
            <a:r>
              <a:rPr lang="ru-RU" dirty="0" smtClean="0">
                <a:latin typeface="Times New Roman" panose="02020603050405020304" pitchFamily="18" charset="0"/>
                <a:cs typeface="Times New Roman" panose="02020603050405020304" pitchFamily="18" charset="0"/>
              </a:rPr>
              <a:t>специальные туалетные, но за </a:t>
            </a:r>
            <a:r>
              <a:rPr lang="ru-RU" dirty="0">
                <a:latin typeface="Times New Roman" panose="02020603050405020304" pitchFamily="18" charset="0"/>
                <a:cs typeface="Times New Roman" panose="02020603050405020304" pitchFamily="18" charset="0"/>
              </a:rPr>
              <a:t>неимением специального приспособления на первое время можно в качестве туалета приспособить обычную металлическую крышку от банки или пластиковый лоток с невысокими бортиками из-под продуктов.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Для </a:t>
            </a:r>
            <a:r>
              <a:rPr lang="ru-RU" dirty="0">
                <a:latin typeface="Times New Roman" panose="02020603050405020304" pitchFamily="18" charset="0"/>
                <a:cs typeface="Times New Roman" panose="02020603050405020304" pitchFamily="18" charset="0"/>
              </a:rPr>
              <a:t>туалета предпочтительней использовать кукурузный наполнитель, который хорошо впитывает и удерживает запах.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С </a:t>
            </a:r>
            <a:r>
              <a:rPr lang="ru-RU" dirty="0">
                <a:latin typeface="Times New Roman" panose="02020603050405020304" pitchFamily="18" charset="0"/>
                <a:cs typeface="Times New Roman" panose="02020603050405020304" pitchFamily="18" charset="0"/>
              </a:rPr>
              <a:t>большой осторожностью можно использовать для этих целей прессованные опилки — у некоторых хомячков на них может развиться аллергия.</a:t>
            </a:r>
          </a:p>
        </p:txBody>
      </p:sp>
    </p:spTree>
    <p:extLst>
      <p:ext uri="{BB962C8B-B14F-4D97-AF65-F5344CB8AC3E}">
        <p14:creationId xmlns:p14="http://schemas.microsoft.com/office/powerpoint/2010/main" val="2055661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latin typeface="Times New Roman" panose="02020603050405020304" pitchFamily="18" charset="0"/>
                <a:cs typeface="Times New Roman" panose="02020603050405020304" pitchFamily="18" charset="0"/>
              </a:rPr>
              <a:t>Игрушки</a:t>
            </a:r>
            <a:r>
              <a:rPr lang="ru-RU" b="1" dirty="0"/>
              <a:t/>
            </a:r>
            <a:br>
              <a:rPr lang="ru-RU" b="1" dirty="0"/>
            </a:br>
            <a:endParaRPr lang="ru-RU" dirty="0"/>
          </a:p>
        </p:txBody>
      </p:sp>
      <p:pic>
        <p:nvPicPr>
          <p:cNvPr id="5" name="Объект 4"/>
          <p:cNvPicPr>
            <a:picLocks noGrp="1" noChangeAspect="1"/>
          </p:cNvPicPr>
          <p:nvPr>
            <p:ph idx="1"/>
          </p:nvPr>
        </p:nvPicPr>
        <p:blipFill>
          <a:blip r:embed="rId2"/>
          <a:stretch>
            <a:fillRect/>
          </a:stretch>
        </p:blipFill>
        <p:spPr>
          <a:xfrm>
            <a:off x="5832475" y="987425"/>
            <a:ext cx="4873625" cy="4873625"/>
          </a:xfrm>
          <a:prstGeom prst="rect">
            <a:avLst/>
          </a:prstGeom>
        </p:spPr>
      </p:pic>
      <p:sp>
        <p:nvSpPr>
          <p:cNvPr id="4" name="Текст 3"/>
          <p:cNvSpPr>
            <a:spLocks noGrp="1"/>
          </p:cNvSpPr>
          <p:nvPr>
            <p:ph type="body" sz="half" idx="2"/>
          </p:nvPr>
        </p:nvSpPr>
        <p:spPr/>
        <p:txBody>
          <a:bodyPr>
            <a:normAutofit/>
          </a:bodyPr>
          <a:lstStyle/>
          <a:p>
            <a:pPr fontAlgn="base"/>
            <a:r>
              <a:rPr lang="ru-RU" sz="1800" dirty="0" smtClean="0">
                <a:latin typeface="Times New Roman" panose="02020603050405020304" pitchFamily="18" charset="0"/>
                <a:cs typeface="Times New Roman" panose="02020603050405020304" pitchFamily="18" charset="0"/>
              </a:rPr>
              <a:t>необходимы </a:t>
            </a:r>
            <a:r>
              <a:rPr lang="ru-RU" sz="1800" dirty="0">
                <a:latin typeface="Times New Roman" panose="02020603050405020304" pitchFamily="18" charset="0"/>
                <a:cs typeface="Times New Roman" panose="02020603050405020304" pitchFamily="18" charset="0"/>
              </a:rPr>
              <a:t>для стачивания зубов, они могут быть как покупными, так и из подручных материалов. </a:t>
            </a:r>
            <a:endParaRPr lang="ru-RU" sz="1800" dirty="0" smtClean="0">
              <a:latin typeface="Times New Roman" panose="02020603050405020304" pitchFamily="18" charset="0"/>
              <a:cs typeface="Times New Roman" panose="02020603050405020304" pitchFamily="18" charset="0"/>
            </a:endParaRPr>
          </a:p>
          <a:p>
            <a:pPr fontAlgn="base"/>
            <a:r>
              <a:rPr lang="ru-RU" sz="1800" dirty="0" smtClean="0">
                <a:latin typeface="Times New Roman" panose="02020603050405020304" pitchFamily="18" charset="0"/>
                <a:cs typeface="Times New Roman" panose="02020603050405020304" pitchFamily="18" charset="0"/>
              </a:rPr>
              <a:t>Хомяки </a:t>
            </a:r>
            <a:r>
              <a:rPr lang="ru-RU" sz="1800" dirty="0">
                <a:latin typeface="Times New Roman" panose="02020603050405020304" pitchFamily="18" charset="0"/>
                <a:cs typeface="Times New Roman" panose="02020603050405020304" pitchFamily="18" charset="0"/>
              </a:rPr>
              <a:t>любят играть с картонными втулками из-под туалетной бумаги, грызть картон. Необходимо следить, чтоб на таких игрушках не было рисунка и надписей – краска вредна для пищеварительной системы грызуна</a:t>
            </a:r>
            <a:r>
              <a:rPr lang="ru-RU" sz="1800" dirty="0" smtClean="0">
                <a:latin typeface="Times New Roman" panose="02020603050405020304" pitchFamily="18" charset="0"/>
                <a:cs typeface="Times New Roman" panose="02020603050405020304" pitchFamily="18" charset="0"/>
              </a:rPr>
              <a:t>.</a:t>
            </a:r>
          </a:p>
          <a:p>
            <a:pPr fontAlgn="base"/>
            <a:r>
              <a:rPr lang="ru-RU" sz="1800" dirty="0">
                <a:latin typeface="Times New Roman" panose="02020603050405020304" pitchFamily="18" charset="0"/>
                <a:cs typeface="Times New Roman" panose="02020603050405020304" pitchFamily="18" charset="0"/>
              </a:rPr>
              <a:t>М</a:t>
            </a:r>
            <a:r>
              <a:rPr lang="ru-RU" sz="1800" dirty="0" smtClean="0">
                <a:latin typeface="Times New Roman" panose="02020603050405020304" pitchFamily="18" charset="0"/>
                <a:cs typeface="Times New Roman" panose="02020603050405020304" pitchFamily="18" charset="0"/>
              </a:rPr>
              <a:t>ожно </a:t>
            </a:r>
            <a:r>
              <a:rPr lang="ru-RU" sz="1800" dirty="0">
                <a:latin typeface="Times New Roman" panose="02020603050405020304" pitchFamily="18" charset="0"/>
                <a:cs typeface="Times New Roman" panose="02020603050405020304" pitchFamily="18" charset="0"/>
              </a:rPr>
              <a:t>также подготовить </a:t>
            </a:r>
            <a:r>
              <a:rPr lang="ru-RU" sz="1800" b="1" u="sng" dirty="0">
                <a:latin typeface="Times New Roman" panose="02020603050405020304" pitchFamily="18" charset="0"/>
                <a:cs typeface="Times New Roman" panose="02020603050405020304" pitchFamily="18" charset="0"/>
                <a:hlinkClick r:id="rId3"/>
              </a:rPr>
              <a:t>меловой камень</a:t>
            </a:r>
            <a:r>
              <a:rPr lang="ru-RU" sz="1800" dirty="0">
                <a:latin typeface="Times New Roman" panose="02020603050405020304" pitchFamily="18" charset="0"/>
                <a:cs typeface="Times New Roman" panose="02020603050405020304" pitchFamily="18" charset="0"/>
              </a:rPr>
              <a:t>, на котором он будет точить свои зубки</a:t>
            </a:r>
          </a:p>
        </p:txBody>
      </p:sp>
    </p:spTree>
    <p:extLst>
      <p:ext uri="{BB962C8B-B14F-4D97-AF65-F5344CB8AC3E}">
        <p14:creationId xmlns:p14="http://schemas.microsoft.com/office/powerpoint/2010/main" val="2970486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a:stretch>
            <a:fillRect/>
          </a:stretch>
        </p:blipFill>
        <p:spPr>
          <a:xfrm>
            <a:off x="983412" y="1825625"/>
            <a:ext cx="4077340" cy="4351338"/>
          </a:xfrm>
          <a:prstGeom prst="rect">
            <a:avLst/>
          </a:prstGeom>
        </p:spPr>
      </p:pic>
      <p:pic>
        <p:nvPicPr>
          <p:cNvPr id="6" name="Объект 5"/>
          <p:cNvPicPr>
            <a:picLocks noGrp="1" noChangeAspect="1"/>
          </p:cNvPicPr>
          <p:nvPr>
            <p:ph sz="half" idx="2"/>
          </p:nvPr>
        </p:nvPicPr>
        <p:blipFill>
          <a:blip r:embed="rId3"/>
          <a:stretch>
            <a:fillRect/>
          </a:stretch>
        </p:blipFill>
        <p:spPr>
          <a:xfrm>
            <a:off x="6587331" y="1825625"/>
            <a:ext cx="4351338" cy="4351338"/>
          </a:xfrm>
          <a:prstGeom prst="rect">
            <a:avLst/>
          </a:prstGeom>
        </p:spPr>
      </p:pic>
    </p:spTree>
    <p:extLst>
      <p:ext uri="{BB962C8B-B14F-4D97-AF65-F5344CB8AC3E}">
        <p14:creationId xmlns:p14="http://schemas.microsoft.com/office/powerpoint/2010/main" val="3640192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a:stretch>
            <a:fillRect/>
          </a:stretch>
        </p:blipFill>
        <p:spPr>
          <a:xfrm>
            <a:off x="838200" y="1930993"/>
            <a:ext cx="5181600" cy="4140601"/>
          </a:xfrm>
          <a:prstGeom prst="rect">
            <a:avLst/>
          </a:prstGeom>
        </p:spPr>
      </p:pic>
      <p:pic>
        <p:nvPicPr>
          <p:cNvPr id="1026" name="Picture 2" descr="https://ferrethome.ru/wp-content/uploads/8/c/e/8ce69c9cd1e75f9c05f0e2a9bafa3924.jpe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587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98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2"/>
          </p:nvPr>
        </p:nvPicPr>
        <p:blipFill>
          <a:blip r:embed="rId2"/>
          <a:stretch>
            <a:fillRect/>
          </a:stretch>
        </p:blipFill>
        <p:spPr>
          <a:xfrm>
            <a:off x="6590378" y="1825625"/>
            <a:ext cx="4345244" cy="4351338"/>
          </a:xfrm>
          <a:prstGeom prst="rect">
            <a:avLst/>
          </a:prstGeom>
        </p:spPr>
      </p:pic>
      <p:pic>
        <p:nvPicPr>
          <p:cNvPr id="9" name="Объект 8"/>
          <p:cNvPicPr>
            <a:picLocks noGrp="1" noChangeAspect="1"/>
          </p:cNvPicPr>
          <p:nvPr>
            <p:ph sz="half" idx="1"/>
          </p:nvPr>
        </p:nvPicPr>
        <p:blipFill>
          <a:blip r:embed="rId3"/>
          <a:stretch>
            <a:fillRect/>
          </a:stretch>
        </p:blipFill>
        <p:spPr>
          <a:xfrm>
            <a:off x="1405836" y="1825625"/>
            <a:ext cx="4046328" cy="4351338"/>
          </a:xfrm>
          <a:prstGeom prst="rect">
            <a:avLst/>
          </a:prstGeom>
        </p:spPr>
      </p:pic>
    </p:spTree>
    <p:extLst>
      <p:ext uri="{BB962C8B-B14F-4D97-AF65-F5344CB8AC3E}">
        <p14:creationId xmlns:p14="http://schemas.microsoft.com/office/powerpoint/2010/main" val="2039618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Объект 8"/>
          <p:cNvPicPr>
            <a:picLocks noGrp="1" noChangeAspect="1"/>
          </p:cNvPicPr>
          <p:nvPr>
            <p:ph sz="half" idx="1"/>
          </p:nvPr>
        </p:nvPicPr>
        <p:blipFill>
          <a:blip r:embed="rId2"/>
          <a:stretch>
            <a:fillRect/>
          </a:stretch>
        </p:blipFill>
        <p:spPr>
          <a:xfrm>
            <a:off x="1417857" y="1825625"/>
            <a:ext cx="4022286" cy="4351338"/>
          </a:xfrm>
          <a:prstGeom prst="rect">
            <a:avLst/>
          </a:prstGeom>
        </p:spPr>
      </p:pic>
      <p:pic>
        <p:nvPicPr>
          <p:cNvPr id="3078" name="Picture 6" descr="https://a.allegroimg.com/original/036723/3632397941aa9e823ebf68358d38/KLATKA-dla-Chomika-Gryzonia-Myszki-Mat-2-GRATIS"/>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932318"/>
            <a:ext cx="5181600" cy="435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59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latin typeface="Times New Roman" panose="02020603050405020304" pitchFamily="18" charset="0"/>
                <a:cs typeface="Times New Roman" panose="02020603050405020304" pitchFamily="18" charset="0"/>
              </a:rPr>
              <a:t>Кормление хомяков</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92500" lnSpcReduction="20000"/>
          </a:bodyPr>
          <a:lstStyle/>
          <a:p>
            <a:pPr marL="0" indent="0">
              <a:buNone/>
            </a:pPr>
            <a:r>
              <a:rPr lang="ru-RU" sz="3000" dirty="0" smtClean="0">
                <a:latin typeface="Times New Roman" panose="02020603050405020304" pitchFamily="18" charset="0"/>
                <a:cs typeface="Times New Roman" panose="02020603050405020304" pitchFamily="18" charset="0"/>
              </a:rPr>
              <a:t>Рацион </a:t>
            </a:r>
            <a:r>
              <a:rPr lang="ru-RU" sz="3000" dirty="0">
                <a:latin typeface="Times New Roman" panose="02020603050405020304" pitchFamily="18" charset="0"/>
                <a:cs typeface="Times New Roman" panose="02020603050405020304" pitchFamily="18" charset="0"/>
              </a:rPr>
              <a:t>хомячка должен быть разнообразным с достаточным количеством питательных веществ. Вам также не следует слишком часто менять режим кормления хомячка</a:t>
            </a:r>
            <a:r>
              <a:rPr lang="ru-RU" sz="3000" dirty="0" smtClean="0">
                <a:latin typeface="Times New Roman" panose="02020603050405020304" pitchFamily="18" charset="0"/>
                <a:cs typeface="Times New Roman" panose="02020603050405020304" pitchFamily="18" charset="0"/>
              </a:rPr>
              <a:t>.</a:t>
            </a:r>
          </a:p>
          <a:p>
            <a:pPr marL="0" indent="0" fontAlgn="base">
              <a:buNone/>
            </a:pPr>
            <a:r>
              <a:rPr lang="ru-RU" sz="3000" dirty="0" smtClean="0">
                <a:latin typeface="Times New Roman" panose="02020603050405020304" pitchFamily="18" charset="0"/>
                <a:cs typeface="Times New Roman" panose="02020603050405020304" pitchFamily="18" charset="0"/>
              </a:rPr>
              <a:t>Большую </a:t>
            </a:r>
            <a:r>
              <a:rPr lang="ru-RU" sz="3000" dirty="0">
                <a:latin typeface="Times New Roman" panose="02020603050405020304" pitchFamily="18" charset="0"/>
                <a:cs typeface="Times New Roman" panose="02020603050405020304" pitchFamily="18" charset="0"/>
              </a:rPr>
              <a:t>часть рациона должен составлять корм для хомяков. Он бывает гранулированным или в виде смеси семян и полностью позволяет обеспечить животное всеми необходимыми питательными веществами</a:t>
            </a:r>
            <a:r>
              <a:rPr lang="ru-RU" sz="3000" dirty="0" smtClean="0">
                <a:latin typeface="Times New Roman" panose="02020603050405020304" pitchFamily="18" charset="0"/>
                <a:cs typeface="Times New Roman" panose="02020603050405020304" pitchFamily="18" charset="0"/>
              </a:rPr>
              <a:t>. Так </a:t>
            </a:r>
            <a:r>
              <a:rPr lang="ru-RU" sz="3000" dirty="0">
                <a:latin typeface="Times New Roman" panose="02020603050405020304" pitchFamily="18" charset="0"/>
                <a:cs typeface="Times New Roman" panose="02020603050405020304" pitchFamily="18" charset="0"/>
              </a:rPr>
              <a:t>как хомяки плохо переносят изменения своего рациона, желательно покупать тот корм, которым в зоомагазине кормили хомяка. Через несколько недель постепенно переведите хомяка на другое питание</a:t>
            </a:r>
            <a:r>
              <a:rPr lang="ru-RU" sz="3000" dirty="0" smtClean="0">
                <a:latin typeface="Times New Roman" panose="02020603050405020304" pitchFamily="18" charset="0"/>
                <a:cs typeface="Times New Roman" panose="02020603050405020304" pitchFamily="18" charset="0"/>
              </a:rPr>
              <a:t>.</a:t>
            </a:r>
            <a:endParaRPr lang="ru-RU" sz="3000" dirty="0">
              <a:latin typeface="Times New Roman" panose="02020603050405020304" pitchFamily="18" charset="0"/>
              <a:cs typeface="Times New Roman" panose="02020603050405020304" pitchFamily="18" charset="0"/>
            </a:endParaRPr>
          </a:p>
          <a:p>
            <a:pPr marL="0" indent="0" fontAlgn="base">
              <a:buNone/>
            </a:pPr>
            <a:r>
              <a:rPr lang="ru-RU" sz="3000" dirty="0">
                <a:latin typeface="Times New Roman" panose="02020603050405020304" pitchFamily="18" charset="0"/>
                <a:cs typeface="Times New Roman" panose="02020603050405020304" pitchFamily="18" charset="0"/>
              </a:rPr>
              <a:t>Если вы кормите своего хомячка смесью семян, убедитесь, что он ест не только семечки. Хомяки предпочитают питаться именно ими, но они не снабдят его всеми питательными веществами.</a:t>
            </a:r>
          </a:p>
          <a:p>
            <a:pPr marL="0" indent="0">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9555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latin typeface="Times New Roman" panose="02020603050405020304" pitchFamily="18" charset="0"/>
                <a:cs typeface="Times New Roman" panose="02020603050405020304" pitchFamily="18" charset="0"/>
              </a:rPr>
              <a:t>Дополните </a:t>
            </a:r>
            <a:r>
              <a:rPr lang="ru-RU" b="1" dirty="0">
                <a:latin typeface="Times New Roman" panose="02020603050405020304" pitchFamily="18" charset="0"/>
                <a:cs typeface="Times New Roman" panose="02020603050405020304" pitchFamily="18" charset="0"/>
              </a:rPr>
              <a:t>рацион хомяка свежими продуктами</a:t>
            </a:r>
            <a:endParaRPr lang="ru-RU"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p:txBody>
          <a:bodyPr>
            <a:normAutofit fontScale="70000" lnSpcReduction="20000"/>
          </a:bodyPr>
          <a:lstStyle/>
          <a:p>
            <a:pPr fontAlgn="base"/>
            <a:r>
              <a:rPr lang="ru-RU" sz="2100" dirty="0">
                <a:latin typeface="Times New Roman" panose="02020603050405020304" pitchFamily="18" charset="0"/>
                <a:cs typeface="Times New Roman" panose="02020603050405020304" pitchFamily="18" charset="0"/>
              </a:rPr>
              <a:t>Ежедневно или через день давайте хомяку небольшой кусочек фрукта, овоща или белка. Размер кусочка не должен быть больше пары изюминок</a:t>
            </a:r>
            <a:r>
              <a:rPr lang="ru-RU" sz="2100" dirty="0" smtClean="0">
                <a:latin typeface="Times New Roman" panose="02020603050405020304" pitchFamily="18" charset="0"/>
                <a:cs typeface="Times New Roman" panose="02020603050405020304" pitchFamily="18" charset="0"/>
              </a:rPr>
              <a:t>.</a:t>
            </a:r>
            <a:r>
              <a:rPr lang="ru-RU" sz="2100" dirty="0">
                <a:latin typeface="Times New Roman" panose="02020603050405020304" pitchFamily="18" charset="0"/>
                <a:cs typeface="Times New Roman" panose="02020603050405020304" pitchFamily="18" charset="0"/>
              </a:rPr>
              <a:t> Хомяки не привыкли потреблять большое количество воды, так что </a:t>
            </a:r>
            <a:r>
              <a:rPr lang="ru-RU" sz="2100" dirty="0" smtClean="0">
                <a:latin typeface="Times New Roman" panose="02020603050405020304" pitchFamily="18" charset="0"/>
                <a:cs typeface="Times New Roman" panose="02020603050405020304" pitchFamily="18" charset="0"/>
              </a:rPr>
              <a:t>больший </a:t>
            </a:r>
            <a:r>
              <a:rPr lang="ru-RU" sz="2100" dirty="0">
                <a:latin typeface="Times New Roman" panose="02020603050405020304" pitchFamily="18" charset="0"/>
                <a:cs typeface="Times New Roman" panose="02020603050405020304" pitchFamily="18" charset="0"/>
              </a:rPr>
              <a:t>кусочек может вызвать у них диарею. Остатки пищи также могут сгнить и загрязнить клетку</a:t>
            </a:r>
            <a:r>
              <a:rPr lang="ru-RU" sz="2100" dirty="0" smtClean="0">
                <a:latin typeface="Times New Roman" panose="02020603050405020304" pitchFamily="18" charset="0"/>
                <a:cs typeface="Times New Roman" panose="02020603050405020304" pitchFamily="18" charset="0"/>
              </a:rPr>
              <a:t>. </a:t>
            </a:r>
          </a:p>
          <a:p>
            <a:pPr fontAlgn="base"/>
            <a:r>
              <a:rPr lang="ru-RU" sz="2100" b="1" dirty="0" smtClean="0">
                <a:latin typeface="Times New Roman" panose="02020603050405020304" pitchFamily="18" charset="0"/>
                <a:cs typeface="Times New Roman" panose="02020603050405020304" pitchFamily="18" charset="0"/>
              </a:rPr>
              <a:t>Вот </a:t>
            </a:r>
            <a:r>
              <a:rPr lang="ru-RU" sz="2100" b="1" dirty="0">
                <a:latin typeface="Times New Roman" panose="02020603050405020304" pitchFamily="18" charset="0"/>
                <a:cs typeface="Times New Roman" panose="02020603050405020304" pitchFamily="18" charset="0"/>
              </a:rPr>
              <a:t>список овощей, которые будут полезны вашему хомяку: репа, морковь, цикорий, шпинат, петрушка, тыква, эндивий, цветная капуста, брокколи, капуста, морковь, зеленая фасоль и спаржа.</a:t>
            </a:r>
          </a:p>
          <a:p>
            <a:pPr fontAlgn="base"/>
            <a:r>
              <a:rPr lang="ru-RU" sz="2100" b="1" dirty="0">
                <a:latin typeface="Times New Roman" panose="02020603050405020304" pitchFamily="18" charset="0"/>
                <a:cs typeface="Times New Roman" panose="02020603050405020304" pitchFamily="18" charset="0"/>
              </a:rPr>
              <a:t>К полезным фруктам относятся: изюм, яблоки без косточек, ягоды, груши, сливы и персики. </a:t>
            </a:r>
            <a:r>
              <a:rPr lang="ru-RU" sz="2100" i="1" dirty="0">
                <a:latin typeface="Times New Roman" panose="02020603050405020304" pitchFamily="18" charset="0"/>
                <a:cs typeface="Times New Roman" panose="02020603050405020304" pitchFamily="18" charset="0"/>
              </a:rPr>
              <a:t>Фруктовые косточки могут быть ядовитыми, так что следите за тем, чтобы хомяк их не съел</a:t>
            </a:r>
            <a:r>
              <a:rPr lang="ru-RU" sz="2100" i="1" dirty="0" smtClean="0">
                <a:latin typeface="Times New Roman" panose="02020603050405020304" pitchFamily="18" charset="0"/>
                <a:cs typeface="Times New Roman" panose="02020603050405020304" pitchFamily="18" charset="0"/>
              </a:rPr>
              <a:t>.</a:t>
            </a:r>
            <a:endParaRPr lang="ru-RU" sz="2100" i="1" dirty="0">
              <a:latin typeface="Times New Roman" panose="02020603050405020304" pitchFamily="18" charset="0"/>
              <a:cs typeface="Times New Roman" panose="02020603050405020304" pitchFamily="18" charset="0"/>
            </a:endParaRPr>
          </a:p>
          <a:p>
            <a:pPr fontAlgn="base"/>
            <a:r>
              <a:rPr lang="ru-RU" sz="2100" dirty="0">
                <a:latin typeface="Times New Roman" panose="02020603050405020304" pitchFamily="18" charset="0"/>
                <a:cs typeface="Times New Roman" panose="02020603050405020304" pitchFamily="18" charset="0"/>
              </a:rPr>
              <a:t>Можете варить яйцо вкрутую и добавлять немного белка в рацион хомяка раз в неделю</a:t>
            </a:r>
            <a:r>
              <a:rPr lang="ru-RU" sz="2100" dirty="0" smtClean="0">
                <a:latin typeface="Times New Roman" panose="02020603050405020304" pitchFamily="18" charset="0"/>
                <a:cs typeface="Times New Roman" panose="02020603050405020304" pitchFamily="18" charset="0"/>
              </a:rPr>
              <a:t>.</a:t>
            </a:r>
            <a:endParaRPr lang="ru-RU" sz="2100" dirty="0">
              <a:latin typeface="Times New Roman" panose="02020603050405020304" pitchFamily="18" charset="0"/>
              <a:cs typeface="Times New Roman" panose="02020603050405020304" pitchFamily="18" charset="0"/>
            </a:endParaRPr>
          </a:p>
          <a:p>
            <a:endParaRPr lang="ru-RU" dirty="0"/>
          </a:p>
        </p:txBody>
      </p:sp>
      <p:pic>
        <p:nvPicPr>
          <p:cNvPr id="6" name="Объект 5"/>
          <p:cNvPicPr>
            <a:picLocks noGrp="1" noChangeAspect="1"/>
          </p:cNvPicPr>
          <p:nvPr>
            <p:ph idx="1"/>
          </p:nvPr>
        </p:nvPicPr>
        <p:blipFill>
          <a:blip r:embed="rId2"/>
          <a:stretch>
            <a:fillRect/>
          </a:stretch>
        </p:blipFill>
        <p:spPr>
          <a:xfrm>
            <a:off x="5183188" y="1109662"/>
            <a:ext cx="6172200" cy="4629150"/>
          </a:xfrm>
          <a:prstGeom prst="rect">
            <a:avLst/>
          </a:prstGeom>
        </p:spPr>
      </p:pic>
    </p:spTree>
    <p:extLst>
      <p:ext uri="{BB962C8B-B14F-4D97-AF65-F5344CB8AC3E}">
        <p14:creationId xmlns:p14="http://schemas.microsoft.com/office/powerpoint/2010/main" val="2320815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
            </a:r>
            <a:br>
              <a:rPr lang="ru-RU" b="1" dirty="0"/>
            </a:br>
            <a:r>
              <a:rPr lang="ru-RU" b="1" dirty="0">
                <a:latin typeface="Times New Roman" panose="02020603050405020304" pitchFamily="18" charset="0"/>
                <a:cs typeface="Times New Roman" panose="02020603050405020304" pitchFamily="18" charset="0"/>
              </a:rPr>
              <a:t>Давайте хомяку твердые лакомства</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stretch>
            <a:fillRect/>
          </a:stretch>
        </p:blipFill>
        <p:spPr>
          <a:xfrm>
            <a:off x="5183188" y="1109662"/>
            <a:ext cx="6172200" cy="4629150"/>
          </a:xfrm>
          <a:prstGeom prst="rect">
            <a:avLst/>
          </a:prstGeom>
        </p:spPr>
      </p:pic>
      <p:sp>
        <p:nvSpPr>
          <p:cNvPr id="4" name="Текст 3"/>
          <p:cNvSpPr>
            <a:spLocks noGrp="1"/>
          </p:cNvSpPr>
          <p:nvPr>
            <p:ph type="body" sz="half" idx="2"/>
          </p:nvPr>
        </p:nvSpPr>
        <p:spPr/>
        <p:txBody>
          <a:bodyPr>
            <a:normAutofit lnSpcReduction="10000"/>
          </a:bodyPr>
          <a:lstStyle/>
          <a:p>
            <a:pPr fontAlgn="base"/>
            <a:r>
              <a:rPr lang="ru-RU" dirty="0">
                <a:latin typeface="Times New Roman" panose="02020603050405020304" pitchFamily="18" charset="0"/>
                <a:cs typeface="Times New Roman" panose="02020603050405020304" pitchFamily="18" charset="0"/>
              </a:rPr>
              <a:t>Очень важно примерно раз в неделю кормить хомяка твердыми лакомствами. Они необходимы, чтобы поддерживать зубы хомяка в хорошем состоянии, а также в качестве источника дополнительных питательных веществ и просто как смена рациона</a:t>
            </a:r>
            <a:r>
              <a:rPr lang="ru-RU" dirty="0" smtClean="0">
                <a:latin typeface="Times New Roman" panose="02020603050405020304" pitchFamily="18" charset="0"/>
                <a:cs typeface="Times New Roman" panose="02020603050405020304" pitchFamily="18" charset="0"/>
              </a:rPr>
              <a:t>. </a:t>
            </a:r>
          </a:p>
          <a:p>
            <a:pPr fontAlgn="base"/>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зоомагазине вы можете купить лакомства, которые будут свисать с верхушки клетки. Это заставит хомяка поднапрячься, чтобы заполучить пищу, кроме того, для него это будет сродни игре.</a:t>
            </a:r>
          </a:p>
          <a:p>
            <a:pPr fontAlgn="base"/>
            <a:r>
              <a:rPr lang="ru-RU" dirty="0">
                <a:latin typeface="Times New Roman" panose="02020603050405020304" pitchFamily="18" charset="0"/>
                <a:cs typeface="Times New Roman" panose="02020603050405020304" pitchFamily="18" charset="0"/>
              </a:rPr>
              <a:t>Для поддержки хорошего состояния зубов и снабжения необходимыми питательными веществами также подойдут минеральные блоки.</a:t>
            </a:r>
          </a:p>
          <a:p>
            <a:endParaRPr lang="ru-RU" dirty="0"/>
          </a:p>
        </p:txBody>
      </p:sp>
    </p:spTree>
    <p:extLst>
      <p:ext uri="{BB962C8B-B14F-4D97-AF65-F5344CB8AC3E}">
        <p14:creationId xmlns:p14="http://schemas.microsoft.com/office/powerpoint/2010/main" val="1440659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10000"/>
          </a:bodyPr>
          <a:lstStyle/>
          <a:p>
            <a:pPr marL="0" indent="0">
              <a:buNone/>
            </a:pPr>
            <a:r>
              <a:rPr lang="ru-RU" dirty="0">
                <a:latin typeface="Times New Roman" panose="02020603050405020304" pitchFamily="18" charset="0"/>
                <a:cs typeface="Times New Roman" panose="02020603050405020304" pitchFamily="18" charset="0"/>
              </a:rPr>
              <a:t>Хомячки являются замечательными питомцами для </a:t>
            </a:r>
            <a:r>
              <a:rPr lang="ru-RU" dirty="0" smtClean="0">
                <a:latin typeface="Times New Roman" panose="02020603050405020304" pitchFamily="18" charset="0"/>
                <a:cs typeface="Times New Roman" panose="02020603050405020304" pitchFamily="18" charset="0"/>
              </a:rPr>
              <a:t>детей </a:t>
            </a:r>
            <a:r>
              <a:rPr lang="ru-RU" dirty="0">
                <a:latin typeface="Times New Roman" panose="02020603050405020304" pitchFamily="18" charset="0"/>
                <a:cs typeface="Times New Roman" panose="02020603050405020304" pitchFamily="18" charset="0"/>
              </a:rPr>
              <a:t>и взрослых, но необходимо чётко понимать их потребности.</a:t>
            </a:r>
          </a:p>
          <a:p>
            <a:pPr marL="0" indent="0">
              <a:buNone/>
            </a:pPr>
            <a:r>
              <a:rPr lang="ru-RU" dirty="0" smtClean="0">
                <a:latin typeface="Times New Roman" panose="02020603050405020304" pitchFamily="18" charset="0"/>
                <a:cs typeface="Times New Roman" panose="02020603050405020304" pitchFamily="18" charset="0"/>
              </a:rPr>
              <a:t>Это </a:t>
            </a:r>
            <a:r>
              <a:rPr lang="ru-RU" dirty="0">
                <a:latin typeface="Times New Roman" panose="02020603050405020304" pitchFamily="18" charset="0"/>
                <a:cs typeface="Times New Roman" panose="02020603050405020304" pitchFamily="18" charset="0"/>
              </a:rPr>
              <a:t>территориальные животные, которые любят копать и зарываться, кроме того, они очень энергичны и активны. Также хомячки сами по себе достаточно чистоплотны, поэтому когда вы заводите себе такого питомца, именно от вас зависит обеспечение и поддержание гигиены его дома. Очень важно создать хомячку максимально хорошие условия содержания, чтобы он не скучал и не подвергался стрессу. </a:t>
            </a:r>
          </a:p>
          <a:p>
            <a:pPr marL="0" indent="0">
              <a:buNone/>
            </a:pPr>
            <a:r>
              <a:rPr lang="ru-RU" dirty="0">
                <a:latin typeface="Times New Roman" panose="02020603050405020304" pitchFamily="18" charset="0"/>
                <a:cs typeface="Times New Roman" panose="02020603050405020304" pitchFamily="18" charset="0"/>
              </a:rPr>
              <a:t>Клетка в этом вопросе является наиболее важным вложением в содержание хомячка, поэтому вам следует тщательно подумать о том, что требуется хомячку для здоровой и благополучной жизни, прежде чем совершать данную покупку.</a:t>
            </a:r>
          </a:p>
          <a:p>
            <a:endParaRPr lang="ru-RU" dirty="0"/>
          </a:p>
        </p:txBody>
      </p:sp>
    </p:spTree>
    <p:extLst>
      <p:ext uri="{BB962C8B-B14F-4D97-AF65-F5344CB8AC3E}">
        <p14:creationId xmlns:p14="http://schemas.microsoft.com/office/powerpoint/2010/main" val="2091394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Знайте, какую пищу не следует давать </a:t>
            </a:r>
            <a:r>
              <a:rPr lang="ru-RU" b="1" dirty="0" smtClean="0">
                <a:latin typeface="Times New Roman" panose="02020603050405020304" pitchFamily="18" charset="0"/>
                <a:cs typeface="Times New Roman" panose="02020603050405020304" pitchFamily="18" charset="0"/>
              </a:rPr>
              <a:t>хомякам:</a:t>
            </a:r>
            <a:endParaRPr lang="ru-RU"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p:txBody>
          <a:bodyPr>
            <a:normAutofit/>
          </a:bodyPr>
          <a:lstStyle/>
          <a:p>
            <a:r>
              <a:rPr lang="ru-RU" sz="2000" dirty="0">
                <a:latin typeface="Times New Roman" panose="02020603050405020304" pitchFamily="18" charset="0"/>
                <a:cs typeface="Times New Roman" panose="02020603050405020304" pitchFamily="18" charset="0"/>
              </a:rPr>
              <a:t>н</a:t>
            </a:r>
            <a:r>
              <a:rPr lang="ru-RU" sz="2000" dirty="0" smtClean="0">
                <a:latin typeface="Times New Roman" panose="02020603050405020304" pitchFamily="18" charset="0"/>
                <a:cs typeface="Times New Roman" panose="02020603050405020304" pitchFamily="18" charset="0"/>
              </a:rPr>
              <a:t>е </a:t>
            </a:r>
            <a:r>
              <a:rPr lang="ru-RU" sz="2000" dirty="0">
                <a:latin typeface="Times New Roman" panose="02020603050405020304" pitchFamily="18" charset="0"/>
                <a:cs typeface="Times New Roman" panose="02020603050405020304" pitchFamily="18" charset="0"/>
              </a:rPr>
              <a:t>следует кормить хомяка фасолью, луком, картошкой, ревенем и листьями помидоров</a:t>
            </a:r>
            <a:r>
              <a:rPr lang="ru-RU" sz="2000" dirty="0" smtClean="0">
                <a:latin typeface="Times New Roman" panose="02020603050405020304" pitchFamily="18" charset="0"/>
                <a:cs typeface="Times New Roman" panose="02020603050405020304" pitchFamily="18" charset="0"/>
              </a:rPr>
              <a:t>.</a:t>
            </a:r>
            <a:endParaRPr lang="ru-RU" sz="2000" baseline="30000" dirty="0">
              <a:latin typeface="Times New Roman" panose="02020603050405020304" pitchFamily="18" charset="0"/>
              <a:cs typeface="Times New Roman" panose="02020603050405020304" pitchFamily="18" charset="0"/>
            </a:endParaRPr>
          </a:p>
          <a:p>
            <a:r>
              <a:rPr lang="ru-RU" sz="2000" baseline="300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Нездоровая </a:t>
            </a:r>
            <a:r>
              <a:rPr lang="ru-RU" sz="2000" dirty="0">
                <a:latin typeface="Times New Roman" panose="02020603050405020304" pitchFamily="18" charset="0"/>
                <a:cs typeface="Times New Roman" panose="02020603050405020304" pitchFamily="18" charset="0"/>
              </a:rPr>
              <a:t>пища, </a:t>
            </a:r>
            <a:r>
              <a:rPr lang="ru-RU" sz="2000" dirty="0" smtClean="0">
                <a:latin typeface="Times New Roman" panose="02020603050405020304" pitchFamily="18" charset="0"/>
                <a:cs typeface="Times New Roman" panose="02020603050405020304" pitchFamily="18" charset="0"/>
              </a:rPr>
              <a:t>шоколад </a:t>
            </a:r>
            <a:r>
              <a:rPr lang="ru-RU" sz="2000" dirty="0">
                <a:latin typeface="Times New Roman" panose="02020603050405020304" pitchFamily="18" charset="0"/>
                <a:cs typeface="Times New Roman" panose="02020603050405020304" pitchFamily="18" charset="0"/>
              </a:rPr>
              <a:t>и конфеты также вредны для хомяка.</a:t>
            </a:r>
          </a:p>
        </p:txBody>
      </p:sp>
      <p:pic>
        <p:nvPicPr>
          <p:cNvPr id="6" name="Объект 5"/>
          <p:cNvPicPr>
            <a:picLocks noGrp="1" noChangeAspect="1"/>
          </p:cNvPicPr>
          <p:nvPr>
            <p:ph idx="1"/>
          </p:nvPr>
        </p:nvPicPr>
        <p:blipFill>
          <a:blip r:embed="rId2"/>
          <a:stretch>
            <a:fillRect/>
          </a:stretch>
        </p:blipFill>
        <p:spPr>
          <a:xfrm>
            <a:off x="5183188" y="621101"/>
            <a:ext cx="6172200" cy="5460521"/>
          </a:xfrm>
          <a:prstGeom prst="rect">
            <a:avLst/>
          </a:prstGeom>
        </p:spPr>
      </p:pic>
    </p:spTree>
    <p:extLst>
      <p:ext uri="{BB962C8B-B14F-4D97-AF65-F5344CB8AC3E}">
        <p14:creationId xmlns:p14="http://schemas.microsoft.com/office/powerpoint/2010/main" val="853680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latin typeface="Times New Roman" panose="02020603050405020304" pitchFamily="18" charset="0"/>
                <a:cs typeface="Times New Roman" panose="02020603050405020304" pitchFamily="18" charset="0"/>
              </a:rPr>
              <a:t>Кормите хомяка один раз в день утром или </a:t>
            </a:r>
            <a:r>
              <a:rPr lang="ru-RU" b="1" dirty="0" smtClean="0">
                <a:latin typeface="Times New Roman" panose="02020603050405020304" pitchFamily="18" charset="0"/>
                <a:cs typeface="Times New Roman" panose="02020603050405020304" pitchFamily="18" charset="0"/>
              </a:rPr>
              <a:t>вечером</a:t>
            </a:r>
            <a:endParaRPr lang="ru-RU"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p:txBody>
          <a:bodyPr/>
          <a:lstStyle/>
          <a:p>
            <a:r>
              <a:rPr lang="ru-RU" dirty="0">
                <a:latin typeface="Times New Roman" panose="02020603050405020304" pitchFamily="18" charset="0"/>
                <a:cs typeface="Times New Roman" panose="02020603050405020304" pitchFamily="18" charset="0"/>
              </a:rPr>
              <a:t>Специалисты по хомякам не определились, в какое именно время стоит кормить хомяка. Однако важно, чтобы они питались регулярно. Так что выберите время и придерживайтесь </a:t>
            </a:r>
            <a:r>
              <a:rPr lang="ru-RU" dirty="0" smtClean="0">
                <a:latin typeface="Times New Roman" panose="02020603050405020304" pitchFamily="18" charset="0"/>
                <a:cs typeface="Times New Roman" panose="02020603050405020304" pitchFamily="18" charset="0"/>
              </a:rPr>
              <a:t>его.</a:t>
            </a:r>
            <a:endParaRPr lang="ru-RU" baseline="30000"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Некоторые </a:t>
            </a:r>
            <a:r>
              <a:rPr lang="ru-RU" dirty="0">
                <a:latin typeface="Times New Roman" panose="02020603050405020304" pitchFamily="18" charset="0"/>
                <a:cs typeface="Times New Roman" panose="02020603050405020304" pitchFamily="18" charset="0"/>
              </a:rPr>
              <a:t>эксперты утверждают, что хомяков следует кормить вечером, так как они ведут ночной образ жизни и в основном едят в ночное время.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Другие </a:t>
            </a:r>
            <a:r>
              <a:rPr lang="ru-RU" dirty="0">
                <a:latin typeface="Times New Roman" panose="02020603050405020304" pitchFamily="18" charset="0"/>
                <a:cs typeface="Times New Roman" panose="02020603050405020304" pitchFamily="18" charset="0"/>
              </a:rPr>
              <a:t>же указывают на то, что хомяки любят просыпаться в разное время дня и перекусывать тем, что у них есть. Так что пока не ясно, какое время дня подходит лучше.</a:t>
            </a:r>
          </a:p>
          <a:p>
            <a:endParaRPr lang="ru-RU" dirty="0"/>
          </a:p>
        </p:txBody>
      </p:sp>
      <p:pic>
        <p:nvPicPr>
          <p:cNvPr id="6" name="Объект 5"/>
          <p:cNvPicPr>
            <a:picLocks noGrp="1" noChangeAspect="1"/>
          </p:cNvPicPr>
          <p:nvPr>
            <p:ph idx="1"/>
          </p:nvPr>
        </p:nvPicPr>
        <p:blipFill>
          <a:blip r:embed="rId2"/>
          <a:stretch>
            <a:fillRect/>
          </a:stretch>
        </p:blipFill>
        <p:spPr>
          <a:xfrm>
            <a:off x="5183188" y="1109662"/>
            <a:ext cx="6172200" cy="4629150"/>
          </a:xfrm>
          <a:prstGeom prst="rect">
            <a:avLst/>
          </a:prstGeom>
        </p:spPr>
      </p:pic>
    </p:spTree>
    <p:extLst>
      <p:ext uri="{BB962C8B-B14F-4D97-AF65-F5344CB8AC3E}">
        <p14:creationId xmlns:p14="http://schemas.microsoft.com/office/powerpoint/2010/main" val="2577803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Давайте своему хомяку примерно столовую ложку </a:t>
            </a:r>
            <a:r>
              <a:rPr lang="ru-RU" b="1" dirty="0" smtClean="0">
                <a:latin typeface="Times New Roman" panose="02020603050405020304" pitchFamily="18" charset="0"/>
                <a:cs typeface="Times New Roman" panose="02020603050405020304" pitchFamily="18" charset="0"/>
              </a:rPr>
              <a:t>корма</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stretch>
            <a:fillRect/>
          </a:stretch>
        </p:blipFill>
        <p:spPr>
          <a:xfrm>
            <a:off x="5183188" y="698740"/>
            <a:ext cx="6172200" cy="5040072"/>
          </a:xfrm>
          <a:prstGeom prst="rect">
            <a:avLst/>
          </a:prstGeom>
        </p:spPr>
      </p:pic>
      <p:sp>
        <p:nvSpPr>
          <p:cNvPr id="4" name="Текст 3"/>
          <p:cNvSpPr>
            <a:spLocks noGrp="1"/>
          </p:cNvSpPr>
          <p:nvPr>
            <p:ph type="body" sz="half" idx="2"/>
          </p:nvPr>
        </p:nvSpPr>
        <p:spPr/>
        <p:txBody>
          <a:bodyPr/>
          <a:lstStyle/>
          <a:p>
            <a:r>
              <a:rPr lang="ru-RU" dirty="0">
                <a:latin typeface="Times New Roman" panose="02020603050405020304" pitchFamily="18" charset="0"/>
                <a:cs typeface="Times New Roman" panose="02020603050405020304" pitchFamily="18" charset="0"/>
              </a:rPr>
              <a:t>Как было сказано выше, вы можете добавить к корму свежие и твердые лакомства.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Если </a:t>
            </a:r>
            <a:r>
              <a:rPr lang="ru-RU" dirty="0">
                <a:latin typeface="Times New Roman" panose="02020603050405020304" pitchFamily="18" charset="0"/>
                <a:cs typeface="Times New Roman" panose="02020603050405020304" pitchFamily="18" charset="0"/>
              </a:rPr>
              <a:t>вы часто замечаете, что кормушка хомяка быстро пустеет, не стоит досыпать в нее корм</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Хомяки любят собирать еду — вероятно, и ваш питомец где-то припас свою.</a:t>
            </a:r>
          </a:p>
        </p:txBody>
      </p:sp>
    </p:spTree>
    <p:extLst>
      <p:ext uri="{BB962C8B-B14F-4D97-AF65-F5344CB8AC3E}">
        <p14:creationId xmlns:p14="http://schemas.microsoft.com/office/powerpoint/2010/main" val="3608829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latin typeface="Times New Roman" panose="02020603050405020304" pitchFamily="18" charset="0"/>
                <a:cs typeface="Times New Roman" panose="02020603050405020304" pitchFamily="18" charset="0"/>
              </a:rPr>
              <a:t>Советы:</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92500"/>
          </a:bodyPr>
          <a:lstStyle/>
          <a:p>
            <a:pPr fontAlgn="base"/>
            <a:r>
              <a:rPr lang="ru-RU" dirty="0">
                <a:latin typeface="Times New Roman" panose="02020603050405020304" pitchFamily="18" charset="0"/>
                <a:cs typeface="Times New Roman" panose="02020603050405020304" pitchFamily="18" charset="0"/>
              </a:rPr>
              <a:t>Не перекармливайте хомяка — такой подход может привести к ожирению или диабету.</a:t>
            </a:r>
          </a:p>
          <a:p>
            <a:pPr fontAlgn="base"/>
            <a:r>
              <a:rPr lang="ru-RU" dirty="0">
                <a:latin typeface="Times New Roman" panose="02020603050405020304" pitchFamily="18" charset="0"/>
                <a:cs typeface="Times New Roman" panose="02020603050405020304" pitchFamily="18" charset="0"/>
              </a:rPr>
              <a:t>Очищайте клетку хомяка раз в неделю. Это гарантирует, что там не начнет расти плесень из-за наличия спрятанного (и забытого) корма, который хомяк оставляет в клетке.</a:t>
            </a:r>
          </a:p>
          <a:p>
            <a:pPr fontAlgn="base"/>
            <a:r>
              <a:rPr lang="ru-RU" dirty="0">
                <a:latin typeface="Times New Roman" panose="02020603050405020304" pitchFamily="18" charset="0"/>
                <a:cs typeface="Times New Roman" panose="02020603050405020304" pitchFamily="18" charset="0"/>
              </a:rPr>
              <a:t>Не забывайте ежедневно менять еду и воду, чтобы ваш хомяк оставался здоровым и веселым.</a:t>
            </a:r>
          </a:p>
          <a:p>
            <a:pPr fontAlgn="base"/>
            <a:r>
              <a:rPr lang="ru-RU" dirty="0">
                <a:latin typeface="Times New Roman" panose="02020603050405020304" pitchFamily="18" charset="0"/>
                <a:cs typeface="Times New Roman" panose="02020603050405020304" pitchFamily="18" charset="0"/>
              </a:rPr>
              <a:t>Если хомяк маленький, очищайте клетку каждые две недели.</a:t>
            </a:r>
          </a:p>
          <a:p>
            <a:pPr fontAlgn="base"/>
            <a:r>
              <a:rPr lang="ru-RU" dirty="0">
                <a:latin typeface="Times New Roman" panose="02020603050405020304" pitchFamily="18" charset="0"/>
                <a:cs typeface="Times New Roman" panose="02020603050405020304" pitchFamily="18" charset="0"/>
              </a:rPr>
              <a:t>Покупайте корм в гранулах, а не в виде смеси, чтобы животное питалось сбалансировано, а не выбирало из смеси то, что ему по душе</a:t>
            </a:r>
            <a:r>
              <a:rPr lang="ru-RU" dirty="0"/>
              <a:t>.</a:t>
            </a:r>
          </a:p>
          <a:p>
            <a:endParaRPr lang="ru-RU" dirty="0"/>
          </a:p>
        </p:txBody>
      </p:sp>
    </p:spTree>
    <p:extLst>
      <p:ext uri="{BB962C8B-B14F-4D97-AF65-F5344CB8AC3E}">
        <p14:creationId xmlns:p14="http://schemas.microsoft.com/office/powerpoint/2010/main" val="3161191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20000"/>
          </a:bodyPr>
          <a:lstStyle/>
          <a:p>
            <a:pPr marL="0" indent="0">
              <a:buNone/>
            </a:pPr>
            <a:r>
              <a:rPr lang="ru-RU" dirty="0">
                <a:latin typeface="Times New Roman" pitchFamily="18" charset="0"/>
                <a:cs typeface="Times New Roman" pitchFamily="18" charset="0"/>
              </a:rPr>
              <a:t>Перед тем как определить, сколько кормить хомяка в день, необходимо учитывать несколько факторов. </a:t>
            </a:r>
            <a:endParaRPr lang="ru-RU" dirty="0" smtClean="0">
              <a:latin typeface="Times New Roman" pitchFamily="18" charset="0"/>
              <a:cs typeface="Times New Roman" pitchFamily="18" charset="0"/>
            </a:endParaRPr>
          </a:p>
          <a:p>
            <a:pPr marL="0" indent="0">
              <a:buNone/>
            </a:pPr>
            <a:r>
              <a:rPr lang="ru-RU" dirty="0" smtClean="0">
                <a:latin typeface="Times New Roman" pitchFamily="18" charset="0"/>
                <a:cs typeface="Times New Roman" pitchFamily="18" charset="0"/>
              </a:rPr>
              <a:t>Во-первых</a:t>
            </a:r>
            <a:r>
              <a:rPr lang="ru-RU" dirty="0">
                <a:latin typeface="Times New Roman" pitchFamily="18" charset="0"/>
                <a:cs typeface="Times New Roman" pitchFamily="18" charset="0"/>
              </a:rPr>
              <a:t>, возраст и физическая активность животного. Молодым хомякам требуется больше питательных веществ для роста, в то время как более взрослым особям нужно меньше корма. Кроме того, активный хомяк, который много бегает в колесе или проводит время в специальных игровых зонах, потребует больше калорий, чем сидячий питомец</a:t>
            </a:r>
            <a:r>
              <a:rPr lang="ru-RU" dirty="0" smtClean="0">
                <a:latin typeface="Times New Roman" pitchFamily="18" charset="0"/>
                <a:cs typeface="Times New Roman" pitchFamily="18" charset="0"/>
              </a:rPr>
              <a:t>. </a:t>
            </a:r>
          </a:p>
          <a:p>
            <a:pPr marL="0" indent="0">
              <a:buNone/>
            </a:pPr>
            <a:r>
              <a:rPr lang="ru-RU" dirty="0" smtClean="0">
                <a:latin typeface="Times New Roman" pitchFamily="18" charset="0"/>
                <a:cs typeface="Times New Roman" pitchFamily="18" charset="0"/>
              </a:rPr>
              <a:t>При </a:t>
            </a:r>
            <a:r>
              <a:rPr lang="ru-RU" dirty="0">
                <a:latin typeface="Times New Roman" pitchFamily="18" charset="0"/>
                <a:cs typeface="Times New Roman" pitchFamily="18" charset="0"/>
              </a:rPr>
              <a:t>определении количества корма, важно также учитывать состав рациона. Он должен быть разнообразным и включать в себя различные виды пищи, такие как семена, овощи и фрукты. Следует помнить, что хомяки любят разнообразие в своем питании, поэтому каждый день рекомендуется предоставлять им разные виды </a:t>
            </a:r>
            <a:r>
              <a:rPr lang="ru-RU" dirty="0" smtClean="0">
                <a:latin typeface="Times New Roman" pitchFamily="18" charset="0"/>
                <a:cs typeface="Times New Roman" pitchFamily="18" charset="0"/>
              </a:rPr>
              <a:t>корма.</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90900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a:latin typeface="Times New Roman" pitchFamily="18" charset="0"/>
                <a:cs typeface="Times New Roman" pitchFamily="18" charset="0"/>
              </a:rPr>
              <a:t>Пример расчета рациона </a:t>
            </a:r>
            <a:r>
              <a:rPr lang="ru-RU" b="1" dirty="0" smtClean="0">
                <a:latin typeface="Times New Roman" pitchFamily="18" charset="0"/>
                <a:cs typeface="Times New Roman" pitchFamily="18" charset="0"/>
              </a:rPr>
              <a:t>питания</a:t>
            </a:r>
            <a:endParaRPr lang="ru-RU" b="1" dirty="0">
              <a:latin typeface="Times New Roman" pitchFamily="18" charset="0"/>
              <a:cs typeface="Times New Roman" pitchFamily="18" charset="0"/>
            </a:endParaRPr>
          </a:p>
        </p:txBody>
      </p:sp>
      <p:sp>
        <p:nvSpPr>
          <p:cNvPr id="3" name="Объект 2"/>
          <p:cNvSpPr>
            <a:spLocks noGrp="1"/>
          </p:cNvSpPr>
          <p:nvPr>
            <p:ph idx="1"/>
          </p:nvPr>
        </p:nvSpPr>
        <p:spPr/>
        <p:txBody>
          <a:bodyPr>
            <a:normAutofit/>
          </a:bodyPr>
          <a:lstStyle/>
          <a:p>
            <a:pPr marL="0" indent="0">
              <a:buNone/>
            </a:pPr>
            <a:r>
              <a:rPr lang="ru-RU" dirty="0">
                <a:latin typeface="Times New Roman" pitchFamily="18" charset="0"/>
                <a:cs typeface="Times New Roman" pitchFamily="18" charset="0"/>
              </a:rPr>
              <a:t>Предположим, что ваш хомяк взрослый и не особо активный. Рекомендуется давать ему около 10 граммов корма в день. Это может быть смесь семян специально для хомяков, содержащая все необходимые питательные вещества. </a:t>
            </a:r>
            <a:endParaRPr lang="ru-RU" dirty="0" smtClean="0">
              <a:latin typeface="Times New Roman" pitchFamily="18" charset="0"/>
              <a:cs typeface="Times New Roman" pitchFamily="18" charset="0"/>
            </a:endParaRPr>
          </a:p>
          <a:p>
            <a:pPr marL="0" indent="0">
              <a:buNone/>
            </a:pPr>
            <a:r>
              <a:rPr lang="ru-RU" dirty="0">
                <a:latin typeface="Times New Roman" pitchFamily="18" charset="0"/>
                <a:cs typeface="Times New Roman" pitchFamily="18" charset="0"/>
              </a:rPr>
              <a:t>10 граммов пищи на 100 граммов массы тела означает, что среднему сирийскому хомяку весом 150 грамм потребуется 12 грамм гранулированного корма в день. </a:t>
            </a:r>
          </a:p>
          <a:p>
            <a:pPr marL="0" indent="0">
              <a:buNone/>
            </a:pPr>
            <a:r>
              <a:rPr lang="ru-RU" dirty="0">
                <a:latin typeface="Times New Roman" pitchFamily="18" charset="0"/>
                <a:cs typeface="Times New Roman" pitchFamily="18" charset="0"/>
              </a:rPr>
              <a:t>Для сравнения, большому сирийскому хомяку весом 225 грамм потребуется примерно 25 грамм гранулированного корма в день.</a:t>
            </a:r>
          </a:p>
          <a:p>
            <a:pPr marL="0" indent="0">
              <a:buNone/>
            </a:pPr>
            <a:endParaRPr lang="ru-RU"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587931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indent="0">
              <a:buNone/>
            </a:pPr>
            <a:endParaRPr lang="ru-RU" dirty="0" smtClean="0">
              <a:latin typeface="Times New Roman" pitchFamily="18" charset="0"/>
              <a:cs typeface="Times New Roman" pitchFamily="18" charset="0"/>
            </a:endParaRPr>
          </a:p>
          <a:p>
            <a:pPr marL="0" indent="0">
              <a:buNone/>
            </a:pPr>
            <a:r>
              <a:rPr lang="ru-RU" dirty="0">
                <a:latin typeface="Times New Roman" pitchFamily="18" charset="0"/>
                <a:cs typeface="Times New Roman" pitchFamily="18" charset="0"/>
              </a:rPr>
              <a:t>Дополните его рацион свежими овощами и фруктами, такими как морковь, яблоки или груши, в количестве 1-2 столовых ложек в день. </a:t>
            </a:r>
          </a:p>
          <a:p>
            <a:pPr marL="0" indent="0">
              <a:buNone/>
            </a:pPr>
            <a:r>
              <a:rPr lang="ru-RU" dirty="0">
                <a:latin typeface="Times New Roman" pitchFamily="18" charset="0"/>
                <a:cs typeface="Times New Roman" pitchFamily="18" charset="0"/>
              </a:rPr>
              <a:t>Один раз в неделю давайте твёрдое лакомство и белок. </a:t>
            </a:r>
          </a:p>
          <a:p>
            <a:pPr marL="0" indent="0">
              <a:buNone/>
            </a:pPr>
            <a:r>
              <a:rPr lang="ru-RU" dirty="0">
                <a:latin typeface="Times New Roman" pitchFamily="18" charset="0"/>
                <a:cs typeface="Times New Roman" pitchFamily="18" charset="0"/>
              </a:rPr>
              <a:t>Кроме того, питомец должен всегда иметь доступ к пресной воде.</a:t>
            </a:r>
          </a:p>
          <a:p>
            <a:endParaRPr lang="ru-RU" dirty="0"/>
          </a:p>
        </p:txBody>
      </p:sp>
    </p:spTree>
    <p:extLst>
      <p:ext uri="{BB962C8B-B14F-4D97-AF65-F5344CB8AC3E}">
        <p14:creationId xmlns:p14="http://schemas.microsoft.com/office/powerpoint/2010/main" val="301003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1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 </a:t>
            </a:r>
            <a:br>
              <a:rPr lang="ru-RU" dirty="0"/>
            </a:br>
            <a:r>
              <a:rPr lang="ru-RU" b="1" dirty="0">
                <a:latin typeface="Times New Roman" panose="02020603050405020304" pitchFamily="18" charset="0"/>
                <a:cs typeface="Times New Roman" panose="02020603050405020304" pitchFamily="18" charset="0"/>
              </a:rPr>
              <a:t>Изучите информацию о клетках для </a:t>
            </a:r>
            <a:r>
              <a:rPr lang="ru-RU" b="1" dirty="0" smtClean="0">
                <a:latin typeface="Times New Roman" panose="02020603050405020304" pitchFamily="18" charset="0"/>
                <a:cs typeface="Times New Roman" panose="02020603050405020304" pitchFamily="18" charset="0"/>
              </a:rPr>
              <a:t>хомячков</a:t>
            </a:r>
            <a:r>
              <a:rPr lang="ru-RU" dirty="0">
                <a:latin typeface="Times New Roman" panose="02020603050405020304" pitchFamily="18" charset="0"/>
                <a:cs typeface="Times New Roman" panose="02020603050405020304" pitchFamily="18" charset="0"/>
              </a:rPr>
              <a:t> </a:t>
            </a:r>
            <a:r>
              <a:rPr lang="ru-RU" dirty="0"/>
              <a:t/>
            </a:r>
            <a:br>
              <a:rPr lang="ru-RU" dirty="0"/>
            </a:br>
            <a:endParaRPr lang="ru-RU" dirty="0"/>
          </a:p>
        </p:txBody>
      </p:sp>
      <p:sp>
        <p:nvSpPr>
          <p:cNvPr id="4" name="Текст 3"/>
          <p:cNvSpPr>
            <a:spLocks noGrp="1"/>
          </p:cNvSpPr>
          <p:nvPr>
            <p:ph type="body" sz="half" idx="2"/>
          </p:nvPr>
        </p:nvSpPr>
        <p:spPr/>
        <p:txBody>
          <a:bodyPr>
            <a:normAutofit fontScale="85000" lnSpcReduction="20000"/>
          </a:bodyPr>
          <a:lstStyle/>
          <a:p>
            <a:r>
              <a:rPr lang="ru-RU" dirty="0"/>
              <a:t>Во-первых, вам необходимо подумать о том, какой тип клетки вы хотите приобрести, и какого она должна быть размера, чтобы хомячок был максимально доволен и счастлив.</a:t>
            </a:r>
            <a:r>
              <a:rPr lang="ru-RU" b="1" dirty="0"/>
              <a:t> </a:t>
            </a:r>
            <a:endParaRPr lang="ru-RU" dirty="0"/>
          </a:p>
          <a:p>
            <a:r>
              <a:rPr lang="ru-RU" dirty="0"/>
              <a:t>Наилучший вариант – клетка с металлическими прутьями. Также среди разрешенных материалов пластик. Но в этом случае стоит выбирать очень внимательно – от клетки не должно исходить никакого запаха, он может быть токсичным, что повлечет отравление питомца.</a:t>
            </a:r>
          </a:p>
          <a:p>
            <a:r>
              <a:rPr lang="ru-RU" dirty="0"/>
              <a:t>Этажность. При соответствии клетки оптимальным размерам она может быть и одноэтажной. При выборе многоэтажного жилища обратите внимание, чтобы расстояние между этажами было не менее 20 см.</a:t>
            </a:r>
          </a:p>
          <a:p>
            <a:r>
              <a:rPr lang="ru-RU" dirty="0"/>
              <a:t>Хомяки подвижные животные, и в силу своих природных особенностей нуждаются в просторном жилище. Чем больше клетка, тем комфортней себя будет чувствовать питомец.</a:t>
            </a:r>
          </a:p>
          <a:p>
            <a:endParaRPr lang="ru-RU" dirty="0"/>
          </a:p>
        </p:txBody>
      </p:sp>
      <p:pic>
        <p:nvPicPr>
          <p:cNvPr id="5" name="Объект 4" descr="C:\Users\529\Desktop\Клетка.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3188" y="1109662"/>
            <a:ext cx="6172200" cy="4629150"/>
          </a:xfrm>
          <a:prstGeom prst="rect">
            <a:avLst/>
          </a:prstGeom>
          <a:noFill/>
          <a:ln>
            <a:noFill/>
          </a:ln>
        </p:spPr>
      </p:pic>
    </p:spTree>
    <p:extLst>
      <p:ext uri="{BB962C8B-B14F-4D97-AF65-F5344CB8AC3E}">
        <p14:creationId xmlns:p14="http://schemas.microsoft.com/office/powerpoint/2010/main" val="893878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ru-RU" dirty="0" smtClean="0">
                <a:latin typeface="Times New Roman" panose="02020603050405020304" pitchFamily="18" charset="0"/>
                <a:cs typeface="Times New Roman" panose="02020603050405020304" pitchFamily="18" charset="0"/>
              </a:rPr>
              <a:t>Минимальный размер клетки для хомяка – 30х30х45см, но можно и больше. Для улучшения циркуляции воздуха в жилищном пространстве рекомендуется выбирать клетку, ширина которой больше, чем высота.</a:t>
            </a:r>
          </a:p>
          <a:p>
            <a:pPr marL="0" indent="0">
              <a:buNone/>
            </a:pPr>
            <a:r>
              <a:rPr lang="ru-RU" dirty="0" smtClean="0">
                <a:latin typeface="Times New Roman" panose="02020603050405020304" pitchFamily="18" charset="0"/>
                <a:cs typeface="Times New Roman" panose="02020603050405020304" pitchFamily="18" charset="0"/>
              </a:rPr>
              <a:t>Лучше всего приобретать новую клетку, </a:t>
            </a:r>
            <a:r>
              <a:rPr lang="ru-RU" i="1" dirty="0" smtClean="0">
                <a:latin typeface="Times New Roman" panose="02020603050405020304" pitchFamily="18" charset="0"/>
                <a:cs typeface="Times New Roman" panose="02020603050405020304" pitchFamily="18" charset="0"/>
              </a:rPr>
              <a:t>но если вы возьмете старую, </a:t>
            </a:r>
            <a:r>
              <a:rPr lang="ru-RU" dirty="0" smtClean="0">
                <a:latin typeface="Times New Roman" panose="02020603050405020304" pitchFamily="18" charset="0"/>
                <a:cs typeface="Times New Roman" panose="02020603050405020304" pitchFamily="18" charset="0"/>
              </a:rPr>
              <a:t>почистите ее детским мылом и тщательно сполосните. </a:t>
            </a:r>
          </a:p>
          <a:p>
            <a:pPr marL="0" indent="0">
              <a:buNone/>
            </a:pPr>
            <a:r>
              <a:rPr lang="ru-RU" dirty="0" smtClean="0">
                <a:latin typeface="Times New Roman" panose="02020603050405020304" pitchFamily="18" charset="0"/>
                <a:cs typeface="Times New Roman" panose="02020603050405020304" pitchFamily="18" charset="0"/>
              </a:rPr>
              <a:t>Также вы можете приобрести безопасное для животных дезинфицирующее средство в виде спрея или салфеток.</a:t>
            </a:r>
          </a:p>
          <a:p>
            <a:pPr marL="0" indent="0">
              <a:buNone/>
            </a:pPr>
            <a:endParaRPr lang="ru-RU" dirty="0"/>
          </a:p>
        </p:txBody>
      </p:sp>
    </p:spTree>
    <p:extLst>
      <p:ext uri="{BB962C8B-B14F-4D97-AF65-F5344CB8AC3E}">
        <p14:creationId xmlns:p14="http://schemas.microsoft.com/office/powerpoint/2010/main" val="891657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latin typeface="Times New Roman" panose="02020603050405020304" pitchFamily="18" charset="0"/>
                <a:cs typeface="Times New Roman" panose="02020603050405020304" pitchFamily="18" charset="0"/>
              </a:rPr>
              <a:t>Определитесь с местом размещения клетки</a:t>
            </a:r>
            <a:endParaRPr lang="ru-RU" dirty="0"/>
          </a:p>
        </p:txBody>
      </p:sp>
      <p:sp>
        <p:nvSpPr>
          <p:cNvPr id="3" name="Объект 2"/>
          <p:cNvSpPr>
            <a:spLocks noGrp="1"/>
          </p:cNvSpPr>
          <p:nvPr>
            <p:ph idx="1"/>
          </p:nvPr>
        </p:nvSpPr>
        <p:spPr/>
        <p:txBody>
          <a:bodyPr>
            <a:normAutofit lnSpcReduction="10000"/>
          </a:bodyPr>
          <a:lstStyle/>
          <a:p>
            <a:pPr marL="0" indent="0">
              <a:buNone/>
            </a:pPr>
            <a:r>
              <a:rPr lang="ru-RU" dirty="0" smtClean="0">
                <a:latin typeface="Times New Roman" panose="02020603050405020304" pitchFamily="18" charset="0"/>
                <a:cs typeface="Times New Roman" panose="02020603050405020304" pitchFamily="18" charset="0"/>
              </a:rPr>
              <a:t>Вы должны внимательно подойти к выбору места для клетки, так как от этого будет зависеть общее благополучие вашего хомячка. Вам следует избегать слишком жарких мест, поэтому держите клетку подальше от прямого солнечного света и не ставьте ее рядом с батареями и иными отопительными приборами. Аналогичным образом нельзя располагать клетку на сквозняках. </a:t>
            </a:r>
          </a:p>
          <a:p>
            <a:pPr marL="0" indent="0">
              <a:buNone/>
            </a:pPr>
            <a:r>
              <a:rPr lang="ru-RU" dirty="0" smtClean="0">
                <a:latin typeface="Times New Roman" panose="02020603050405020304" pitchFamily="18" charset="0"/>
                <a:cs typeface="Times New Roman" panose="02020603050405020304" pitchFamily="18" charset="0"/>
              </a:rPr>
              <a:t>Хомячки очень чувствительны к свету и звукам высокой частоты. Не размещайте их в той комнате, в которой ночью постоянно включают и выключают свет, держите их подальше от телевизоров, компьютерных мониторов, водопроводных кранов и пылесосов. Эти предметы могут издавать ультразвуки, которые будут оказывать стрессовое влияние на хомячка. </a:t>
            </a:r>
          </a:p>
          <a:p>
            <a:endParaRPr lang="ru-RU" dirty="0"/>
          </a:p>
        </p:txBody>
      </p:sp>
    </p:spTree>
    <p:extLst>
      <p:ext uri="{BB962C8B-B14F-4D97-AF65-F5344CB8AC3E}">
        <p14:creationId xmlns:p14="http://schemas.microsoft.com/office/powerpoint/2010/main" val="1341632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algn="ctr"/>
            <a:r>
              <a:rPr lang="ru-RU" b="1" dirty="0">
                <a:latin typeface="Times New Roman" panose="02020603050405020304" pitchFamily="18" charset="0"/>
                <a:cs typeface="Times New Roman" panose="02020603050405020304" pitchFamily="18" charset="0"/>
              </a:rPr>
              <a:t>Приобретите беговое </a:t>
            </a:r>
            <a:r>
              <a:rPr lang="ru-RU" b="1" dirty="0" smtClean="0">
                <a:latin typeface="Times New Roman" panose="02020603050405020304" pitchFamily="18" charset="0"/>
                <a:cs typeface="Times New Roman" panose="02020603050405020304" pitchFamily="18" charset="0"/>
              </a:rPr>
              <a:t>колесо</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85000" lnSpcReduction="10000"/>
          </a:bodyPr>
          <a:lstStyle/>
          <a:p>
            <a:pPr marL="0" indent="0">
              <a:buNone/>
            </a:pPr>
            <a:r>
              <a:rPr lang="ru-RU" dirty="0">
                <a:latin typeface="Times New Roman" panose="02020603050405020304" pitchFamily="18" charset="0"/>
                <a:cs typeface="Times New Roman" panose="02020603050405020304" pitchFamily="18" charset="0"/>
              </a:rPr>
              <a:t>Хомячки очень активны, им необходимо много вещей в клетке, чтобы они могли получать достаточную физическую нагрузку, поэтому для начала неплохо приобрести беговое колесо. </a:t>
            </a:r>
            <a:r>
              <a:rPr lang="ru-RU" dirty="0" err="1">
                <a:latin typeface="Times New Roman" panose="02020603050405020304" pitchFamily="18" charset="0"/>
                <a:cs typeface="Times New Roman" panose="02020603050405020304" pitchFamily="18" charset="0"/>
              </a:rPr>
              <a:t>Джунгарским</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хомячкам </a:t>
            </a:r>
            <a:r>
              <a:rPr lang="ru-RU" dirty="0">
                <a:latin typeface="Times New Roman" panose="02020603050405020304" pitchFamily="18" charset="0"/>
                <a:cs typeface="Times New Roman" panose="02020603050405020304" pitchFamily="18" charset="0"/>
              </a:rPr>
              <a:t>требуется беговое колесо с диаметром 20 сантиметров. </a:t>
            </a:r>
          </a:p>
          <a:p>
            <a:pPr marL="0" indent="0">
              <a:buNone/>
            </a:pPr>
            <a:r>
              <a:rPr lang="ru-RU" dirty="0">
                <a:latin typeface="Times New Roman" panose="02020603050405020304" pitchFamily="18" charset="0"/>
                <a:cs typeface="Times New Roman" panose="02020603050405020304" pitchFamily="18" charset="0"/>
              </a:rPr>
              <a:t>Более крупным хомячкам, включая сирийских, необходимо беговое колесо с диаметром 30 сантиметров. Очень важно приобрести достаточно большое беговое колесо для своего хомячка. </a:t>
            </a:r>
          </a:p>
          <a:p>
            <a:pPr marL="0" indent="0">
              <a:buNone/>
            </a:pPr>
            <a:r>
              <a:rPr lang="ru-RU" dirty="0">
                <a:latin typeface="Times New Roman" panose="02020603050405020304" pitchFamily="18" charset="0"/>
                <a:cs typeface="Times New Roman" panose="02020603050405020304" pitchFamily="18" charset="0"/>
              </a:rPr>
              <a:t>Не приобретайте беговых колес с перекладинами или сетчатых беговых колес, так как в них лапки вашего хомячка могут застревать и травмироваться.</a:t>
            </a:r>
          </a:p>
          <a:p>
            <a:pPr marL="0" indent="0">
              <a:buNone/>
            </a:pPr>
            <a:r>
              <a:rPr lang="ru-RU" i="1" dirty="0">
                <a:latin typeface="Times New Roman" panose="02020603050405020304" pitchFamily="18" charset="0"/>
                <a:cs typeface="Times New Roman" panose="02020603050405020304" pitchFamily="18" charset="0"/>
              </a:rPr>
              <a:t>Одним из способов определения того, не маловато ли колесо для хомячка, служит проверка, не приходится ли хомячку выгибать спину при беге в нем. Если так оно и происходит, то, вероятно, колесо мало вашему хомячку. </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327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t/>
            </a:r>
            <a:br>
              <a:rPr lang="ru-RU" b="1" dirty="0"/>
            </a:br>
            <a:r>
              <a:rPr lang="ru-RU" b="1" dirty="0"/>
              <a:t>Купите поилку или миску для </a:t>
            </a:r>
            <a:r>
              <a:rPr lang="ru-RU" b="1" dirty="0" smtClean="0"/>
              <a:t>воды</a:t>
            </a:r>
            <a:endParaRPr lang="ru-RU" dirty="0"/>
          </a:p>
        </p:txBody>
      </p:sp>
      <p:sp>
        <p:nvSpPr>
          <p:cNvPr id="4" name="Текст 3"/>
          <p:cNvSpPr>
            <a:spLocks noGrp="1"/>
          </p:cNvSpPr>
          <p:nvPr>
            <p:ph type="body" sz="half" idx="2"/>
          </p:nvPr>
        </p:nvSpPr>
        <p:spPr/>
        <p:txBody>
          <a:bodyPr/>
          <a:lstStyle/>
          <a:p>
            <a:r>
              <a:rPr lang="ru-RU" b="1" u="sng" dirty="0">
                <a:latin typeface="Times New Roman" panose="02020603050405020304" pitchFamily="18" charset="0"/>
                <a:cs typeface="Times New Roman" panose="02020603050405020304" pitchFamily="18" charset="0"/>
                <a:hlinkClick r:id="rId2"/>
              </a:rPr>
              <a:t>Поилка</a:t>
            </a:r>
            <a:r>
              <a:rPr lang="ru-RU" dirty="0">
                <a:latin typeface="Times New Roman" panose="02020603050405020304" pitchFamily="18" charset="0"/>
                <a:cs typeface="Times New Roman" panose="02020603050405020304" pitchFamily="18" charset="0"/>
              </a:rPr>
              <a:t> всегда </a:t>
            </a:r>
            <a:r>
              <a:rPr lang="ru-RU" dirty="0" err="1">
                <a:latin typeface="Times New Roman" panose="02020603050405020304" pitchFamily="18" charset="0"/>
                <a:cs typeface="Times New Roman" panose="02020603050405020304" pitchFamily="18" charset="0"/>
              </a:rPr>
              <a:t>гигиеничней</a:t>
            </a:r>
            <a:r>
              <a:rPr lang="ru-RU" dirty="0">
                <a:latin typeface="Times New Roman" panose="02020603050405020304" pitchFamily="18" charset="0"/>
                <a:cs typeface="Times New Roman" panose="02020603050405020304" pitchFamily="18" charset="0"/>
              </a:rPr>
              <a:t> и практичней, чем обычное блюдце. Она крепится на стенку клетки с внешней стороны, не занимает место и не переворачивается. Не стоит бояться, что ваш </a:t>
            </a:r>
            <a:r>
              <a:rPr lang="ru-RU" b="1" dirty="0">
                <a:latin typeface="Times New Roman" panose="02020603050405020304" pitchFamily="18" charset="0"/>
                <a:cs typeface="Times New Roman" panose="02020603050405020304" pitchFamily="18" charset="0"/>
                <a:hlinkClick r:id="rId3"/>
              </a:rPr>
              <a:t>питомец не умеет  пользоваться поилкой</a:t>
            </a:r>
            <a:r>
              <a:rPr lang="ru-RU" dirty="0">
                <a:latin typeface="Times New Roman" panose="02020603050405020304" pitchFamily="18" charset="0"/>
                <a:cs typeface="Times New Roman" panose="02020603050405020304" pitchFamily="18" charset="0"/>
              </a:rPr>
              <a:t>, грызуны находят ей применение очень быстро самостоятельно.</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При </a:t>
            </a:r>
            <a:r>
              <a:rPr lang="ru-RU" dirty="0">
                <a:latin typeface="Times New Roman" panose="02020603050405020304" pitchFamily="18" charset="0"/>
                <a:cs typeface="Times New Roman" panose="02020603050405020304" pitchFamily="18" charset="0"/>
              </a:rPr>
              <a:t>приобретении поилки следует выбрать ту, что не будет протекать. Поилку крепят на внешней стенке клетки, заводя внутрь лишь ее носик, предназначенный для </a:t>
            </a:r>
            <a:r>
              <a:rPr lang="ru-RU" dirty="0" smtClean="0">
                <a:latin typeface="Times New Roman" panose="02020603050405020304" pitchFamily="18" charset="0"/>
                <a:cs typeface="Times New Roman" panose="02020603050405020304" pitchFamily="18" charset="0"/>
              </a:rPr>
              <a:t>питья.</a:t>
            </a:r>
            <a:endParaRPr lang="ru-RU" baseline="30000" dirty="0">
              <a:latin typeface="Times New Roman" panose="02020603050405020304" pitchFamily="18" charset="0"/>
              <a:cs typeface="Times New Roman" panose="02020603050405020304" pitchFamily="18" charset="0"/>
            </a:endParaRPr>
          </a:p>
        </p:txBody>
      </p:sp>
      <p:pic>
        <p:nvPicPr>
          <p:cNvPr id="7" name="Объект 6"/>
          <p:cNvPicPr>
            <a:picLocks noGrp="1" noChangeAspect="1"/>
          </p:cNvPicPr>
          <p:nvPr>
            <p:ph idx="1"/>
          </p:nvPr>
        </p:nvPicPr>
        <p:blipFill>
          <a:blip r:embed="rId4"/>
          <a:stretch>
            <a:fillRect/>
          </a:stretch>
        </p:blipFill>
        <p:spPr>
          <a:xfrm>
            <a:off x="5832475" y="987425"/>
            <a:ext cx="4873625" cy="4873625"/>
          </a:xfrm>
          <a:prstGeom prst="rect">
            <a:avLst/>
          </a:prstGeom>
        </p:spPr>
      </p:pic>
    </p:spTree>
    <p:extLst>
      <p:ext uri="{BB962C8B-B14F-4D97-AF65-F5344CB8AC3E}">
        <p14:creationId xmlns:p14="http://schemas.microsoft.com/office/powerpoint/2010/main" val="3020580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b="1" dirty="0" smtClean="0">
                <a:latin typeface="Times New Roman" panose="02020603050405020304" pitchFamily="18" charset="0"/>
                <a:cs typeface="Times New Roman" panose="02020603050405020304" pitchFamily="18" charset="0"/>
              </a:rPr>
              <a:t>Определитесь, будете ли вы использовать миску для корма</a:t>
            </a:r>
            <a:endParaRPr lang="ru-RU" sz="24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stretch>
            <a:fillRect/>
          </a:stretch>
        </p:blipFill>
        <p:spPr>
          <a:xfrm>
            <a:off x="5832475" y="987425"/>
            <a:ext cx="4873625" cy="4873625"/>
          </a:xfrm>
          <a:prstGeom prst="rect">
            <a:avLst/>
          </a:prstGeom>
        </p:spPr>
      </p:pic>
      <p:sp>
        <p:nvSpPr>
          <p:cNvPr id="4" name="Текст 3"/>
          <p:cNvSpPr>
            <a:spLocks noGrp="1"/>
          </p:cNvSpPr>
          <p:nvPr>
            <p:ph type="body" sz="half" idx="2"/>
          </p:nvPr>
        </p:nvSpPr>
        <p:spPr/>
        <p:txBody>
          <a:bodyPr>
            <a:normAutofit lnSpcReduction="10000"/>
          </a:bodyPr>
          <a:lstStyle/>
          <a:p>
            <a:r>
              <a:rPr lang="ru-RU" b="1" dirty="0" smtClean="0">
                <a:latin typeface="Times New Roman" panose="02020603050405020304" pitchFamily="18" charset="0"/>
                <a:cs typeface="Times New Roman" panose="02020603050405020304" pitchFamily="18" charset="0"/>
              </a:rPr>
              <a:t>или </a:t>
            </a:r>
            <a:r>
              <a:rPr lang="ru-RU" b="1" dirty="0">
                <a:latin typeface="Times New Roman" panose="02020603050405020304" pitchFamily="18" charset="0"/>
                <a:cs typeface="Times New Roman" panose="02020603050405020304" pitchFamily="18" charset="0"/>
              </a:rPr>
              <a:t>просто разбрасывать корм по дну клетки.</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Применение </a:t>
            </a:r>
            <a:r>
              <a:rPr lang="ru-RU" sz="2000" dirty="0">
                <a:latin typeface="Times New Roman" panose="02020603050405020304" pitchFamily="18" charset="0"/>
                <a:cs typeface="Times New Roman" panose="02020603050405020304" pitchFamily="18" charset="0"/>
              </a:rPr>
              <a:t>миски позволит вам следить за тем, сколько ест ваш хомячок, кроме того, так будет чище и проще. Однако, разбрасывание корма по дну клетки будет удовлетворять врожденные инстинкты хомячка по поиску и осуществлению запасов корма</a:t>
            </a:r>
            <a:r>
              <a:rPr lang="ru-RU" sz="2000" dirty="0" smtClean="0">
                <a:latin typeface="Times New Roman" panose="02020603050405020304" pitchFamily="18" charset="0"/>
                <a:cs typeface="Times New Roman" panose="02020603050405020304" pitchFamily="18" charset="0"/>
              </a:rPr>
              <a:t>.</a:t>
            </a:r>
            <a:r>
              <a:rPr lang="ru-RU" sz="2000" baseline="30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При </a:t>
            </a:r>
            <a:r>
              <a:rPr lang="ru-RU" sz="2000" dirty="0">
                <a:latin typeface="Times New Roman" panose="02020603050405020304" pitchFamily="18" charset="0"/>
                <a:cs typeface="Times New Roman" panose="02020603050405020304" pitchFamily="18" charset="0"/>
              </a:rPr>
              <a:t>приобретении миски выбирайте небольшую, чтобы она не занимала слишком много места в клетке</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6824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a:t/>
            </a:r>
            <a:br>
              <a:rPr lang="ru-RU" b="1" dirty="0"/>
            </a:br>
            <a:r>
              <a:rPr lang="ru-RU" b="1" dirty="0">
                <a:latin typeface="Times New Roman" panose="02020603050405020304" pitchFamily="18" charset="0"/>
                <a:cs typeface="Times New Roman" panose="02020603050405020304" pitchFamily="18" charset="0"/>
              </a:rPr>
              <a:t>Выберите подстилку для </a:t>
            </a:r>
            <a:r>
              <a:rPr lang="ru-RU" b="1" dirty="0" smtClean="0">
                <a:latin typeface="Times New Roman" panose="02020603050405020304" pitchFamily="18" charset="0"/>
                <a:cs typeface="Times New Roman" panose="02020603050405020304" pitchFamily="18" charset="0"/>
              </a:rPr>
              <a:t>клетки</a:t>
            </a:r>
            <a:endParaRPr lang="ru-RU"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p:txBody>
          <a:bodyPr>
            <a:normAutofit lnSpcReduction="10000"/>
          </a:bodyPr>
          <a:lstStyle/>
          <a:p>
            <a:r>
              <a:rPr lang="ru-RU" i="1" dirty="0">
                <a:latin typeface="Times New Roman" panose="02020603050405020304" pitchFamily="18" charset="0"/>
                <a:cs typeface="Times New Roman" panose="02020603050405020304" pitchFamily="18" charset="0"/>
              </a:rPr>
              <a:t>Подстилка</a:t>
            </a:r>
            <a:r>
              <a:rPr lang="ru-RU" dirty="0">
                <a:latin typeface="Times New Roman" panose="02020603050405020304" pitchFamily="18" charset="0"/>
                <a:cs typeface="Times New Roman" panose="02020603050405020304" pitchFamily="18" charset="0"/>
              </a:rPr>
              <a:t> – это субстрат, которым заполняется дно клетки. Очень важно использовать хорошую подстилку, так как она будет абсорбировать мочу хомячка, а также позволять ему копаться. Существуют различные варианты подстилок помимо традиционно используемых древесных опилок, а на некоторых сайтах можно даже найти обзоры этих подстилок</a:t>
            </a:r>
            <a:r>
              <a:rPr lang="ru-RU" dirty="0" smtClean="0">
                <a:latin typeface="Times New Roman" panose="02020603050405020304" pitchFamily="18" charset="0"/>
                <a:cs typeface="Times New Roman" panose="02020603050405020304" pitchFamily="18" charset="0"/>
              </a:rPr>
              <a:t>.</a:t>
            </a:r>
            <a:endParaRPr lang="ru-RU" baseline="30000" dirty="0">
              <a:latin typeface="Times New Roman" panose="02020603050405020304" pitchFamily="18" charset="0"/>
              <a:cs typeface="Times New Roman" panose="02020603050405020304" pitchFamily="18" charset="0"/>
            </a:endParaRPr>
          </a:p>
          <a:p>
            <a:r>
              <a:rPr lang="ru-RU" baseline="30000"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Воздержитесь от использования сосновых или кедровых опилок, так как они могут вызывать серьезные респираторные проблемы у питомца! Насыпайте подстилку слоем 6 сантиметров или более, так как хомячкам нравится зарываться в ней</a:t>
            </a:r>
          </a:p>
        </p:txBody>
      </p:sp>
      <p:pic>
        <p:nvPicPr>
          <p:cNvPr id="15" name="Объект 14"/>
          <p:cNvPicPr>
            <a:picLocks noGrp="1" noChangeAspect="1"/>
          </p:cNvPicPr>
          <p:nvPr>
            <p:ph idx="1"/>
          </p:nvPr>
        </p:nvPicPr>
        <p:blipFill>
          <a:blip r:embed="rId2"/>
          <a:stretch>
            <a:fillRect/>
          </a:stretch>
        </p:blipFill>
        <p:spPr>
          <a:xfrm>
            <a:off x="5751016" y="987425"/>
            <a:ext cx="5036544" cy="4873625"/>
          </a:xfrm>
          <a:prstGeom prst="rect">
            <a:avLst/>
          </a:prstGeom>
        </p:spPr>
      </p:pic>
    </p:spTree>
    <p:extLst>
      <p:ext uri="{BB962C8B-B14F-4D97-AF65-F5344CB8AC3E}">
        <p14:creationId xmlns:p14="http://schemas.microsoft.com/office/powerpoint/2010/main" val="189024612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1565</Words>
  <Application>Microsoft Office PowerPoint</Application>
  <PresentationFormat>Широкоэкранный</PresentationFormat>
  <Paragraphs>81</Paragraphs>
  <Slides>27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27</vt:i4>
      </vt:variant>
    </vt:vector>
  </HeadingPairs>
  <TitlesOfParts>
    <vt:vector size="32" baseType="lpstr">
      <vt:lpstr>Arial</vt:lpstr>
      <vt:lpstr>Calibri</vt:lpstr>
      <vt:lpstr>Calibri Light</vt:lpstr>
      <vt:lpstr>Times New Roman</vt:lpstr>
      <vt:lpstr>Тема Office</vt:lpstr>
      <vt:lpstr>Обустройство клетки и кормление хомяка</vt:lpstr>
      <vt:lpstr>Презентация PowerPoint</vt:lpstr>
      <vt:lpstr>  Изучите информацию о клетках для хомячков  </vt:lpstr>
      <vt:lpstr>Презентация PowerPoint</vt:lpstr>
      <vt:lpstr>Определитесь с местом размещения клетки</vt:lpstr>
      <vt:lpstr>Приобретите беговое колесо</vt:lpstr>
      <vt:lpstr> Купите поилку или миску для воды</vt:lpstr>
      <vt:lpstr>Определитесь, будете ли вы использовать миску для корма</vt:lpstr>
      <vt:lpstr> Выберите подстилку для клетки</vt:lpstr>
      <vt:lpstr>Выберите гнездовой материал</vt:lpstr>
      <vt:lpstr>Туалет хомяка </vt:lpstr>
      <vt:lpstr>Игрушки </vt:lpstr>
      <vt:lpstr>Презентация PowerPoint</vt:lpstr>
      <vt:lpstr>Презентация PowerPoint</vt:lpstr>
      <vt:lpstr>Презентация PowerPoint</vt:lpstr>
      <vt:lpstr>Презентация PowerPoint</vt:lpstr>
      <vt:lpstr>Кормление хомяков</vt:lpstr>
      <vt:lpstr>Дополните рацион хомяка свежими продуктами</vt:lpstr>
      <vt:lpstr> Давайте хомяку твердые лакомства</vt:lpstr>
      <vt:lpstr>Знайте, какую пищу не следует давать хомякам:</vt:lpstr>
      <vt:lpstr>Кормите хомяка один раз в день утром или вечером</vt:lpstr>
      <vt:lpstr> Давайте своему хомяку примерно столовую ложку корма</vt:lpstr>
      <vt:lpstr>Советы:</vt:lpstr>
      <vt:lpstr>Презентация PowerPoint</vt:lpstr>
      <vt:lpstr>Пример расчета рациона питания</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529</dc:creator>
  <cp:lastModifiedBy>529</cp:lastModifiedBy>
  <cp:revision>15</cp:revision>
  <dcterms:created xsi:type="dcterms:W3CDTF">2023-11-09T07:10:37Z</dcterms:created>
  <dcterms:modified xsi:type="dcterms:W3CDTF">2023-11-14T04:53:17Z</dcterms:modified>
</cp:coreProperties>
</file>