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32" r:id="rId3"/>
  </p:sldMasterIdLst>
  <p:notesMasterIdLst>
    <p:notesMasterId r:id="rId20"/>
  </p:notesMasterIdLst>
  <p:handoutMasterIdLst>
    <p:handoutMasterId r:id="rId21"/>
  </p:handoutMasterIdLst>
  <p:sldIdLst>
    <p:sldId id="298" r:id="rId4"/>
    <p:sldId id="283" r:id="rId5"/>
    <p:sldId id="297" r:id="rId6"/>
    <p:sldId id="307" r:id="rId7"/>
    <p:sldId id="292" r:id="rId8"/>
    <p:sldId id="285" r:id="rId9"/>
    <p:sldId id="300" r:id="rId10"/>
    <p:sldId id="299" r:id="rId11"/>
    <p:sldId id="304" r:id="rId12"/>
    <p:sldId id="302" r:id="rId13"/>
    <p:sldId id="281" r:id="rId14"/>
    <p:sldId id="301" r:id="rId15"/>
    <p:sldId id="305" r:id="rId16"/>
    <p:sldId id="306" r:id="rId17"/>
    <p:sldId id="308" r:id="rId18"/>
    <p:sldId id="29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70" autoAdjust="0"/>
    <p:restoredTop sz="94574" autoAdjust="0"/>
  </p:normalViewPr>
  <p:slideViewPr>
    <p:cSldViewPr snapToGrid="0">
      <p:cViewPr varScale="1">
        <p:scale>
          <a:sx n="91" d="100"/>
          <a:sy n="91" d="100"/>
        </p:scale>
        <p:origin x="51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onor\Desktop\&#1051;&#1080;&#1089;&#1090;%20Microsoft%20Exc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onor\Desktop\&#1051;&#1080;&#1089;&#1090;%20Microsoft%20Exc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onor\Desktop\&#1051;&#1080;&#1089;&#1090;%20Microsoft%20Exce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onor\Desktop\&#1051;&#1080;&#1089;&#1090;%20Microsoft%20Exce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мотивация в</a:t>
            </a:r>
            <a:r>
              <a:rPr lang="ru-RU" sz="1800" b="1" i="1" u="sng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8Б и 11Б классах в середине  (январь) </a:t>
            </a:r>
          </a:p>
          <a:p>
            <a:pPr>
              <a:defRPr/>
            </a:pPr>
            <a:r>
              <a:rPr lang="ru-RU" sz="1800" b="1" i="1" u="sng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2019 - 2020 учебного года </a:t>
            </a:r>
            <a:endParaRPr lang="ru-RU" sz="1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5697222222222224"/>
          <c:y val="9.72222222222222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'Учебная мотивация '!$C$8</c:f>
              <c:strCache>
                <c:ptCount val="1"/>
                <c:pt idx="0">
                  <c:v>8 класс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val>
            <c:numRef>
              <c:f>'Учебная мотивация '!$C$9:$C$19</c:f>
              <c:numCache>
                <c:formatCode>General</c:formatCode>
                <c:ptCount val="11"/>
                <c:pt idx="0">
                  <c:v>50</c:v>
                </c:pt>
                <c:pt idx="1">
                  <c:v>55</c:v>
                </c:pt>
                <c:pt idx="2">
                  <c:v>60</c:v>
                </c:pt>
                <c:pt idx="3">
                  <c:v>63</c:v>
                </c:pt>
                <c:pt idx="4">
                  <c:v>69</c:v>
                </c:pt>
                <c:pt idx="5">
                  <c:v>70</c:v>
                </c:pt>
                <c:pt idx="6">
                  <c:v>77</c:v>
                </c:pt>
                <c:pt idx="7">
                  <c:v>80</c:v>
                </c:pt>
                <c:pt idx="8">
                  <c:v>81</c:v>
                </c:pt>
                <c:pt idx="9">
                  <c:v>82</c:v>
                </c:pt>
                <c:pt idx="10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68-4111-80CA-A846841B648A}"/>
            </c:ext>
          </c:extLst>
        </c:ser>
        <c:ser>
          <c:idx val="1"/>
          <c:order val="1"/>
          <c:tx>
            <c:strRef>
              <c:f>'Учебная мотивация '!$D$8</c:f>
              <c:strCache>
                <c:ptCount val="1"/>
                <c:pt idx="0">
                  <c:v>11 класс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val>
            <c:numRef>
              <c:f>'Учебная мотивация '!$D$9:$D$19</c:f>
              <c:numCache>
                <c:formatCode>General</c:formatCode>
                <c:ptCount val="11"/>
                <c:pt idx="0">
                  <c:v>80</c:v>
                </c:pt>
                <c:pt idx="1">
                  <c:v>81</c:v>
                </c:pt>
                <c:pt idx="2">
                  <c:v>82</c:v>
                </c:pt>
                <c:pt idx="3">
                  <c:v>83</c:v>
                </c:pt>
                <c:pt idx="4">
                  <c:v>84</c:v>
                </c:pt>
                <c:pt idx="5">
                  <c:v>85</c:v>
                </c:pt>
                <c:pt idx="6">
                  <c:v>86</c:v>
                </c:pt>
                <c:pt idx="7">
                  <c:v>87</c:v>
                </c:pt>
                <c:pt idx="8">
                  <c:v>88</c:v>
                </c:pt>
                <c:pt idx="9">
                  <c:v>90</c:v>
                </c:pt>
                <c:pt idx="10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68-4111-80CA-A846841B64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68514016"/>
        <c:axId val="1510943440"/>
        <c:axId val="1511003936"/>
      </c:bar3DChart>
      <c:catAx>
        <c:axId val="17685140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0943440"/>
        <c:crosses val="autoZero"/>
        <c:auto val="1"/>
        <c:lblAlgn val="ctr"/>
        <c:lblOffset val="100"/>
        <c:noMultiLvlLbl val="0"/>
      </c:catAx>
      <c:valAx>
        <c:axId val="1510943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8514016"/>
        <c:crosses val="autoZero"/>
        <c:crossBetween val="between"/>
      </c:valAx>
      <c:serAx>
        <c:axId val="15110039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094344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171150481189851"/>
          <c:y val="0.86631889763779524"/>
          <c:w val="0.36268788276465436"/>
          <c:h val="0.10590332458442693"/>
        </c:manualLayout>
      </c:layout>
      <c:overlay val="0"/>
      <c:spPr>
        <a:noFill/>
        <a:ln>
          <a:solidFill>
            <a:schemeClr val="accent4">
              <a:lumMod val="40000"/>
              <a:lumOff val="6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мотивация в 8Б</a:t>
            </a:r>
            <a:r>
              <a:rPr lang="ru-RU" sz="1800" b="1" i="1" u="sng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11Б классах в начале (октябрь) </a:t>
            </a:r>
          </a:p>
          <a:p>
            <a:pPr>
              <a:defRPr/>
            </a:pPr>
            <a:r>
              <a:rPr lang="ru-RU" sz="1800" b="1" i="1" u="sng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2019 -  2020 учебного года </a:t>
            </a:r>
            <a:endParaRPr lang="ru-RU" sz="1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'Учебная мотивация '!$A$8</c:f>
              <c:strCache>
                <c:ptCount val="1"/>
                <c:pt idx="0">
                  <c:v>8 класс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val>
            <c:numRef>
              <c:f>'Учебная мотивация '!$A$9:$A$19</c:f>
              <c:numCache>
                <c:formatCode>General</c:formatCode>
                <c:ptCount val="11"/>
                <c:pt idx="0">
                  <c:v>20</c:v>
                </c:pt>
                <c:pt idx="1">
                  <c:v>21</c:v>
                </c:pt>
                <c:pt idx="2">
                  <c:v>23</c:v>
                </c:pt>
                <c:pt idx="3">
                  <c:v>24</c:v>
                </c:pt>
                <c:pt idx="4">
                  <c:v>25</c:v>
                </c:pt>
                <c:pt idx="5">
                  <c:v>30</c:v>
                </c:pt>
                <c:pt idx="6">
                  <c:v>33</c:v>
                </c:pt>
                <c:pt idx="7">
                  <c:v>36</c:v>
                </c:pt>
                <c:pt idx="8">
                  <c:v>38</c:v>
                </c:pt>
                <c:pt idx="9">
                  <c:v>40</c:v>
                </c:pt>
                <c:pt idx="1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68-4DED-B90F-92758342D397}"/>
            </c:ext>
          </c:extLst>
        </c:ser>
        <c:ser>
          <c:idx val="1"/>
          <c:order val="1"/>
          <c:tx>
            <c:strRef>
              <c:f>'Учебная мотивация '!$B$8</c:f>
              <c:strCache>
                <c:ptCount val="1"/>
                <c:pt idx="0">
                  <c:v>11 класс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val>
            <c:numRef>
              <c:f>'Учебная мотивация '!$B$9:$B$19</c:f>
              <c:numCache>
                <c:formatCode>General</c:formatCode>
                <c:ptCount val="11"/>
                <c:pt idx="0">
                  <c:v>57</c:v>
                </c:pt>
                <c:pt idx="1">
                  <c:v>60</c:v>
                </c:pt>
                <c:pt idx="2">
                  <c:v>65</c:v>
                </c:pt>
                <c:pt idx="3">
                  <c:v>69</c:v>
                </c:pt>
                <c:pt idx="4">
                  <c:v>70</c:v>
                </c:pt>
                <c:pt idx="5">
                  <c:v>75</c:v>
                </c:pt>
                <c:pt idx="6">
                  <c:v>79</c:v>
                </c:pt>
                <c:pt idx="7">
                  <c:v>80</c:v>
                </c:pt>
                <c:pt idx="8">
                  <c:v>85</c:v>
                </c:pt>
                <c:pt idx="9">
                  <c:v>87</c:v>
                </c:pt>
                <c:pt idx="1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68-4DED-B90F-92758342D3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98229616"/>
        <c:axId val="1407855456"/>
        <c:axId val="1595451616"/>
      </c:bar3DChart>
      <c:catAx>
        <c:axId val="15982296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7855456"/>
        <c:crosses val="autoZero"/>
        <c:auto val="1"/>
        <c:lblAlgn val="ctr"/>
        <c:lblOffset val="100"/>
        <c:noMultiLvlLbl val="0"/>
      </c:catAx>
      <c:valAx>
        <c:axId val="140785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8229616"/>
        <c:crosses val="autoZero"/>
        <c:crossBetween val="between"/>
      </c:valAx>
      <c:serAx>
        <c:axId val="15954516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7855456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контрольных </a:t>
            </a:r>
            <a:r>
              <a:rPr lang="ru-RU" sz="1600" b="1" i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 по физике за 1 четверть  2019-2020 учебного года</a:t>
            </a:r>
          </a:p>
          <a:p>
            <a:pPr>
              <a:defRPr/>
            </a:pPr>
            <a:r>
              <a:rPr lang="ru-RU" sz="1600" b="1" i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8Б и 11Б классах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6580907918859331E-2"/>
          <c:y val="0.29806673183822474"/>
          <c:w val="0.78225940507436575"/>
          <c:h val="0.55151210265383499"/>
        </c:manualLayout>
      </c:layout>
      <c:bar3DChart>
        <c:barDir val="col"/>
        <c:grouping val="standard"/>
        <c:varyColors val="0"/>
        <c:ser>
          <c:idx val="0"/>
          <c:order val="0"/>
          <c:tx>
            <c:v>Оценка "5"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'Качество знаний '!$B$3:$C$3</c:f>
              <c:strCache>
                <c:ptCount val="1"/>
                <c:pt idx="0">
                  <c:v>8Б класс </c:v>
                </c:pt>
              </c:strCache>
              <c:extLst/>
            </c:strRef>
          </c:cat>
          <c:val>
            <c:numRef>
              <c:f>'Качество знаний '!$B$4:$E$4</c:f>
              <c:numCache>
                <c:formatCode>General</c:formatCode>
                <c:ptCount val="2"/>
                <c:pt idx="0" formatCode="0">
                  <c:v>8</c:v>
                </c:pt>
                <c:pt idx="1">
                  <c:v>10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8FF-4CD0-B8E0-C9A5D25D300A}"/>
            </c:ext>
          </c:extLst>
        </c:ser>
        <c:ser>
          <c:idx val="1"/>
          <c:order val="1"/>
          <c:tx>
            <c:v>Оценка "4"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'Качество знаний '!$B$3:$C$3</c:f>
              <c:strCache>
                <c:ptCount val="1"/>
                <c:pt idx="0">
                  <c:v>8Б класс </c:v>
                </c:pt>
              </c:strCache>
              <c:extLst/>
            </c:strRef>
          </c:cat>
          <c:val>
            <c:numRef>
              <c:f>'Качество знаний '!$B$5:$E$5</c:f>
              <c:numCache>
                <c:formatCode>General</c:formatCode>
                <c:ptCount val="2"/>
                <c:pt idx="0">
                  <c:v>10</c:v>
                </c:pt>
                <c:pt idx="1">
                  <c:v>12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28FF-4CD0-B8E0-C9A5D25D300A}"/>
            </c:ext>
          </c:extLst>
        </c:ser>
        <c:ser>
          <c:idx val="2"/>
          <c:order val="2"/>
          <c:tx>
            <c:v>Оценка "3"</c:v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'Качество знаний '!$B$3:$C$3</c:f>
              <c:strCache>
                <c:ptCount val="1"/>
                <c:pt idx="0">
                  <c:v>8Б класс </c:v>
                </c:pt>
              </c:strCache>
              <c:extLst/>
            </c:strRef>
          </c:cat>
          <c:val>
            <c:numRef>
              <c:f>'Качество знаний '!$B$6:$E$6</c:f>
              <c:numCache>
                <c:formatCode>General</c:formatCode>
                <c:ptCount val="2"/>
                <c:pt idx="0">
                  <c:v>10</c:v>
                </c:pt>
                <c:pt idx="1">
                  <c:v>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28FF-4CD0-B8E0-C9A5D25D30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13086864"/>
        <c:axId val="1597631936"/>
        <c:axId val="1510734800"/>
      </c:bar3DChart>
      <c:catAx>
        <c:axId val="151308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7631936"/>
        <c:crosses val="autoZero"/>
        <c:auto val="1"/>
        <c:lblAlgn val="ctr"/>
        <c:lblOffset val="100"/>
        <c:noMultiLvlLbl val="0"/>
      </c:catAx>
      <c:valAx>
        <c:axId val="159763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3086864"/>
        <c:crosses val="autoZero"/>
        <c:crossBetween val="between"/>
      </c:valAx>
      <c:serAx>
        <c:axId val="151073480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7631936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контрольных</a:t>
            </a:r>
            <a:r>
              <a:rPr lang="ru-RU" sz="1600" b="1" i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 по физике</a:t>
            </a:r>
          </a:p>
          <a:p>
            <a:pPr>
              <a:defRPr/>
            </a:pPr>
            <a:r>
              <a:rPr lang="ru-RU" sz="1600" b="1" i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3 четверть 2019-2020 учебного года  </a:t>
            </a:r>
          </a:p>
          <a:p>
            <a:pPr>
              <a:defRPr/>
            </a:pPr>
            <a:r>
              <a:rPr lang="ru-RU" sz="1600" b="1" i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8Б и 11Б классах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032140112512275E-2"/>
          <c:y val="0.27291233765610817"/>
          <c:w val="0.82983834907247112"/>
          <c:h val="0.50748507110929475"/>
        </c:manualLayout>
      </c:layout>
      <c:bar3DChart>
        <c:barDir val="col"/>
        <c:grouping val="standard"/>
        <c:varyColors val="0"/>
        <c:ser>
          <c:idx val="0"/>
          <c:order val="0"/>
          <c:tx>
            <c:v>Оценка "5"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'Качество знаний '!$B$8:$C$8</c:f>
              <c:strCache>
                <c:ptCount val="1"/>
                <c:pt idx="0">
                  <c:v>8Б класс </c:v>
                </c:pt>
              </c:strCache>
              <c:extLst/>
            </c:strRef>
          </c:cat>
          <c:val>
            <c:numRef>
              <c:f>'Качество знаний '!$B$9:$E$9</c:f>
              <c:numCache>
                <c:formatCode>General</c:formatCode>
                <c:ptCount val="2"/>
                <c:pt idx="0">
                  <c:v>12</c:v>
                </c:pt>
                <c:pt idx="1">
                  <c:v>13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F79-4A5D-BBA2-FC3EB9AA9C90}"/>
            </c:ext>
          </c:extLst>
        </c:ser>
        <c:ser>
          <c:idx val="1"/>
          <c:order val="1"/>
          <c:tx>
            <c:v>Оценка "4"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'Качество знаний '!$B$8:$C$8</c:f>
              <c:strCache>
                <c:ptCount val="1"/>
                <c:pt idx="0">
                  <c:v>8Б класс </c:v>
                </c:pt>
              </c:strCache>
              <c:extLst/>
            </c:strRef>
          </c:cat>
          <c:val>
            <c:numRef>
              <c:f>'Качество знаний '!$B$10:$E$10</c:f>
              <c:numCache>
                <c:formatCode>General</c:formatCode>
                <c:ptCount val="2"/>
                <c:pt idx="0">
                  <c:v>13</c:v>
                </c:pt>
                <c:pt idx="1">
                  <c:v>14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6F79-4A5D-BBA2-FC3EB9AA9C90}"/>
            </c:ext>
          </c:extLst>
        </c:ser>
        <c:ser>
          <c:idx val="2"/>
          <c:order val="2"/>
          <c:tx>
            <c:v>Оценка "3"</c:v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'Качество знаний '!$B$8:$C$8</c:f>
              <c:strCache>
                <c:ptCount val="1"/>
                <c:pt idx="0">
                  <c:v>8Б класс </c:v>
                </c:pt>
              </c:strCache>
              <c:extLst/>
            </c:strRef>
          </c:cat>
          <c:val>
            <c:numRef>
              <c:f>'Качество знаний '!$B$11:$E$11</c:f>
              <c:numCache>
                <c:formatCode>General</c:formatCode>
                <c:ptCount val="2"/>
                <c:pt idx="0">
                  <c:v>8</c:v>
                </c:pt>
                <c:pt idx="1">
                  <c:v>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6F79-4A5D-BBA2-FC3EB9AA9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27335184"/>
        <c:axId val="1820511728"/>
        <c:axId val="1829329856"/>
      </c:bar3DChart>
      <c:catAx>
        <c:axId val="182733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0511728"/>
        <c:crosses val="autoZero"/>
        <c:auto val="1"/>
        <c:lblAlgn val="ctr"/>
        <c:lblOffset val="100"/>
        <c:noMultiLvlLbl val="0"/>
      </c:catAx>
      <c:valAx>
        <c:axId val="1820511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7335184"/>
        <c:crosses val="autoZero"/>
        <c:crossBetween val="between"/>
      </c:valAx>
      <c:serAx>
        <c:axId val="182932985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0511728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7D2F3D5-FC6D-4BAD-8FD0-CBFB83D68AE6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FB893-0FFF-4C7C-B648-8CDDC0CCCD58}" type="datetime1">
              <a:rPr lang="ru-RU" smtClean="0"/>
              <a:pPr/>
              <a:t>27.04.2020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922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87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26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291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01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3406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0783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8772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7031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FB3F7-103D-407C-B399-CD940C72B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7FD090-ECA6-444A-AEE8-89288BFAE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72FA15-0C34-4A0C-9C99-E29B509F6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FCE7-CB8C-424D-8817-FE01E8BC040E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1972FA-8A62-4F78-8694-BE2DB443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2832A-61D0-4872-A30E-3B5E27B5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97981204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0E36E-A855-4881-BDC2-7498BC3F1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405B96-2CAB-47F3-AD87-D4C7B0320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D58254-AD64-49A4-BD12-F9003AAC7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FCE7-CB8C-424D-8817-FE01E8BC040E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7752F8-26D5-4683-9B3B-C2C0CEDB5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8101F7-42E4-4B2A-BE0E-3AA2F4461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8133167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13F508-C744-478E-BEF0-693FD3AB5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1540C2-EC53-44C6-A695-603FCAE4D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8E9403-DB03-4C45-BD6C-66F756B55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FCE7-CB8C-424D-8817-FE01E8BC040E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80548-B355-450A-B3AF-19AC86504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8514E-5F5E-47E4-965B-7D5DBEBC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7392494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Щелкните, чтобы изменить название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39868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и изображение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83745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и изображение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lnSpc>
                <a:spcPct val="70000"/>
              </a:lnSpc>
              <a:defRPr sz="42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85518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-разделитель 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</a:t>
            </a:r>
            <a:br>
              <a:rPr lang="ru-RU" noProof="0" dirty="0"/>
            </a:br>
            <a:r>
              <a:rPr lang="ru-RU" noProof="0" dirty="0"/>
              <a:t>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8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Щелкните, чтобы изменить разделитель разделов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Образец подзаголовка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9298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Введите подпись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73544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43062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пасибо за внимание!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60000"/>
              </a:lnSpc>
              <a:defRPr lang="en-ZA" sz="4200" b="1" spc="-300" dirty="0"/>
            </a:lvl1pPr>
          </a:lstStyle>
          <a:p>
            <a:pPr lvl="0" algn="r" rtl="0"/>
            <a:r>
              <a:rPr lang="ru-RU" noProof="0" dirty="0"/>
              <a:t>Спасибо за внимание!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Номер телефона</a:t>
            </a:r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lnSpc>
                <a:spcPct val="5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Электронная почта или контакт в социальной сети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Веб-сайт компании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40402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03258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8C1E7-306D-4984-9DB2-6EF99365B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7C3877-AC67-4D52-9725-C5C3AF757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43A174-F942-4BE1-8B17-57A66A3B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FCE7-CB8C-424D-8817-FE01E8BC040E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633CFC-5CC5-403F-9EED-0D84795FC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5EB7E4-7C8F-4B8E-AFE9-7B102065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90546610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45031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D7129-4057-4AA8-9338-4ECA39AF2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660BBD-1C7A-4358-8A62-8E11D752B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EDA244-12B5-4D51-8519-397CA8A5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FCE7-CB8C-424D-8817-FE01E8BC040E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A60D12-0D27-4030-8376-013F5DF5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A54EC4-F635-44DA-9A83-03BC95DB1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49075133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3A94D-1B8A-498F-92FA-5538EFE78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C47600-ED49-42E2-8690-8FFE3E0A6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B62B8F-9DBB-4A42-B912-90FFEF5C2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F66058-EDEF-4DC6-8580-EDBDADF36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FCE7-CB8C-424D-8817-FE01E8BC040E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D9EF1B-F94F-4E62-BC0C-381776E59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E06A03-8059-4C3B-B185-B543199B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79604242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D3127-8733-4FAD-8D91-3F1A5D8D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BA9095-7E33-4598-BE10-1F13DF2B7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B78ED5-6178-4F6D-9436-759C21FB5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E4D287-5232-4D5E-9A60-4C836738E6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D5E3F7A-B846-46C1-8F3E-EF0404FCC8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075E37F-6AAE-4E56-A507-345689875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FCE7-CB8C-424D-8817-FE01E8BC040E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AFA3DF-68B4-4EE1-A6E3-F0ED5DDE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0944C2A-AF09-4C87-82A8-ABA4820B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1943824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79624C-DF1D-4E68-9C63-B3124A82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5E089-6368-4ACF-BECF-C0A3E9DB3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FCE7-CB8C-424D-8817-FE01E8BC040E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99C041-3914-4059-88AB-A7FD2E22D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F7059C5-48D7-4674-9D71-AD223B68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4734271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B8D6EE-B5B8-4464-9EE5-DCB950FD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FCE7-CB8C-424D-8817-FE01E8BC040E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60E776-C334-42B8-A3D0-222E16A7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1C16A6-9685-432B-832A-F91A550D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29211000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20AB5F-DE93-4AB1-9934-4F0649451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F4F6E7-98A2-420E-AA6A-B9EAE4E4B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CDD6A0-EBE3-45BC-9D35-3FADB91A6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460F68-7474-42DD-A373-E83339779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FCE7-CB8C-424D-8817-FE01E8BC040E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3B7689-4B4B-41BF-8C76-E96ECA1CB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21FC3F-3F6B-49A4-B675-1BA2F195E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83037441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14754-87CA-410B-AA67-B357A424D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B212E7D-4EB3-409D-AB11-C2F155C22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1D5208-25E9-47C1-9628-7154C41A1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484BE8-D52E-4338-BF05-1ECA3743D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FCE7-CB8C-424D-8817-FE01E8BC040E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C83866-770B-4C3D-9284-D151FFF6A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8D25BA-D136-4BD8-92C5-BE9799B49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2009546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D672F-982C-4BA7-A196-8A3F0BD0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544273-DDD4-49B9-9649-370A98B2F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831D4B-D12D-43DC-8505-9049F9D1A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8FCE7-CB8C-424D-8817-FE01E8BC040E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2017F0-8476-40A6-A97B-DF5D2BADC7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190A76-0CBB-49B7-AE44-8D3E2533A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A22D04-9845-4C12-8161-560710E35B2C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6C7817D-E570-4185-9651-28EA8C0150A9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олилиния: Фигура 30">
            <a:extLst>
              <a:ext uri="{FF2B5EF4-FFF2-40B4-BE49-F238E27FC236}">
                <a16:creationId xmlns:a16="http://schemas.microsoft.com/office/drawing/2014/main" id="{3027A09F-5A35-448C-8DA9-C9FD5178484A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адпись 3">
            <a:extLst>
              <a:ext uri="{FF2B5EF4-FFF2-40B4-BE49-F238E27FC236}">
                <a16:creationId xmlns:a16="http://schemas.microsoft.com/office/drawing/2014/main" id="{8E7EB873-3D2E-40B5-B365-AFD86A0613F4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ru-RU" sz="2500" b="1" i="0" spc="-100" noProof="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ru-RU" sz="1600" b="1" i="0" spc="-100" noProof="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ru-RU" sz="1600" b="1" i="0" spc="-100" baseline="0" noProof="0" dirty="0">
                <a:solidFill>
                  <a:schemeClr val="accent1"/>
                </a:solidFill>
                <a:latin typeface="+mj-lt"/>
              </a:rPr>
              <a:t/>
            </a:r>
            <a:br>
              <a:rPr lang="ru-RU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ru-RU" sz="1200" b="0" i="0" spc="14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  <a:endParaRPr lang="ru-RU" sz="1200" b="0" i="0" spc="140" noProof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AC198D7-35A8-41C0-A827-3E62349B8860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A4FE42A-1A56-45B7-BDA9-136766B7D202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87DBF6A-DBE2-4CF7-B854-7E1381B90455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93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7" r:id="rId14"/>
    <p:sldLayoutId id="2147483748" r:id="rId15"/>
    <p:sldLayoutId id="2147483750" r:id="rId16"/>
    <p:sldLayoutId id="2147483751" r:id="rId17"/>
    <p:sldLayoutId id="2147483752" r:id="rId18"/>
    <p:sldLayoutId id="2147483687" r:id="rId19"/>
    <p:sldLayoutId id="2147483688" r:id="rId20"/>
    <p:sldLayoutId id="2147483650" r:id="rId21"/>
    <p:sldLayoutId id="2147483652" r:id="rId22"/>
    <p:sldLayoutId id="2147483656" r:id="rId23"/>
    <p:sldLayoutId id="2147483657" r:id="rId24"/>
    <p:sldLayoutId id="2147483654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svg"/><Relationship Id="rId5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jpeg"/><Relationship Id="rId7" Type="http://schemas.openxmlformats.org/officeDocument/2006/relationships/image" Target="../media/image54.svg"/><Relationship Id="rId12" Type="http://schemas.openxmlformats.org/officeDocument/2006/relationships/image" Target="../media/image5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svg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Круг из сцепленных рук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" b="7"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760" y="1324302"/>
            <a:ext cx="11340662" cy="2585545"/>
          </a:xfrm>
        </p:spPr>
        <p:txBody>
          <a:bodyPr rtlCol="0"/>
          <a:lstStyle/>
          <a:p>
            <a:pPr algn="ctr">
              <a:lnSpc>
                <a:spcPts val="6200"/>
              </a:lnSpc>
            </a:pP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интерактивных средств обучения на уроках физики </a:t>
            </a:r>
            <a:r>
              <a:rPr lang="ru-R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инструмент </a:t>
            </a: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учебной мотивации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7283" y="5234149"/>
            <a:ext cx="8975834" cy="1187672"/>
          </a:xfrm>
        </p:spPr>
        <p:txBody>
          <a:bodyPr rtlCol="0"/>
          <a:lstStyle/>
          <a:p>
            <a:pPr rtl="0"/>
            <a:r>
              <a:rPr lang="ru-RU" dirty="0"/>
              <a:t>Автор проекта: Малашенко Евгения Сергеевна, учитель физики и информатики МАОУ Домодедовской СОШ № 8 </a:t>
            </a:r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06D30DA-221C-4199-959C-A7FB2D9F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D9D939-CA25-4FCE-9A7F-9437DEAE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10</a:t>
            </a:fld>
            <a:endParaRPr lang="ru-RU" noProof="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09541BE-0459-4F62-A27B-8E6FCD5B7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903" y="0"/>
            <a:ext cx="8774097" cy="635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A6CA403-7C98-4A6A-8C96-7B6BFE77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3262832"/>
            <a:ext cx="2094206" cy="209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660EAA-6053-4E72-964D-81DB7D7220FF}"/>
              </a:ext>
            </a:extLst>
          </p:cNvPr>
          <p:cNvSpPr/>
          <p:nvPr/>
        </p:nvSpPr>
        <p:spPr>
          <a:xfrm>
            <a:off x="3701341" y="3814624"/>
            <a:ext cx="5771133" cy="2213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Подборка лучших сервисов для создания интерактива </a:t>
            </a:r>
          </a:p>
          <a:p>
            <a:endParaRPr lang="ru-RU" b="1" dirty="0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F4E43FD9-37CF-4010-ACAC-75701636D6DC}"/>
              </a:ext>
            </a:extLst>
          </p:cNvPr>
          <p:cNvSpPr/>
          <p:nvPr/>
        </p:nvSpPr>
        <p:spPr>
          <a:xfrm rot="19924518">
            <a:off x="9586034" y="5588637"/>
            <a:ext cx="1043866" cy="449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E112BF-5D94-4894-A495-99229A063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56" y="82253"/>
            <a:ext cx="1137323" cy="19251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23EC92-1D98-4144-879B-8DFEA191D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678" y="736577"/>
            <a:ext cx="1343835" cy="19251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3C1CD3-DC65-4BC5-B5D0-AEB4B9A188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773" y="2746398"/>
            <a:ext cx="1722084" cy="16631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66388A-2E4D-4991-899A-B744D709B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5221" y="4492101"/>
            <a:ext cx="1437911" cy="186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5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descr="Инструкции — фоновое поле">
            <a:extLst>
              <a:ext uri="{FF2B5EF4-FFF2-40B4-BE49-F238E27FC236}">
                <a16:creationId xmlns:a16="http://schemas.microsoft.com/office/drawing/2014/main" id="{20779E53-6FBF-49D4-B71F-9C4591CB06D5}"/>
              </a:ext>
            </a:extLst>
          </p:cNvPr>
          <p:cNvSpPr/>
          <p:nvPr/>
        </p:nvSpPr>
        <p:spPr>
          <a:xfrm>
            <a:off x="113958" y="2343705"/>
            <a:ext cx="5982042" cy="4018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43" name="Овал 42" title="Круг — фон">
            <a:extLst>
              <a:ext uri="{FF2B5EF4-FFF2-40B4-BE49-F238E27FC236}">
                <a16:creationId xmlns:a16="http://schemas.microsoft.com/office/drawing/2014/main" id="{C4AAE0A8-79D5-440B-B812-5976D3EDBD0C}"/>
              </a:ext>
            </a:extLst>
          </p:cNvPr>
          <p:cNvSpPr/>
          <p:nvPr/>
        </p:nvSpPr>
        <p:spPr>
          <a:xfrm>
            <a:off x="4982138" y="2422065"/>
            <a:ext cx="426811" cy="4268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46" name="Группа 45" title="Добавьте свои изображения">
            <a:extLst>
              <a:ext uri="{FF2B5EF4-FFF2-40B4-BE49-F238E27FC236}">
                <a16:creationId xmlns:a16="http://schemas.microsoft.com/office/drawing/2014/main" id="{D61E15D2-0BAF-4A2C-9698-DD4F6BAB920D}"/>
              </a:ext>
            </a:extLst>
          </p:cNvPr>
          <p:cNvGrpSpPr/>
          <p:nvPr/>
        </p:nvGrpSpPr>
        <p:grpSpPr>
          <a:xfrm>
            <a:off x="340852" y="2498870"/>
            <a:ext cx="5298354" cy="3805778"/>
            <a:chOff x="424892" y="379770"/>
            <a:chExt cx="4528336" cy="3660241"/>
          </a:xfrm>
        </p:grpSpPr>
        <p:sp>
          <p:nvSpPr>
            <p:cNvPr id="16" name="Надпись 15">
              <a:extLst>
                <a:ext uri="{FF2B5EF4-FFF2-40B4-BE49-F238E27FC236}">
                  <a16:creationId xmlns:a16="http://schemas.microsoft.com/office/drawing/2014/main" id="{1AA52088-CC08-4B31-88C3-7589922DEBB6}"/>
                </a:ext>
              </a:extLst>
            </p:cNvPr>
            <p:cNvSpPr txBox="1"/>
            <p:nvPr/>
          </p:nvSpPr>
          <p:spPr>
            <a:xfrm>
              <a:off x="424892" y="3134417"/>
              <a:ext cx="2196000" cy="747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ru-RU" sz="1600" dirty="0"/>
                <a:t>Подборка заданий </a:t>
              </a:r>
            </a:p>
            <a:p>
              <a:pPr algn="ctr" rtl="0"/>
              <a:r>
                <a:rPr lang="ru-RU" sz="1600" dirty="0"/>
                <a:t>На повторение пройденного материала </a:t>
              </a:r>
            </a:p>
          </p:txBody>
        </p:sp>
        <p:pic>
          <p:nvPicPr>
            <p:cNvPr id="12" name="Рисунок 11" title="Инструкция к шаблону — графические объекты">
              <a:extLst>
                <a:ext uri="{FF2B5EF4-FFF2-40B4-BE49-F238E27FC236}">
                  <a16:creationId xmlns:a16="http://schemas.microsoft.com/office/drawing/2014/main" id="{B945A26A-43DB-4AED-BA9E-E81359BA2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686" y="910689"/>
              <a:ext cx="1985426" cy="20083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6A7864C-1101-45CF-B3E0-1BB84A195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660" y="963918"/>
              <a:ext cx="1905000" cy="1922971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5" name="Надпись 14">
              <a:extLst>
                <a:ext uri="{FF2B5EF4-FFF2-40B4-BE49-F238E27FC236}">
                  <a16:creationId xmlns:a16="http://schemas.microsoft.com/office/drawing/2014/main" id="{5083EB4B-86A0-45E7-8493-F0169A4CCC87}"/>
                </a:ext>
              </a:extLst>
            </p:cNvPr>
            <p:cNvSpPr txBox="1"/>
            <p:nvPr/>
          </p:nvSpPr>
          <p:spPr>
            <a:xfrm>
              <a:off x="499040" y="379770"/>
              <a:ext cx="41366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ru-RU" sz="2000" b="1" dirty="0"/>
                <a:t>Создание </a:t>
              </a:r>
              <a:r>
                <a:rPr lang="en-US" sz="2000" b="1" dirty="0"/>
                <a:t>Google-</a:t>
              </a:r>
              <a:r>
                <a:rPr lang="ru-RU" sz="2000" b="1" dirty="0"/>
                <a:t>формы</a:t>
              </a:r>
            </a:p>
          </p:txBody>
        </p:sp>
        <p:sp>
          <p:nvSpPr>
            <p:cNvPr id="17" name="Надпись 16">
              <a:extLst>
                <a:ext uri="{FF2B5EF4-FFF2-40B4-BE49-F238E27FC236}">
                  <a16:creationId xmlns:a16="http://schemas.microsoft.com/office/drawing/2014/main" id="{0F108E97-1B0C-4A75-91C1-1B9A03212BD0}"/>
                </a:ext>
              </a:extLst>
            </p:cNvPr>
            <p:cNvSpPr txBox="1"/>
            <p:nvPr/>
          </p:nvSpPr>
          <p:spPr>
            <a:xfrm>
              <a:off x="2814811" y="3240792"/>
              <a:ext cx="2138417" cy="799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ru-RU" sz="1600" dirty="0"/>
                <a:t>Создали тест и заключаем ссылку на Гугл-форму в </a:t>
              </a:r>
              <a:r>
                <a:rPr lang="en-US" sz="1600" dirty="0" err="1"/>
                <a:t>Qr</a:t>
              </a:r>
              <a:r>
                <a:rPr lang="en-US" sz="1600" dirty="0"/>
                <a:t>-</a:t>
              </a:r>
              <a:r>
                <a:rPr lang="ru-RU" sz="1600" dirty="0"/>
                <a:t>код.</a:t>
              </a:r>
            </a:p>
          </p:txBody>
        </p:sp>
        <p:sp>
          <p:nvSpPr>
            <p:cNvPr id="20" name="Графический объект 18" title="Инструкция к шаблону — стрелка">
              <a:extLst>
                <a:ext uri="{FF2B5EF4-FFF2-40B4-BE49-F238E27FC236}">
                  <a16:creationId xmlns:a16="http://schemas.microsoft.com/office/drawing/2014/main" id="{3CDE6CC0-E86B-4B0C-B994-AD3ECE46636B}"/>
                </a:ext>
              </a:extLst>
            </p:cNvPr>
            <p:cNvSpPr/>
            <p:nvPr/>
          </p:nvSpPr>
          <p:spPr>
            <a:xfrm rot="4500000" flipH="1">
              <a:off x="1365275" y="2606461"/>
              <a:ext cx="367586" cy="457870"/>
            </a:xfrm>
            <a:custGeom>
              <a:avLst/>
              <a:gdLst>
                <a:gd name="connsiteX0" fmla="*/ 27380 w 542925"/>
                <a:gd name="connsiteY0" fmla="*/ 669232 h 676275"/>
                <a:gd name="connsiteX1" fmla="*/ 138823 w 542925"/>
                <a:gd name="connsiteY1" fmla="*/ 376814 h 676275"/>
                <a:gd name="connsiteX2" fmla="*/ 352183 w 542925"/>
                <a:gd name="connsiteY2" fmla="*/ 147262 h 676275"/>
                <a:gd name="connsiteX3" fmla="*/ 485533 w 542925"/>
                <a:gd name="connsiteY3" fmla="*/ 68204 h 676275"/>
                <a:gd name="connsiteX4" fmla="*/ 469340 w 542925"/>
                <a:gd name="connsiteY4" fmla="*/ 96779 h 676275"/>
                <a:gd name="connsiteX5" fmla="*/ 416953 w 542925"/>
                <a:gd name="connsiteY5" fmla="*/ 192029 h 676275"/>
                <a:gd name="connsiteX6" fmla="*/ 433145 w 542925"/>
                <a:gd name="connsiteY6" fmla="*/ 216794 h 676275"/>
                <a:gd name="connsiteX7" fmla="*/ 484580 w 542925"/>
                <a:gd name="connsiteY7" fmla="*/ 124402 h 676275"/>
                <a:gd name="connsiteX8" fmla="*/ 509345 w 542925"/>
                <a:gd name="connsiteY8" fmla="*/ 78682 h 676275"/>
                <a:gd name="connsiteX9" fmla="*/ 536015 w 542925"/>
                <a:gd name="connsiteY9" fmla="*/ 37724 h 676275"/>
                <a:gd name="connsiteX10" fmla="*/ 524585 w 542925"/>
                <a:gd name="connsiteY10" fmla="*/ 7244 h 676275"/>
                <a:gd name="connsiteX11" fmla="*/ 297890 w 542925"/>
                <a:gd name="connsiteY11" fmla="*/ 39629 h 676275"/>
                <a:gd name="connsiteX12" fmla="*/ 307415 w 542925"/>
                <a:gd name="connsiteY12" fmla="*/ 71062 h 676275"/>
                <a:gd name="connsiteX13" fmla="*/ 436003 w 542925"/>
                <a:gd name="connsiteY13" fmla="*/ 54869 h 676275"/>
                <a:gd name="connsiteX14" fmla="*/ 233120 w 542925"/>
                <a:gd name="connsiteY14" fmla="*/ 208222 h 676275"/>
                <a:gd name="connsiteX15" fmla="*/ 57860 w 542925"/>
                <a:gd name="connsiteY15" fmla="*/ 473969 h 676275"/>
                <a:gd name="connsiteX16" fmla="*/ 7378 w 542925"/>
                <a:gd name="connsiteY16" fmla="*/ 648277 h 676275"/>
                <a:gd name="connsiteX17" fmla="*/ 14045 w 542925"/>
                <a:gd name="connsiteY17" fmla="*/ 670184 h 676275"/>
                <a:gd name="connsiteX18" fmla="*/ 27380 w 542925"/>
                <a:gd name="connsiteY18" fmla="*/ 669232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2925" h="676275">
                  <a:moveTo>
                    <a:pt x="27380" y="669232"/>
                  </a:moveTo>
                  <a:cubicBezTo>
                    <a:pt x="44525" y="565409"/>
                    <a:pt x="83578" y="465397"/>
                    <a:pt x="138823" y="376814"/>
                  </a:cubicBezTo>
                  <a:cubicBezTo>
                    <a:pt x="195020" y="288232"/>
                    <a:pt x="267410" y="209174"/>
                    <a:pt x="352183" y="147262"/>
                  </a:cubicBezTo>
                  <a:cubicBezTo>
                    <a:pt x="394093" y="116782"/>
                    <a:pt x="438860" y="90112"/>
                    <a:pt x="485533" y="68204"/>
                  </a:cubicBezTo>
                  <a:cubicBezTo>
                    <a:pt x="479818" y="77729"/>
                    <a:pt x="475055" y="87254"/>
                    <a:pt x="469340" y="96779"/>
                  </a:cubicBezTo>
                  <a:cubicBezTo>
                    <a:pt x="452195" y="128212"/>
                    <a:pt x="434098" y="160597"/>
                    <a:pt x="416953" y="192029"/>
                  </a:cubicBezTo>
                  <a:cubicBezTo>
                    <a:pt x="412190" y="201554"/>
                    <a:pt x="425525" y="230129"/>
                    <a:pt x="433145" y="216794"/>
                  </a:cubicBezTo>
                  <a:cubicBezTo>
                    <a:pt x="450290" y="186314"/>
                    <a:pt x="467435" y="154882"/>
                    <a:pt x="484580" y="124402"/>
                  </a:cubicBezTo>
                  <a:cubicBezTo>
                    <a:pt x="493153" y="109162"/>
                    <a:pt x="501725" y="93922"/>
                    <a:pt x="509345" y="78682"/>
                  </a:cubicBezTo>
                  <a:cubicBezTo>
                    <a:pt x="516965" y="64394"/>
                    <a:pt x="523633" y="48202"/>
                    <a:pt x="536015" y="37724"/>
                  </a:cubicBezTo>
                  <a:cubicBezTo>
                    <a:pt x="543635" y="31057"/>
                    <a:pt x="535063" y="5339"/>
                    <a:pt x="524585" y="7244"/>
                  </a:cubicBezTo>
                  <a:cubicBezTo>
                    <a:pt x="449338" y="21532"/>
                    <a:pt x="374090" y="32009"/>
                    <a:pt x="297890" y="39629"/>
                  </a:cubicBezTo>
                  <a:cubicBezTo>
                    <a:pt x="287413" y="40582"/>
                    <a:pt x="295033" y="72967"/>
                    <a:pt x="307415" y="71062"/>
                  </a:cubicBezTo>
                  <a:cubicBezTo>
                    <a:pt x="350278" y="66299"/>
                    <a:pt x="393140" y="61537"/>
                    <a:pt x="436003" y="54869"/>
                  </a:cubicBezTo>
                  <a:cubicBezTo>
                    <a:pt x="360755" y="94874"/>
                    <a:pt x="292175" y="147262"/>
                    <a:pt x="233120" y="208222"/>
                  </a:cubicBezTo>
                  <a:cubicBezTo>
                    <a:pt x="158825" y="284422"/>
                    <a:pt x="98818" y="375862"/>
                    <a:pt x="57860" y="473969"/>
                  </a:cubicBezTo>
                  <a:cubicBezTo>
                    <a:pt x="35000" y="530167"/>
                    <a:pt x="17855" y="588269"/>
                    <a:pt x="7378" y="648277"/>
                  </a:cubicBezTo>
                  <a:cubicBezTo>
                    <a:pt x="6425" y="655897"/>
                    <a:pt x="8330" y="665422"/>
                    <a:pt x="14045" y="670184"/>
                  </a:cubicBezTo>
                  <a:cubicBezTo>
                    <a:pt x="20713" y="676852"/>
                    <a:pt x="25475" y="675899"/>
                    <a:pt x="27380" y="66923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  <p:sp>
          <p:nvSpPr>
            <p:cNvPr id="21" name="Графический объект 18" title="Инструкция к шаблону — стрелка">
              <a:extLst>
                <a:ext uri="{FF2B5EF4-FFF2-40B4-BE49-F238E27FC236}">
                  <a16:creationId xmlns:a16="http://schemas.microsoft.com/office/drawing/2014/main" id="{051A3989-527C-4619-9BF7-E99892F1986E}"/>
                </a:ext>
              </a:extLst>
            </p:cNvPr>
            <p:cNvSpPr/>
            <p:nvPr/>
          </p:nvSpPr>
          <p:spPr>
            <a:xfrm rot="17820117">
              <a:off x="3452257" y="2502894"/>
              <a:ext cx="421360" cy="524851"/>
            </a:xfrm>
            <a:custGeom>
              <a:avLst/>
              <a:gdLst>
                <a:gd name="connsiteX0" fmla="*/ 27380 w 542925"/>
                <a:gd name="connsiteY0" fmla="*/ 669232 h 676275"/>
                <a:gd name="connsiteX1" fmla="*/ 138823 w 542925"/>
                <a:gd name="connsiteY1" fmla="*/ 376814 h 676275"/>
                <a:gd name="connsiteX2" fmla="*/ 352183 w 542925"/>
                <a:gd name="connsiteY2" fmla="*/ 147262 h 676275"/>
                <a:gd name="connsiteX3" fmla="*/ 485533 w 542925"/>
                <a:gd name="connsiteY3" fmla="*/ 68204 h 676275"/>
                <a:gd name="connsiteX4" fmla="*/ 469340 w 542925"/>
                <a:gd name="connsiteY4" fmla="*/ 96779 h 676275"/>
                <a:gd name="connsiteX5" fmla="*/ 416953 w 542925"/>
                <a:gd name="connsiteY5" fmla="*/ 192029 h 676275"/>
                <a:gd name="connsiteX6" fmla="*/ 433145 w 542925"/>
                <a:gd name="connsiteY6" fmla="*/ 216794 h 676275"/>
                <a:gd name="connsiteX7" fmla="*/ 484580 w 542925"/>
                <a:gd name="connsiteY7" fmla="*/ 124402 h 676275"/>
                <a:gd name="connsiteX8" fmla="*/ 509345 w 542925"/>
                <a:gd name="connsiteY8" fmla="*/ 78682 h 676275"/>
                <a:gd name="connsiteX9" fmla="*/ 536015 w 542925"/>
                <a:gd name="connsiteY9" fmla="*/ 37724 h 676275"/>
                <a:gd name="connsiteX10" fmla="*/ 524585 w 542925"/>
                <a:gd name="connsiteY10" fmla="*/ 7244 h 676275"/>
                <a:gd name="connsiteX11" fmla="*/ 297890 w 542925"/>
                <a:gd name="connsiteY11" fmla="*/ 39629 h 676275"/>
                <a:gd name="connsiteX12" fmla="*/ 307415 w 542925"/>
                <a:gd name="connsiteY12" fmla="*/ 71062 h 676275"/>
                <a:gd name="connsiteX13" fmla="*/ 436003 w 542925"/>
                <a:gd name="connsiteY13" fmla="*/ 54869 h 676275"/>
                <a:gd name="connsiteX14" fmla="*/ 233120 w 542925"/>
                <a:gd name="connsiteY14" fmla="*/ 208222 h 676275"/>
                <a:gd name="connsiteX15" fmla="*/ 57860 w 542925"/>
                <a:gd name="connsiteY15" fmla="*/ 473969 h 676275"/>
                <a:gd name="connsiteX16" fmla="*/ 7378 w 542925"/>
                <a:gd name="connsiteY16" fmla="*/ 648277 h 676275"/>
                <a:gd name="connsiteX17" fmla="*/ 14045 w 542925"/>
                <a:gd name="connsiteY17" fmla="*/ 670184 h 676275"/>
                <a:gd name="connsiteX18" fmla="*/ 27380 w 542925"/>
                <a:gd name="connsiteY18" fmla="*/ 669232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2925" h="676275">
                  <a:moveTo>
                    <a:pt x="27380" y="669232"/>
                  </a:moveTo>
                  <a:cubicBezTo>
                    <a:pt x="44525" y="565409"/>
                    <a:pt x="83578" y="465397"/>
                    <a:pt x="138823" y="376814"/>
                  </a:cubicBezTo>
                  <a:cubicBezTo>
                    <a:pt x="195020" y="288232"/>
                    <a:pt x="267410" y="209174"/>
                    <a:pt x="352183" y="147262"/>
                  </a:cubicBezTo>
                  <a:cubicBezTo>
                    <a:pt x="394093" y="116782"/>
                    <a:pt x="438860" y="90112"/>
                    <a:pt x="485533" y="68204"/>
                  </a:cubicBezTo>
                  <a:cubicBezTo>
                    <a:pt x="479818" y="77729"/>
                    <a:pt x="475055" y="87254"/>
                    <a:pt x="469340" y="96779"/>
                  </a:cubicBezTo>
                  <a:cubicBezTo>
                    <a:pt x="452195" y="128212"/>
                    <a:pt x="434098" y="160597"/>
                    <a:pt x="416953" y="192029"/>
                  </a:cubicBezTo>
                  <a:cubicBezTo>
                    <a:pt x="412190" y="201554"/>
                    <a:pt x="425525" y="230129"/>
                    <a:pt x="433145" y="216794"/>
                  </a:cubicBezTo>
                  <a:cubicBezTo>
                    <a:pt x="450290" y="186314"/>
                    <a:pt x="467435" y="154882"/>
                    <a:pt x="484580" y="124402"/>
                  </a:cubicBezTo>
                  <a:cubicBezTo>
                    <a:pt x="493153" y="109162"/>
                    <a:pt x="501725" y="93922"/>
                    <a:pt x="509345" y="78682"/>
                  </a:cubicBezTo>
                  <a:cubicBezTo>
                    <a:pt x="516965" y="64394"/>
                    <a:pt x="523633" y="48202"/>
                    <a:pt x="536015" y="37724"/>
                  </a:cubicBezTo>
                  <a:cubicBezTo>
                    <a:pt x="543635" y="31057"/>
                    <a:pt x="535063" y="5339"/>
                    <a:pt x="524585" y="7244"/>
                  </a:cubicBezTo>
                  <a:cubicBezTo>
                    <a:pt x="449338" y="21532"/>
                    <a:pt x="374090" y="32009"/>
                    <a:pt x="297890" y="39629"/>
                  </a:cubicBezTo>
                  <a:cubicBezTo>
                    <a:pt x="287413" y="40582"/>
                    <a:pt x="295033" y="72967"/>
                    <a:pt x="307415" y="71062"/>
                  </a:cubicBezTo>
                  <a:cubicBezTo>
                    <a:pt x="350278" y="66299"/>
                    <a:pt x="393140" y="61537"/>
                    <a:pt x="436003" y="54869"/>
                  </a:cubicBezTo>
                  <a:cubicBezTo>
                    <a:pt x="360755" y="94874"/>
                    <a:pt x="292175" y="147262"/>
                    <a:pt x="233120" y="208222"/>
                  </a:cubicBezTo>
                  <a:cubicBezTo>
                    <a:pt x="158825" y="284422"/>
                    <a:pt x="98818" y="375862"/>
                    <a:pt x="57860" y="473969"/>
                  </a:cubicBezTo>
                  <a:cubicBezTo>
                    <a:pt x="35000" y="530167"/>
                    <a:pt x="17855" y="588269"/>
                    <a:pt x="7378" y="648277"/>
                  </a:cubicBezTo>
                  <a:cubicBezTo>
                    <a:pt x="6425" y="655897"/>
                    <a:pt x="8330" y="665422"/>
                    <a:pt x="14045" y="670184"/>
                  </a:cubicBezTo>
                  <a:cubicBezTo>
                    <a:pt x="20713" y="676852"/>
                    <a:pt x="25475" y="675899"/>
                    <a:pt x="27380" y="66923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</p:grpSp>
      <p:sp>
        <p:nvSpPr>
          <p:cNvPr id="42" name="Прямоугольник 41" descr="Инструкции — фоновое поле">
            <a:extLst>
              <a:ext uri="{FF2B5EF4-FFF2-40B4-BE49-F238E27FC236}">
                <a16:creationId xmlns:a16="http://schemas.microsoft.com/office/drawing/2014/main" id="{3844B058-3CE8-4852-BEF6-257F8549EE99}"/>
              </a:ext>
            </a:extLst>
          </p:cNvPr>
          <p:cNvSpPr/>
          <p:nvPr/>
        </p:nvSpPr>
        <p:spPr>
          <a:xfrm>
            <a:off x="8372879" y="43281"/>
            <a:ext cx="3803798" cy="27274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45" name="Овал 44" title="Круг — фон">
            <a:extLst>
              <a:ext uri="{FF2B5EF4-FFF2-40B4-BE49-F238E27FC236}">
                <a16:creationId xmlns:a16="http://schemas.microsoft.com/office/drawing/2014/main" id="{840F97B3-0E1D-40DC-BF8C-2D40E7DDC61C}"/>
              </a:ext>
            </a:extLst>
          </p:cNvPr>
          <p:cNvSpPr/>
          <p:nvPr/>
        </p:nvSpPr>
        <p:spPr>
          <a:xfrm>
            <a:off x="8661058" y="2044228"/>
            <a:ext cx="426811" cy="4268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Графический объект 6" title="Инструкция к шаблону — стрелка">
            <a:extLst>
              <a:ext uri="{FF2B5EF4-FFF2-40B4-BE49-F238E27FC236}">
                <a16:creationId xmlns:a16="http://schemas.microsoft.com/office/drawing/2014/main" id="{B380D939-B966-40C5-8110-A8705AE6EE34}"/>
              </a:ext>
            </a:extLst>
          </p:cNvPr>
          <p:cNvSpPr/>
          <p:nvPr/>
        </p:nvSpPr>
        <p:spPr>
          <a:xfrm rot="10800000" flipH="1">
            <a:off x="6631620" y="284085"/>
            <a:ext cx="1431218" cy="1100832"/>
          </a:xfrm>
          <a:custGeom>
            <a:avLst/>
            <a:gdLst>
              <a:gd name="connsiteX0" fmla="*/ 626791 w 676275"/>
              <a:gd name="connsiteY0" fmla="*/ 456724 h 666750"/>
              <a:gd name="connsiteX1" fmla="*/ 624886 w 676275"/>
              <a:gd name="connsiteY1" fmla="*/ 459581 h 666750"/>
              <a:gd name="connsiteX2" fmla="*/ 500108 w 676275"/>
              <a:gd name="connsiteY2" fmla="*/ 418624 h 666750"/>
              <a:gd name="connsiteX3" fmla="*/ 465818 w 676275"/>
              <a:gd name="connsiteY3" fmla="*/ 415766 h 666750"/>
              <a:gd name="connsiteX4" fmla="*/ 470581 w 676275"/>
              <a:gd name="connsiteY4" fmla="*/ 433864 h 666750"/>
              <a:gd name="connsiteX5" fmla="*/ 605836 w 676275"/>
              <a:gd name="connsiteY5" fmla="*/ 480536 h 666750"/>
              <a:gd name="connsiteX6" fmla="*/ 544876 w 676275"/>
              <a:gd name="connsiteY6" fmla="*/ 507206 h 666750"/>
              <a:gd name="connsiteX7" fmla="*/ 475343 w 676275"/>
              <a:gd name="connsiteY7" fmla="*/ 516731 h 666750"/>
              <a:gd name="connsiteX8" fmla="*/ 456293 w 676275"/>
              <a:gd name="connsiteY8" fmla="*/ 515779 h 666750"/>
              <a:gd name="connsiteX9" fmla="*/ 446768 w 676275"/>
              <a:gd name="connsiteY9" fmla="*/ 514826 h 666750"/>
              <a:gd name="connsiteX10" fmla="*/ 442958 w 676275"/>
              <a:gd name="connsiteY10" fmla="*/ 514826 h 666750"/>
              <a:gd name="connsiteX11" fmla="*/ 441053 w 676275"/>
              <a:gd name="connsiteY11" fmla="*/ 514826 h 666750"/>
              <a:gd name="connsiteX12" fmla="*/ 440101 w 676275"/>
              <a:gd name="connsiteY12" fmla="*/ 514826 h 666750"/>
              <a:gd name="connsiteX13" fmla="*/ 422003 w 676275"/>
              <a:gd name="connsiteY13" fmla="*/ 511016 h 666750"/>
              <a:gd name="connsiteX14" fmla="*/ 406763 w 676275"/>
              <a:gd name="connsiteY14" fmla="*/ 507206 h 666750"/>
              <a:gd name="connsiteX15" fmla="*/ 339136 w 676275"/>
              <a:gd name="connsiteY15" fmla="*/ 472916 h 666750"/>
              <a:gd name="connsiteX16" fmla="*/ 220073 w 676275"/>
              <a:gd name="connsiteY16" fmla="*/ 348139 h 666750"/>
              <a:gd name="connsiteX17" fmla="*/ 132443 w 676275"/>
              <a:gd name="connsiteY17" fmla="*/ 202406 h 666750"/>
              <a:gd name="connsiteX18" fmla="*/ 56243 w 676275"/>
              <a:gd name="connsiteY18" fmla="*/ 22384 h 666750"/>
              <a:gd name="connsiteX19" fmla="*/ 27668 w 676275"/>
              <a:gd name="connsiteY19" fmla="*/ 7144 h 666750"/>
              <a:gd name="connsiteX20" fmla="*/ 7666 w 676275"/>
              <a:gd name="connsiteY20" fmla="*/ 18574 h 666750"/>
              <a:gd name="connsiteX21" fmla="*/ 171496 w 676275"/>
              <a:gd name="connsiteY21" fmla="*/ 346234 h 666750"/>
              <a:gd name="connsiteX22" fmla="*/ 299131 w 676275"/>
              <a:gd name="connsiteY22" fmla="*/ 481489 h 666750"/>
              <a:gd name="connsiteX23" fmla="*/ 467723 w 676275"/>
              <a:gd name="connsiteY23" fmla="*/ 543401 h 666750"/>
              <a:gd name="connsiteX24" fmla="*/ 576308 w 676275"/>
              <a:gd name="connsiteY24" fmla="*/ 531971 h 666750"/>
              <a:gd name="connsiteX25" fmla="*/ 510586 w 676275"/>
              <a:gd name="connsiteY25" fmla="*/ 642461 h 666750"/>
              <a:gd name="connsiteX26" fmla="*/ 524873 w 676275"/>
              <a:gd name="connsiteY26" fmla="*/ 661511 h 666750"/>
              <a:gd name="connsiteX27" fmla="*/ 556306 w 676275"/>
              <a:gd name="connsiteY27" fmla="*/ 659606 h 666750"/>
              <a:gd name="connsiteX28" fmla="*/ 660128 w 676275"/>
              <a:gd name="connsiteY28" fmla="*/ 490061 h 666750"/>
              <a:gd name="connsiteX29" fmla="*/ 669653 w 676275"/>
              <a:gd name="connsiteY29" fmla="*/ 482441 h 666750"/>
              <a:gd name="connsiteX30" fmla="*/ 668701 w 676275"/>
              <a:gd name="connsiteY30" fmla="*/ 476726 h 666750"/>
              <a:gd name="connsiteX31" fmla="*/ 670606 w 676275"/>
              <a:gd name="connsiteY31" fmla="*/ 473869 h 666750"/>
              <a:gd name="connsiteX32" fmla="*/ 626791 w 676275"/>
              <a:gd name="connsiteY32" fmla="*/ 456724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6275" h="666750">
                <a:moveTo>
                  <a:pt x="626791" y="456724"/>
                </a:moveTo>
                <a:cubicBezTo>
                  <a:pt x="625838" y="457676"/>
                  <a:pt x="625838" y="458629"/>
                  <a:pt x="624886" y="459581"/>
                </a:cubicBezTo>
                <a:cubicBezTo>
                  <a:pt x="582023" y="450056"/>
                  <a:pt x="540113" y="436721"/>
                  <a:pt x="500108" y="418624"/>
                </a:cubicBezTo>
                <a:cubicBezTo>
                  <a:pt x="490583" y="413861"/>
                  <a:pt x="476296" y="410051"/>
                  <a:pt x="465818" y="415766"/>
                </a:cubicBezTo>
                <a:cubicBezTo>
                  <a:pt x="456293" y="421481"/>
                  <a:pt x="463913" y="431006"/>
                  <a:pt x="470581" y="433864"/>
                </a:cubicBezTo>
                <a:cubicBezTo>
                  <a:pt x="514396" y="453866"/>
                  <a:pt x="559163" y="469106"/>
                  <a:pt x="605836" y="480536"/>
                </a:cubicBezTo>
                <a:cubicBezTo>
                  <a:pt x="586786" y="491966"/>
                  <a:pt x="566783" y="501491"/>
                  <a:pt x="544876" y="507206"/>
                </a:cubicBezTo>
                <a:cubicBezTo>
                  <a:pt x="522968" y="513874"/>
                  <a:pt x="496298" y="516731"/>
                  <a:pt x="475343" y="516731"/>
                </a:cubicBezTo>
                <a:cubicBezTo>
                  <a:pt x="468676" y="516731"/>
                  <a:pt x="462961" y="516731"/>
                  <a:pt x="456293" y="515779"/>
                </a:cubicBezTo>
                <a:cubicBezTo>
                  <a:pt x="453436" y="515779"/>
                  <a:pt x="449626" y="514826"/>
                  <a:pt x="446768" y="514826"/>
                </a:cubicBezTo>
                <a:cubicBezTo>
                  <a:pt x="445816" y="514826"/>
                  <a:pt x="443911" y="514826"/>
                  <a:pt x="442958" y="514826"/>
                </a:cubicBezTo>
                <a:cubicBezTo>
                  <a:pt x="442006" y="514826"/>
                  <a:pt x="442006" y="514826"/>
                  <a:pt x="441053" y="514826"/>
                </a:cubicBezTo>
                <a:cubicBezTo>
                  <a:pt x="441053" y="514826"/>
                  <a:pt x="440101" y="514826"/>
                  <a:pt x="440101" y="514826"/>
                </a:cubicBezTo>
                <a:cubicBezTo>
                  <a:pt x="434386" y="513874"/>
                  <a:pt x="427718" y="512921"/>
                  <a:pt x="422003" y="511016"/>
                </a:cubicBezTo>
                <a:cubicBezTo>
                  <a:pt x="414383" y="509111"/>
                  <a:pt x="413431" y="509111"/>
                  <a:pt x="406763" y="507206"/>
                </a:cubicBezTo>
                <a:cubicBezTo>
                  <a:pt x="382951" y="499586"/>
                  <a:pt x="361043" y="488156"/>
                  <a:pt x="339136" y="472916"/>
                </a:cubicBezTo>
                <a:cubicBezTo>
                  <a:pt x="292463" y="439579"/>
                  <a:pt x="253411" y="394811"/>
                  <a:pt x="220073" y="348139"/>
                </a:cubicBezTo>
                <a:cubicBezTo>
                  <a:pt x="186736" y="302419"/>
                  <a:pt x="157208" y="252889"/>
                  <a:pt x="132443" y="202406"/>
                </a:cubicBezTo>
                <a:cubicBezTo>
                  <a:pt x="103868" y="144304"/>
                  <a:pt x="79103" y="83344"/>
                  <a:pt x="56243" y="22384"/>
                </a:cubicBezTo>
                <a:cubicBezTo>
                  <a:pt x="52433" y="11906"/>
                  <a:pt x="38146" y="8096"/>
                  <a:pt x="27668" y="7144"/>
                </a:cubicBezTo>
                <a:cubicBezTo>
                  <a:pt x="21953" y="7144"/>
                  <a:pt x="3856" y="8096"/>
                  <a:pt x="7666" y="18574"/>
                </a:cubicBezTo>
                <a:cubicBezTo>
                  <a:pt x="50528" y="132874"/>
                  <a:pt x="99106" y="247174"/>
                  <a:pt x="171496" y="346234"/>
                </a:cubicBezTo>
                <a:cubicBezTo>
                  <a:pt x="207691" y="395764"/>
                  <a:pt x="249601" y="444341"/>
                  <a:pt x="299131" y="481489"/>
                </a:cubicBezTo>
                <a:cubicBezTo>
                  <a:pt x="348661" y="517684"/>
                  <a:pt x="406763" y="538639"/>
                  <a:pt x="467723" y="543401"/>
                </a:cubicBezTo>
                <a:cubicBezTo>
                  <a:pt x="503918" y="545306"/>
                  <a:pt x="541066" y="542449"/>
                  <a:pt x="576308" y="531971"/>
                </a:cubicBezTo>
                <a:cubicBezTo>
                  <a:pt x="553448" y="568166"/>
                  <a:pt x="531541" y="605314"/>
                  <a:pt x="510586" y="642461"/>
                </a:cubicBezTo>
                <a:cubicBezTo>
                  <a:pt x="505823" y="651986"/>
                  <a:pt x="517253" y="658654"/>
                  <a:pt x="524873" y="661511"/>
                </a:cubicBezTo>
                <a:cubicBezTo>
                  <a:pt x="531541" y="664369"/>
                  <a:pt x="551543" y="668179"/>
                  <a:pt x="556306" y="659606"/>
                </a:cubicBezTo>
                <a:cubicBezTo>
                  <a:pt x="588691" y="601504"/>
                  <a:pt x="622981" y="545306"/>
                  <a:pt x="660128" y="490061"/>
                </a:cubicBezTo>
                <a:cubicBezTo>
                  <a:pt x="664891" y="489109"/>
                  <a:pt x="668701" y="487204"/>
                  <a:pt x="669653" y="482441"/>
                </a:cubicBezTo>
                <a:cubicBezTo>
                  <a:pt x="670606" y="480536"/>
                  <a:pt x="669653" y="478631"/>
                  <a:pt x="668701" y="476726"/>
                </a:cubicBezTo>
                <a:cubicBezTo>
                  <a:pt x="669653" y="475774"/>
                  <a:pt x="669653" y="474821"/>
                  <a:pt x="670606" y="473869"/>
                </a:cubicBezTo>
                <a:cubicBezTo>
                  <a:pt x="683941" y="457676"/>
                  <a:pt x="636316" y="443389"/>
                  <a:pt x="626791" y="456724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rtl="0"/>
            <a:endParaRPr lang="ru-RU" dirty="0"/>
          </a:p>
        </p:txBody>
      </p:sp>
      <p:sp>
        <p:nvSpPr>
          <p:cNvPr id="36" name="Прямоугольник 35" descr="Инструкции — фоновое поле">
            <a:extLst>
              <a:ext uri="{FF2B5EF4-FFF2-40B4-BE49-F238E27FC236}">
                <a16:creationId xmlns:a16="http://schemas.microsoft.com/office/drawing/2014/main" id="{076CBD10-D15D-4FC1-8D9B-B4BEB3C1E3E5}"/>
              </a:ext>
            </a:extLst>
          </p:cNvPr>
          <p:cNvSpPr/>
          <p:nvPr/>
        </p:nvSpPr>
        <p:spPr>
          <a:xfrm>
            <a:off x="7365102" y="3859215"/>
            <a:ext cx="4811575" cy="25032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Google Forms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  <a:p>
            <a:r>
              <a:rPr lang="ru-RU" dirty="0">
                <a:solidFill>
                  <a:schemeClr val="tx1"/>
                </a:solidFill>
              </a:rPr>
              <a:t>–использование форм для повторения пройденного материала;</a:t>
            </a:r>
          </a:p>
          <a:p>
            <a:r>
              <a:rPr lang="ru-RU" dirty="0">
                <a:solidFill>
                  <a:schemeClr val="tx1"/>
                </a:solidFill>
              </a:rPr>
              <a:t>-для закрепления пройденного материала;</a:t>
            </a:r>
          </a:p>
          <a:p>
            <a:r>
              <a:rPr lang="ru-RU" dirty="0">
                <a:solidFill>
                  <a:schemeClr val="tx1"/>
                </a:solidFill>
              </a:rPr>
              <a:t>-для выдачи домашнего задания.</a:t>
            </a:r>
          </a:p>
          <a:p>
            <a:r>
              <a:rPr lang="ru-RU" dirty="0">
                <a:solidFill>
                  <a:schemeClr val="tx1"/>
                </a:solidFill>
              </a:rPr>
              <a:t>-как  дополнительное задание для преуспевающих учеников.</a:t>
            </a:r>
          </a:p>
        </p:txBody>
      </p:sp>
      <p:sp>
        <p:nvSpPr>
          <p:cNvPr id="44" name="Овал 43" title="Круг — фон">
            <a:extLst>
              <a:ext uri="{FF2B5EF4-FFF2-40B4-BE49-F238E27FC236}">
                <a16:creationId xmlns:a16="http://schemas.microsoft.com/office/drawing/2014/main" id="{AD5E115B-A01C-4789-8FA0-CA1A95794CDC}"/>
              </a:ext>
            </a:extLst>
          </p:cNvPr>
          <p:cNvSpPr/>
          <p:nvPr/>
        </p:nvSpPr>
        <p:spPr>
          <a:xfrm>
            <a:off x="11034944" y="3859214"/>
            <a:ext cx="568171" cy="5263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5" name="Графический объект 34" title="Щелкните значок">
            <a:extLst>
              <a:ext uri="{FF2B5EF4-FFF2-40B4-BE49-F238E27FC236}">
                <a16:creationId xmlns:a16="http://schemas.microsoft.com/office/drawing/2014/main" id="{FE77A636-0A2F-43A6-A666-027B31BBE4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2360" y="5485783"/>
            <a:ext cx="204803" cy="2048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8DC1F28-E3FD-416B-8C76-7556A49440F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smtClean="0"/>
              <a:pPr rtl="0"/>
              <a:t>11</a:t>
            </a:fld>
            <a:endParaRPr lang="ru-RU" dirty="0"/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61A02E3A-E7B4-45B1-9EBC-3DB4D41F5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How to customize this template</a:t>
            </a:r>
          </a:p>
        </p:txBody>
      </p:sp>
      <p:sp>
        <p:nvSpPr>
          <p:cNvPr id="32" name="Графический объект 18" title="Инструкция к шаблону — стрелка">
            <a:extLst>
              <a:ext uri="{FF2B5EF4-FFF2-40B4-BE49-F238E27FC236}">
                <a16:creationId xmlns:a16="http://schemas.microsoft.com/office/drawing/2014/main" id="{1C423936-E785-4AA4-AE30-B44E99C3D5C5}"/>
              </a:ext>
            </a:extLst>
          </p:cNvPr>
          <p:cNvSpPr/>
          <p:nvPr/>
        </p:nvSpPr>
        <p:spPr>
          <a:xfrm rot="5780139" flipV="1">
            <a:off x="9607954" y="2957158"/>
            <a:ext cx="894017" cy="715584"/>
          </a:xfrm>
          <a:custGeom>
            <a:avLst/>
            <a:gdLst>
              <a:gd name="connsiteX0" fmla="*/ 27380 w 542925"/>
              <a:gd name="connsiteY0" fmla="*/ 669232 h 676275"/>
              <a:gd name="connsiteX1" fmla="*/ 138823 w 542925"/>
              <a:gd name="connsiteY1" fmla="*/ 376814 h 676275"/>
              <a:gd name="connsiteX2" fmla="*/ 352183 w 542925"/>
              <a:gd name="connsiteY2" fmla="*/ 147262 h 676275"/>
              <a:gd name="connsiteX3" fmla="*/ 485533 w 542925"/>
              <a:gd name="connsiteY3" fmla="*/ 68204 h 676275"/>
              <a:gd name="connsiteX4" fmla="*/ 469340 w 542925"/>
              <a:gd name="connsiteY4" fmla="*/ 96779 h 676275"/>
              <a:gd name="connsiteX5" fmla="*/ 416953 w 542925"/>
              <a:gd name="connsiteY5" fmla="*/ 192029 h 676275"/>
              <a:gd name="connsiteX6" fmla="*/ 433145 w 542925"/>
              <a:gd name="connsiteY6" fmla="*/ 216794 h 676275"/>
              <a:gd name="connsiteX7" fmla="*/ 484580 w 542925"/>
              <a:gd name="connsiteY7" fmla="*/ 124402 h 676275"/>
              <a:gd name="connsiteX8" fmla="*/ 509345 w 542925"/>
              <a:gd name="connsiteY8" fmla="*/ 78682 h 676275"/>
              <a:gd name="connsiteX9" fmla="*/ 536015 w 542925"/>
              <a:gd name="connsiteY9" fmla="*/ 37724 h 676275"/>
              <a:gd name="connsiteX10" fmla="*/ 524585 w 542925"/>
              <a:gd name="connsiteY10" fmla="*/ 7244 h 676275"/>
              <a:gd name="connsiteX11" fmla="*/ 297890 w 542925"/>
              <a:gd name="connsiteY11" fmla="*/ 39629 h 676275"/>
              <a:gd name="connsiteX12" fmla="*/ 307415 w 542925"/>
              <a:gd name="connsiteY12" fmla="*/ 71062 h 676275"/>
              <a:gd name="connsiteX13" fmla="*/ 436003 w 542925"/>
              <a:gd name="connsiteY13" fmla="*/ 54869 h 676275"/>
              <a:gd name="connsiteX14" fmla="*/ 233120 w 542925"/>
              <a:gd name="connsiteY14" fmla="*/ 208222 h 676275"/>
              <a:gd name="connsiteX15" fmla="*/ 57860 w 542925"/>
              <a:gd name="connsiteY15" fmla="*/ 473969 h 676275"/>
              <a:gd name="connsiteX16" fmla="*/ 7378 w 542925"/>
              <a:gd name="connsiteY16" fmla="*/ 648277 h 676275"/>
              <a:gd name="connsiteX17" fmla="*/ 14045 w 542925"/>
              <a:gd name="connsiteY17" fmla="*/ 670184 h 676275"/>
              <a:gd name="connsiteX18" fmla="*/ 27380 w 542925"/>
              <a:gd name="connsiteY18" fmla="*/ 669232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2925" h="676275">
                <a:moveTo>
                  <a:pt x="27380" y="669232"/>
                </a:moveTo>
                <a:cubicBezTo>
                  <a:pt x="44525" y="565409"/>
                  <a:pt x="83578" y="465397"/>
                  <a:pt x="138823" y="376814"/>
                </a:cubicBezTo>
                <a:cubicBezTo>
                  <a:pt x="195020" y="288232"/>
                  <a:pt x="267410" y="209174"/>
                  <a:pt x="352183" y="147262"/>
                </a:cubicBezTo>
                <a:cubicBezTo>
                  <a:pt x="394093" y="116782"/>
                  <a:pt x="438860" y="90112"/>
                  <a:pt x="485533" y="68204"/>
                </a:cubicBezTo>
                <a:cubicBezTo>
                  <a:pt x="479818" y="77729"/>
                  <a:pt x="475055" y="87254"/>
                  <a:pt x="469340" y="96779"/>
                </a:cubicBezTo>
                <a:cubicBezTo>
                  <a:pt x="452195" y="128212"/>
                  <a:pt x="434098" y="160597"/>
                  <a:pt x="416953" y="192029"/>
                </a:cubicBezTo>
                <a:cubicBezTo>
                  <a:pt x="412190" y="201554"/>
                  <a:pt x="425525" y="230129"/>
                  <a:pt x="433145" y="216794"/>
                </a:cubicBezTo>
                <a:cubicBezTo>
                  <a:pt x="450290" y="186314"/>
                  <a:pt x="467435" y="154882"/>
                  <a:pt x="484580" y="124402"/>
                </a:cubicBezTo>
                <a:cubicBezTo>
                  <a:pt x="493153" y="109162"/>
                  <a:pt x="501725" y="93922"/>
                  <a:pt x="509345" y="78682"/>
                </a:cubicBezTo>
                <a:cubicBezTo>
                  <a:pt x="516965" y="64394"/>
                  <a:pt x="523633" y="48202"/>
                  <a:pt x="536015" y="37724"/>
                </a:cubicBezTo>
                <a:cubicBezTo>
                  <a:pt x="543635" y="31057"/>
                  <a:pt x="535063" y="5339"/>
                  <a:pt x="524585" y="7244"/>
                </a:cubicBezTo>
                <a:cubicBezTo>
                  <a:pt x="449338" y="21532"/>
                  <a:pt x="374090" y="32009"/>
                  <a:pt x="297890" y="39629"/>
                </a:cubicBezTo>
                <a:cubicBezTo>
                  <a:pt x="287413" y="40582"/>
                  <a:pt x="295033" y="72967"/>
                  <a:pt x="307415" y="71062"/>
                </a:cubicBezTo>
                <a:cubicBezTo>
                  <a:pt x="350278" y="66299"/>
                  <a:pt x="393140" y="61537"/>
                  <a:pt x="436003" y="54869"/>
                </a:cubicBezTo>
                <a:cubicBezTo>
                  <a:pt x="360755" y="94874"/>
                  <a:pt x="292175" y="147262"/>
                  <a:pt x="233120" y="208222"/>
                </a:cubicBezTo>
                <a:cubicBezTo>
                  <a:pt x="158825" y="284422"/>
                  <a:pt x="98818" y="375862"/>
                  <a:pt x="57860" y="473969"/>
                </a:cubicBezTo>
                <a:cubicBezTo>
                  <a:pt x="35000" y="530167"/>
                  <a:pt x="17855" y="588269"/>
                  <a:pt x="7378" y="648277"/>
                </a:cubicBezTo>
                <a:cubicBezTo>
                  <a:pt x="6425" y="655897"/>
                  <a:pt x="8330" y="665422"/>
                  <a:pt x="14045" y="670184"/>
                </a:cubicBezTo>
                <a:cubicBezTo>
                  <a:pt x="20713" y="676852"/>
                  <a:pt x="25475" y="675899"/>
                  <a:pt x="27380" y="669232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rtl="0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2917F1-560C-4A70-84F5-978D3829EA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777" t="19160" r="29109" b="5242"/>
          <a:stretch/>
        </p:blipFill>
        <p:spPr>
          <a:xfrm>
            <a:off x="428076" y="2966408"/>
            <a:ext cx="2282374" cy="23093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CD2CEE-B39C-4698-9B05-2511AFF230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209" t="8364" r="31558" b="6018"/>
          <a:stretch/>
        </p:blipFill>
        <p:spPr>
          <a:xfrm>
            <a:off x="3024568" y="3080551"/>
            <a:ext cx="2282374" cy="2182039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39A35AC-8D2B-485D-8C89-020A95DEC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58" y="81328"/>
            <a:ext cx="2417542" cy="241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EAA56E-1C26-4C15-AAF9-20839309693E}"/>
              </a:ext>
            </a:extLst>
          </p:cNvPr>
          <p:cNvSpPr txBox="1"/>
          <p:nvPr/>
        </p:nvSpPr>
        <p:spPr>
          <a:xfrm>
            <a:off x="427608" y="284085"/>
            <a:ext cx="6665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урока можно использовать в качестве карточек </a:t>
            </a:r>
            <a:r>
              <a:rPr lang="en-US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кодов с тестом </a:t>
            </a:r>
          </a:p>
          <a:p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повторения материала пройденного на прошлом уроке .</a:t>
            </a:r>
          </a:p>
        </p:txBody>
      </p:sp>
    </p:spTree>
    <p:extLst>
      <p:ext uri="{BB962C8B-B14F-4D97-AF65-F5344CB8AC3E}">
        <p14:creationId xmlns:p14="http://schemas.microsoft.com/office/powerpoint/2010/main" val="742591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3DD9D1A-CCB5-462E-A467-FB574E6257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399" y="2547227"/>
            <a:ext cx="9018886" cy="1525122"/>
          </a:xfrm>
        </p:spPr>
        <p:txBody>
          <a:bodyPr/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кодов во внеурочной деятельности с применением  </a:t>
            </a:r>
            <a:b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Чек-листов 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094F5FBB-CC4F-40CB-AB42-47F5F18CF1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Квесты,  викторины, игра-путешествие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71BDA7-BD39-42D8-AA72-C410AD350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2" y="5110374"/>
            <a:ext cx="1358599" cy="15510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81922D-2F81-419D-BE3C-F768E53B7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030" y="5322334"/>
            <a:ext cx="1071778" cy="13893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E42CE1-7E6D-4C1B-BFAE-4388438E0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38" y="4085445"/>
            <a:ext cx="1470830" cy="19106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CCC1B8-28C7-4320-A7A0-D21045C17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162" y="4848533"/>
            <a:ext cx="1628426" cy="15741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D10FA0F-CF64-4E52-AB1C-953F06591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39" y="4740675"/>
            <a:ext cx="920392" cy="15579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985D42-ABFC-4161-9911-001D302017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675" y="4848533"/>
            <a:ext cx="934211" cy="13412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6E778B-5009-4495-8E31-7E4B32689E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956" t="20582" r="9199" b="13657"/>
          <a:stretch/>
        </p:blipFill>
        <p:spPr>
          <a:xfrm>
            <a:off x="3357523" y="136134"/>
            <a:ext cx="3629204" cy="23770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94E8E30-4677-4CA7-B885-F358E10077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68" t="5767" r="4613" b="5420"/>
          <a:stretch/>
        </p:blipFill>
        <p:spPr>
          <a:xfrm>
            <a:off x="8117053" y="158748"/>
            <a:ext cx="3833345" cy="23884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FF2CF57-D0EA-4CB7-BE15-CACF27492A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88" t="6242" r="6859" b="5235"/>
          <a:stretch/>
        </p:blipFill>
        <p:spPr>
          <a:xfrm>
            <a:off x="241602" y="790113"/>
            <a:ext cx="2625885" cy="37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36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3FB6AB0-FF1C-40F6-8A71-472DEEECF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D2D25D4-12D1-4FEF-B246-1E09CAB9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13</a:t>
            </a:fld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79C37A-5249-478B-83DD-0B3CC3797F36}"/>
              </a:ext>
            </a:extLst>
          </p:cNvPr>
          <p:cNvSpPr/>
          <p:nvPr/>
        </p:nvSpPr>
        <p:spPr>
          <a:xfrm>
            <a:off x="1882066" y="136526"/>
            <a:ext cx="8549196" cy="955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мотивация 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C6759055-C7A0-42F5-86C5-A3EA4EFE83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6128721"/>
              </p:ext>
            </p:extLst>
          </p:nvPr>
        </p:nvGraphicFramePr>
        <p:xfrm>
          <a:off x="7627258" y="1091922"/>
          <a:ext cx="4473006" cy="3284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64D86D15-0D03-44F3-88DD-8CCD229CBC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4182711"/>
              </p:ext>
            </p:extLst>
          </p:nvPr>
        </p:nvGraphicFramePr>
        <p:xfrm>
          <a:off x="-59043" y="1171852"/>
          <a:ext cx="4338080" cy="2894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0D037A-E81D-42ED-AC81-A4FD6D3870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25" t="31068" r="29375" b="23625"/>
          <a:stretch/>
        </p:blipFill>
        <p:spPr>
          <a:xfrm>
            <a:off x="3289178" y="3497803"/>
            <a:ext cx="4675433" cy="297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57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254EF0B-E01F-4E4E-92F8-E71AF3D23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F0EF3A-8B50-4FCC-B784-6BA96D32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14</a:t>
            </a:fld>
            <a:endParaRPr lang="ru-RU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90E564D-B93F-4B12-BEAC-5361C7C18808}"/>
              </a:ext>
            </a:extLst>
          </p:cNvPr>
          <p:cNvSpPr/>
          <p:nvPr/>
        </p:nvSpPr>
        <p:spPr>
          <a:xfrm>
            <a:off x="2175029" y="435006"/>
            <a:ext cx="8114190" cy="976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знаний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758A567D-5B0A-4BAB-814C-6A876DF458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1469329"/>
              </p:ext>
            </p:extLst>
          </p:nvPr>
        </p:nvGraphicFramePr>
        <p:xfrm>
          <a:off x="213064" y="1624614"/>
          <a:ext cx="5220070" cy="3231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DCF1C57A-174E-4D8F-87EF-70FA80AE22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2770395"/>
              </p:ext>
            </p:extLst>
          </p:nvPr>
        </p:nvGraphicFramePr>
        <p:xfrm>
          <a:off x="5894773" y="1816131"/>
          <a:ext cx="5850384" cy="3127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4938A4D-103C-486B-A485-2BEAF59CB8C5}"/>
              </a:ext>
            </a:extLst>
          </p:cNvPr>
          <p:cNvSpPr txBox="1"/>
          <p:nvPr/>
        </p:nvSpPr>
        <p:spPr>
          <a:xfrm>
            <a:off x="2325950" y="4163628"/>
            <a:ext cx="934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9E156E-0C7F-4F73-8C9D-2561749780A0}"/>
              </a:ext>
            </a:extLst>
          </p:cNvPr>
          <p:cNvSpPr txBox="1"/>
          <p:nvPr/>
        </p:nvSpPr>
        <p:spPr>
          <a:xfrm>
            <a:off x="8469297" y="4296792"/>
            <a:ext cx="7539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11класс</a:t>
            </a:r>
          </a:p>
        </p:txBody>
      </p:sp>
    </p:spTree>
    <p:extLst>
      <p:ext uri="{BB962C8B-B14F-4D97-AF65-F5344CB8AC3E}">
        <p14:creationId xmlns:p14="http://schemas.microsoft.com/office/powerpoint/2010/main" val="532788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E33B479-927F-4EAA-83F8-9BB1D20FB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805867D-5B79-4B08-8286-28E6F494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15</a:t>
            </a:fld>
            <a:endParaRPr lang="ru-RU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2AF2A5-09DC-4E41-B122-B50E0A53363F}"/>
              </a:ext>
            </a:extLst>
          </p:cNvPr>
          <p:cNvSpPr/>
          <p:nvPr/>
        </p:nvSpPr>
        <p:spPr>
          <a:xfrm>
            <a:off x="0" y="136526"/>
            <a:ext cx="9652248" cy="3211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ru-RU" sz="28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Перспективы дальнейшего развития: </a:t>
            </a:r>
            <a:endParaRPr lang="ru-RU" sz="2800" b="1" i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механизма использования интерактивных учебных материалов </a:t>
            </a:r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уроках различных типов и видов. 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750"/>
              </a:spcAft>
            </a:pP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банка эффективных учебных ситуаций к различным этапам урока с использованием интерактивных средств обучения.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/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Возможность его распространения в других ОО.</a:t>
            </a:r>
            <a:endParaRPr lang="ru-RU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378CFF-4CE8-4FC4-95BA-D9266583C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25" t="9191" r="33125" b="9644"/>
          <a:stretch/>
        </p:blipFill>
        <p:spPr>
          <a:xfrm>
            <a:off x="9652247" y="24266"/>
            <a:ext cx="2539753" cy="34356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32CCA6-5448-4D65-A240-FDBE64F97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42" t="9709" r="23471" b="15081"/>
          <a:stretch/>
        </p:blipFill>
        <p:spPr>
          <a:xfrm>
            <a:off x="9042916" y="3459920"/>
            <a:ext cx="3121711" cy="25054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343EC5-82AC-48FE-B4F1-948D07FA07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20" t="9286" r="22088" b="13302"/>
          <a:stretch/>
        </p:blipFill>
        <p:spPr>
          <a:xfrm>
            <a:off x="195309" y="3429000"/>
            <a:ext cx="3121711" cy="25363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B8C0B9-778F-4F88-9A29-FE305205DC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69" t="8932" r="19466" b="35663"/>
          <a:stretch/>
        </p:blipFill>
        <p:spPr>
          <a:xfrm>
            <a:off x="3565864" y="3429000"/>
            <a:ext cx="5060272" cy="257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66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Люди аплодируют">
            <a:extLst>
              <a:ext uri="{FF2B5EF4-FFF2-40B4-BE49-F238E27FC236}">
                <a16:creationId xmlns:a16="http://schemas.microsoft.com/office/drawing/2014/main" id="{AAB6EE12-FEF8-FB41-A909-0DA61D772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458200" cy="6804025"/>
          </a:xfrm>
        </p:spPr>
      </p:pic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21" y="204187"/>
            <a:ext cx="12120979" cy="923277"/>
          </a:xfrm>
        </p:spPr>
        <p:txBody>
          <a:bodyPr rtlCol="0"/>
          <a:lstStyle/>
          <a:p>
            <a:pPr rtl="0"/>
            <a:r>
              <a:rPr lang="ru-RU" sz="8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!!!!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ru-RU" sz="1700" dirty="0"/>
              <a:t>Малашенко Евгения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ru-RU" sz="1700" dirty="0"/>
              <a:t>+7 (963)-698-50-37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en-US" sz="1700" dirty="0"/>
              <a:t>www.gon111gon@mail.ru</a:t>
            </a:r>
            <a:endParaRPr lang="ru-RU" sz="1700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FD8A1232-50A8-4535-AAF9-7F4180EAA0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>
            <a:normAutofit fontScale="85000" lnSpcReduction="10000"/>
          </a:bodyPr>
          <a:lstStyle/>
          <a:p>
            <a:pPr rtl="0"/>
            <a:r>
              <a:rPr lang="ru-RU" sz="1700" dirty="0"/>
              <a:t>Учитель физики и информатики 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16</a:t>
            </a:fld>
            <a:endParaRPr lang="ru-RU" dirty="0"/>
          </a:p>
        </p:txBody>
      </p:sp>
      <p:pic>
        <p:nvPicPr>
          <p:cNvPr id="8" name="Графический объект 7" descr="Пользователь" title="Значок — имя докладчика">
            <a:extLst>
              <a:ext uri="{FF2B5EF4-FFF2-40B4-BE49-F238E27FC236}">
                <a16:creationId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85495" y="4006655"/>
            <a:ext cx="218900" cy="218900"/>
          </a:xfrm>
          <a:prstGeom prst="rect">
            <a:avLst/>
          </a:prstGeom>
        </p:spPr>
      </p:pic>
      <p:pic>
        <p:nvPicPr>
          <p:cNvPr id="10" name="Графический объект 9" descr="Смартфон" title="Значок — номер телефона докладчика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85495" y="4355103"/>
            <a:ext cx="218900" cy="218900"/>
          </a:xfrm>
          <a:prstGeom prst="rect">
            <a:avLst/>
          </a:prstGeom>
        </p:spPr>
      </p:pic>
      <p:pic>
        <p:nvPicPr>
          <p:cNvPr id="9" name="Графический объект 8" descr="Конверт" title="Значок — адрес электронной почты докладчика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85495" y="4703551"/>
            <a:ext cx="218900" cy="218900"/>
          </a:xfrm>
          <a:prstGeom prst="rect">
            <a:avLst/>
          </a:prstGeom>
        </p:spPr>
      </p:pic>
      <p:pic>
        <p:nvPicPr>
          <p:cNvPr id="11" name="Графический объект 10" descr="Ссылка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72552" y="5040763"/>
            <a:ext cx="244786" cy="2447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06B3D05-BCC9-4D7F-A2F6-F323D8319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956" y="2636439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78D78E-CB75-4146-9F92-A40D4804E3BD}"/>
              </a:ext>
            </a:extLst>
          </p:cNvPr>
          <p:cNvSpPr/>
          <p:nvPr/>
        </p:nvSpPr>
        <p:spPr>
          <a:xfrm>
            <a:off x="8610600" y="1245775"/>
            <a:ext cx="3516296" cy="1373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Оставляйте свои отзывы и пишите свою почту ,я вам обязательно отправлю свои разработки </a:t>
            </a:r>
          </a:p>
        </p:txBody>
      </p:sp>
      <p:sp>
        <p:nvSpPr>
          <p:cNvPr id="17" name="Графический объект 18" title="Инструкция к шаблону — стрелка">
            <a:extLst>
              <a:ext uri="{FF2B5EF4-FFF2-40B4-BE49-F238E27FC236}">
                <a16:creationId xmlns:a16="http://schemas.microsoft.com/office/drawing/2014/main" id="{8784E5E3-28CB-4288-AA95-B150233ECEB9}"/>
              </a:ext>
            </a:extLst>
          </p:cNvPr>
          <p:cNvSpPr/>
          <p:nvPr/>
        </p:nvSpPr>
        <p:spPr>
          <a:xfrm rot="11673856">
            <a:off x="6233166" y="1438998"/>
            <a:ext cx="2042378" cy="1893255"/>
          </a:xfrm>
          <a:custGeom>
            <a:avLst/>
            <a:gdLst>
              <a:gd name="connsiteX0" fmla="*/ 27380 w 542925"/>
              <a:gd name="connsiteY0" fmla="*/ 669232 h 676275"/>
              <a:gd name="connsiteX1" fmla="*/ 138823 w 542925"/>
              <a:gd name="connsiteY1" fmla="*/ 376814 h 676275"/>
              <a:gd name="connsiteX2" fmla="*/ 352183 w 542925"/>
              <a:gd name="connsiteY2" fmla="*/ 147262 h 676275"/>
              <a:gd name="connsiteX3" fmla="*/ 485533 w 542925"/>
              <a:gd name="connsiteY3" fmla="*/ 68204 h 676275"/>
              <a:gd name="connsiteX4" fmla="*/ 469340 w 542925"/>
              <a:gd name="connsiteY4" fmla="*/ 96779 h 676275"/>
              <a:gd name="connsiteX5" fmla="*/ 416953 w 542925"/>
              <a:gd name="connsiteY5" fmla="*/ 192029 h 676275"/>
              <a:gd name="connsiteX6" fmla="*/ 433145 w 542925"/>
              <a:gd name="connsiteY6" fmla="*/ 216794 h 676275"/>
              <a:gd name="connsiteX7" fmla="*/ 484580 w 542925"/>
              <a:gd name="connsiteY7" fmla="*/ 124402 h 676275"/>
              <a:gd name="connsiteX8" fmla="*/ 509345 w 542925"/>
              <a:gd name="connsiteY8" fmla="*/ 78682 h 676275"/>
              <a:gd name="connsiteX9" fmla="*/ 536015 w 542925"/>
              <a:gd name="connsiteY9" fmla="*/ 37724 h 676275"/>
              <a:gd name="connsiteX10" fmla="*/ 524585 w 542925"/>
              <a:gd name="connsiteY10" fmla="*/ 7244 h 676275"/>
              <a:gd name="connsiteX11" fmla="*/ 297890 w 542925"/>
              <a:gd name="connsiteY11" fmla="*/ 39629 h 676275"/>
              <a:gd name="connsiteX12" fmla="*/ 307415 w 542925"/>
              <a:gd name="connsiteY12" fmla="*/ 71062 h 676275"/>
              <a:gd name="connsiteX13" fmla="*/ 436003 w 542925"/>
              <a:gd name="connsiteY13" fmla="*/ 54869 h 676275"/>
              <a:gd name="connsiteX14" fmla="*/ 233120 w 542925"/>
              <a:gd name="connsiteY14" fmla="*/ 208222 h 676275"/>
              <a:gd name="connsiteX15" fmla="*/ 57860 w 542925"/>
              <a:gd name="connsiteY15" fmla="*/ 473969 h 676275"/>
              <a:gd name="connsiteX16" fmla="*/ 7378 w 542925"/>
              <a:gd name="connsiteY16" fmla="*/ 648277 h 676275"/>
              <a:gd name="connsiteX17" fmla="*/ 14045 w 542925"/>
              <a:gd name="connsiteY17" fmla="*/ 670184 h 676275"/>
              <a:gd name="connsiteX18" fmla="*/ 27380 w 542925"/>
              <a:gd name="connsiteY18" fmla="*/ 669232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2925" h="676275">
                <a:moveTo>
                  <a:pt x="27380" y="669232"/>
                </a:moveTo>
                <a:cubicBezTo>
                  <a:pt x="44525" y="565409"/>
                  <a:pt x="83578" y="465397"/>
                  <a:pt x="138823" y="376814"/>
                </a:cubicBezTo>
                <a:cubicBezTo>
                  <a:pt x="195020" y="288232"/>
                  <a:pt x="267410" y="209174"/>
                  <a:pt x="352183" y="147262"/>
                </a:cubicBezTo>
                <a:cubicBezTo>
                  <a:pt x="394093" y="116782"/>
                  <a:pt x="438860" y="90112"/>
                  <a:pt x="485533" y="68204"/>
                </a:cubicBezTo>
                <a:cubicBezTo>
                  <a:pt x="479818" y="77729"/>
                  <a:pt x="475055" y="87254"/>
                  <a:pt x="469340" y="96779"/>
                </a:cubicBezTo>
                <a:cubicBezTo>
                  <a:pt x="452195" y="128212"/>
                  <a:pt x="434098" y="160597"/>
                  <a:pt x="416953" y="192029"/>
                </a:cubicBezTo>
                <a:cubicBezTo>
                  <a:pt x="412190" y="201554"/>
                  <a:pt x="425525" y="230129"/>
                  <a:pt x="433145" y="216794"/>
                </a:cubicBezTo>
                <a:cubicBezTo>
                  <a:pt x="450290" y="186314"/>
                  <a:pt x="467435" y="154882"/>
                  <a:pt x="484580" y="124402"/>
                </a:cubicBezTo>
                <a:cubicBezTo>
                  <a:pt x="493153" y="109162"/>
                  <a:pt x="501725" y="93922"/>
                  <a:pt x="509345" y="78682"/>
                </a:cubicBezTo>
                <a:cubicBezTo>
                  <a:pt x="516965" y="64394"/>
                  <a:pt x="523633" y="48202"/>
                  <a:pt x="536015" y="37724"/>
                </a:cubicBezTo>
                <a:cubicBezTo>
                  <a:pt x="543635" y="31057"/>
                  <a:pt x="535063" y="5339"/>
                  <a:pt x="524585" y="7244"/>
                </a:cubicBezTo>
                <a:cubicBezTo>
                  <a:pt x="449338" y="21532"/>
                  <a:pt x="374090" y="32009"/>
                  <a:pt x="297890" y="39629"/>
                </a:cubicBezTo>
                <a:cubicBezTo>
                  <a:pt x="287413" y="40582"/>
                  <a:pt x="295033" y="72967"/>
                  <a:pt x="307415" y="71062"/>
                </a:cubicBezTo>
                <a:cubicBezTo>
                  <a:pt x="350278" y="66299"/>
                  <a:pt x="393140" y="61537"/>
                  <a:pt x="436003" y="54869"/>
                </a:cubicBezTo>
                <a:cubicBezTo>
                  <a:pt x="360755" y="94874"/>
                  <a:pt x="292175" y="147262"/>
                  <a:pt x="233120" y="208222"/>
                </a:cubicBezTo>
                <a:cubicBezTo>
                  <a:pt x="158825" y="284422"/>
                  <a:pt x="98818" y="375862"/>
                  <a:pt x="57860" y="473969"/>
                </a:cubicBezTo>
                <a:cubicBezTo>
                  <a:pt x="35000" y="530167"/>
                  <a:pt x="17855" y="588269"/>
                  <a:pt x="7378" y="648277"/>
                </a:cubicBezTo>
                <a:cubicBezTo>
                  <a:pt x="6425" y="655897"/>
                  <a:pt x="8330" y="665422"/>
                  <a:pt x="14045" y="670184"/>
                </a:cubicBezTo>
                <a:cubicBezTo>
                  <a:pt x="20713" y="676852"/>
                  <a:pt x="25475" y="675899"/>
                  <a:pt x="27380" y="669232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ука прикасается к мобильному телефону">
            <a:extLst>
              <a:ext uri="{FF2B5EF4-FFF2-40B4-BE49-F238E27FC236}">
                <a16:creationId xmlns:a16="http://schemas.microsoft.com/office/drawing/2014/main" id="{A9A75888-22E3-1D43-9112-DA02186070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7938" y="0"/>
            <a:ext cx="6164062" cy="6442487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27938" y="3968318"/>
            <a:ext cx="6232124" cy="2474169"/>
          </a:xfrm>
        </p:spPr>
        <p:txBody>
          <a:bodyPr rtlCol="0">
            <a:normAutofit fontScale="92500" lnSpcReduction="10000"/>
          </a:bodyPr>
          <a:lstStyle/>
          <a:p>
            <a:pPr algn="l"/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ликвидировать разрыв между современным уровнем преподавания физики в школе и дидактическим потенциалом технологий информационного общества.</a:t>
            </a:r>
          </a:p>
          <a:p>
            <a:pPr rtl="0"/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20" name="Прямоугольник 19" descr="Контрастный блок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339309" y="3688074"/>
            <a:ext cx="2420691" cy="2802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7AEA7E-E554-45C1-8EBF-DE7DF89C2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524435" cy="249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C6EACA5-E76A-49A9-80C7-12C8EEAA7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08" y="2589204"/>
            <a:ext cx="4589756" cy="343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Рука пишет что-то на стикере">
            <a:extLst>
              <a:ext uri="{FF2B5EF4-FFF2-40B4-BE49-F238E27FC236}">
                <a16:creationId xmlns:a16="http://schemas.microsoft.com/office/drawing/2014/main" id="{7E468295-904F-0743-AD06-67DA21353B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5"/>
          <a:stretch/>
        </p:blipFill>
        <p:spPr/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6000" y="2601157"/>
            <a:ext cx="6096000" cy="3879542"/>
          </a:xfrm>
        </p:spPr>
        <p:txBody>
          <a:bodyPr rtlCol="0">
            <a:normAutofit fontScale="85000" lnSpcReduction="20000"/>
          </a:bodyPr>
          <a:lstStyle/>
          <a:p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эффективности и качества образовательного процесса за счет использования интерактивных средств обучения; 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обучающихся к самостоятельной продуктивной деятельности в условиях современного информационного общества;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умений осуществлять экспериментально-исследовательскую деятельность.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3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F8C98D-8A6C-4A0C-8593-1B34C8F14B84}"/>
              </a:ext>
            </a:extLst>
          </p:cNvPr>
          <p:cNvSpPr/>
          <p:nvPr/>
        </p:nvSpPr>
        <p:spPr>
          <a:xfrm>
            <a:off x="1" y="819807"/>
            <a:ext cx="5906813" cy="3079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32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учебную мотивацию </a:t>
            </a:r>
            <a:r>
              <a:rPr lang="ru-RU" sz="32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широкого внедрения в учебный процесс интерактивных средств обучения</a:t>
            </a:r>
            <a:endParaRPr lang="ru-RU" sz="3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F876B6-C5AB-4E6D-B224-7E040CD22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0"/>
            <a:ext cx="2976979" cy="266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EA7520B-3139-4697-AC84-D9C38F63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70A452C-9094-4962-9CC0-56F588C5B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4</a:t>
            </a:fld>
            <a:endParaRPr lang="ru-RU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F5BECC-55A6-4E5C-9424-AAD9F85F72F9}"/>
              </a:ext>
            </a:extLst>
          </p:cNvPr>
          <p:cNvSpPr/>
          <p:nvPr/>
        </p:nvSpPr>
        <p:spPr>
          <a:xfrm>
            <a:off x="106533" y="568170"/>
            <a:ext cx="7737382" cy="4952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 реализации проекта: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2019-2020 учебный год;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2020 – 2021 учебный год.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</a:t>
            </a:r>
            <a:r>
              <a:rPr 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реализации проекта:</a:t>
            </a:r>
            <a:endParaRPr lang="ru-RU" sz="2400" b="1" i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этап -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роведение уроков с использованием презентаций по отдельным темам;</a:t>
            </a:r>
            <a:endParaRPr lang="ru-RU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этап - системное использование цифровых образовательных ресурсов;</a:t>
            </a:r>
            <a:endParaRPr lang="ru-RU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этап - выполнение виртуальных исследований при изучении физических явлений, создание проектов. Применение телекоммуникации на уроке. Организация дистанционного обучения.</a:t>
            </a:r>
            <a:endParaRPr lang="ru-RU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95AB00-36E4-4F39-8BF3-68961DD5E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71" t="10227" r="19175" b="25437"/>
          <a:stretch/>
        </p:blipFill>
        <p:spPr>
          <a:xfrm>
            <a:off x="7915232" y="0"/>
            <a:ext cx="4276768" cy="29562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EB9C23-86F4-4C33-96B5-D91345ECA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68" t="10356" r="20485" b="29968"/>
          <a:stretch/>
        </p:blipFill>
        <p:spPr>
          <a:xfrm>
            <a:off x="7915232" y="3719744"/>
            <a:ext cx="4348085" cy="244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06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Стол с компьютером, телефоном, книгами и т. д.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" r="6"/>
          <a:stretch>
            <a:fillRect/>
          </a:stretch>
        </p:blipFill>
        <p:spPr/>
      </p:pic>
      <p:sp>
        <p:nvSpPr>
          <p:cNvPr id="14" name="Текст 13">
            <a:extLst>
              <a:ext uri="{FF2B5EF4-FFF2-40B4-BE49-F238E27FC236}">
                <a16:creationId xmlns:a16="http://schemas.microsoft.com/office/drawing/2014/main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786726"/>
            <a:ext cx="6347535" cy="2057026"/>
          </a:xfrm>
        </p:spPr>
        <p:txBody>
          <a:bodyPr rtlCol="0">
            <a:normAutofit fontScale="70000" lnSpcReduction="20000"/>
          </a:bodyPr>
          <a:lstStyle/>
          <a:p>
            <a:pPr algn="l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неумение применять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средства обучения 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практике; </a:t>
            </a:r>
          </a:p>
          <a:p>
            <a:pPr algn="l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непонимание места  данного инструментария 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структуре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урока; 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неверие в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использования средств  в учебном процессе.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5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680A0E3-17B2-463E-965D-720CDFC71B68}"/>
              </a:ext>
            </a:extLst>
          </p:cNvPr>
          <p:cNvSpPr/>
          <p:nvPr/>
        </p:nvSpPr>
        <p:spPr>
          <a:xfrm>
            <a:off x="97654" y="985422"/>
            <a:ext cx="54331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применения интерактивных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обучения 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обозначены как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0EEA4B5-4BFE-40D8-8C96-932D0CC1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951" y="675063"/>
            <a:ext cx="3313049" cy="186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6F4AB5-108F-43F3-AA9B-DEC6C1087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0670" y="3232191"/>
            <a:ext cx="3313049" cy="18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конференц-зал">
            <a:extLst>
              <a:ext uri="{FF2B5EF4-FFF2-40B4-BE49-F238E27FC236}">
                <a16:creationId xmlns:a16="http://schemas.microsoft.com/office/drawing/2014/main" id="{8F5AE0D5-C196-A947-8AFE-449A48B261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" b="45"/>
          <a:stretch>
            <a:fillRect/>
          </a:stretch>
        </p:blipFill>
        <p:spPr/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6</a:t>
            </a:fld>
            <a:endParaRPr lang="ru-RU" dirty="0"/>
          </a:p>
        </p:txBody>
      </p:sp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C5462610-1D7E-437B-B516-F30D9A78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Large image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6B57F5D-329D-4842-96DA-C4776800D553}"/>
              </a:ext>
            </a:extLst>
          </p:cNvPr>
          <p:cNvSpPr/>
          <p:nvPr/>
        </p:nvSpPr>
        <p:spPr>
          <a:xfrm>
            <a:off x="3435659" y="1704513"/>
            <a:ext cx="8756342" cy="2867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интерактивных </a:t>
            </a:r>
            <a:r>
              <a:rPr lang="ru-RU" sz="5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обучения </a:t>
            </a:r>
            <a:r>
              <a:rPr lang="ru-RU" sz="5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физики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10E8808E-2C20-45C5-81B5-091F6971E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2" y="3627268"/>
            <a:ext cx="3506679" cy="299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96BCBD4-B08A-49F3-8C20-18523E23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559946" cy="362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descr="Инструкции — фоновое поле">
            <a:extLst>
              <a:ext uri="{FF2B5EF4-FFF2-40B4-BE49-F238E27FC236}">
                <a16:creationId xmlns:a16="http://schemas.microsoft.com/office/drawing/2014/main" id="{20779E53-6FBF-49D4-B71F-9C4591CB06D5}"/>
              </a:ext>
            </a:extLst>
          </p:cNvPr>
          <p:cNvSpPr/>
          <p:nvPr/>
        </p:nvSpPr>
        <p:spPr>
          <a:xfrm>
            <a:off x="146120" y="221941"/>
            <a:ext cx="4750748" cy="31830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43" name="Овал 42" title="Круг — фон">
            <a:extLst>
              <a:ext uri="{FF2B5EF4-FFF2-40B4-BE49-F238E27FC236}">
                <a16:creationId xmlns:a16="http://schemas.microsoft.com/office/drawing/2014/main" id="{C4AAE0A8-79D5-440B-B812-5976D3EDBD0C}"/>
              </a:ext>
            </a:extLst>
          </p:cNvPr>
          <p:cNvSpPr/>
          <p:nvPr/>
        </p:nvSpPr>
        <p:spPr>
          <a:xfrm>
            <a:off x="3657340" y="501372"/>
            <a:ext cx="461899" cy="4142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46" name="Группа 45" title="Добавьте свои изображения">
            <a:extLst>
              <a:ext uri="{FF2B5EF4-FFF2-40B4-BE49-F238E27FC236}">
                <a16:creationId xmlns:a16="http://schemas.microsoft.com/office/drawing/2014/main" id="{D61E15D2-0BAF-4A2C-9698-DD4F6BAB920D}"/>
              </a:ext>
            </a:extLst>
          </p:cNvPr>
          <p:cNvGrpSpPr/>
          <p:nvPr/>
        </p:nvGrpSpPr>
        <p:grpSpPr>
          <a:xfrm>
            <a:off x="294325" y="484264"/>
            <a:ext cx="4486610" cy="2780651"/>
            <a:chOff x="464686" y="349404"/>
            <a:chExt cx="4136620" cy="2669785"/>
          </a:xfrm>
        </p:grpSpPr>
        <p:sp>
          <p:nvSpPr>
            <p:cNvPr id="15" name="Надпись 14">
              <a:extLst>
                <a:ext uri="{FF2B5EF4-FFF2-40B4-BE49-F238E27FC236}">
                  <a16:creationId xmlns:a16="http://schemas.microsoft.com/office/drawing/2014/main" id="{5083EB4B-86A0-45E7-8493-F0169A4CCC87}"/>
                </a:ext>
              </a:extLst>
            </p:cNvPr>
            <p:cNvSpPr txBox="1"/>
            <p:nvPr/>
          </p:nvSpPr>
          <p:spPr>
            <a:xfrm>
              <a:off x="464686" y="349404"/>
              <a:ext cx="4136620" cy="443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Интерактивная доска </a:t>
              </a:r>
            </a:p>
          </p:txBody>
        </p:sp>
        <p:sp>
          <p:nvSpPr>
            <p:cNvPr id="20" name="Графический объект 18" title="Инструкция к шаблону — стрелка">
              <a:extLst>
                <a:ext uri="{FF2B5EF4-FFF2-40B4-BE49-F238E27FC236}">
                  <a16:creationId xmlns:a16="http://schemas.microsoft.com/office/drawing/2014/main" id="{3CDE6CC0-E86B-4B0C-B994-AD3ECE46636B}"/>
                </a:ext>
              </a:extLst>
            </p:cNvPr>
            <p:cNvSpPr/>
            <p:nvPr/>
          </p:nvSpPr>
          <p:spPr>
            <a:xfrm rot="4500000" flipH="1">
              <a:off x="1365275" y="2606461"/>
              <a:ext cx="367586" cy="457870"/>
            </a:xfrm>
            <a:custGeom>
              <a:avLst/>
              <a:gdLst>
                <a:gd name="connsiteX0" fmla="*/ 27380 w 542925"/>
                <a:gd name="connsiteY0" fmla="*/ 669232 h 676275"/>
                <a:gd name="connsiteX1" fmla="*/ 138823 w 542925"/>
                <a:gd name="connsiteY1" fmla="*/ 376814 h 676275"/>
                <a:gd name="connsiteX2" fmla="*/ 352183 w 542925"/>
                <a:gd name="connsiteY2" fmla="*/ 147262 h 676275"/>
                <a:gd name="connsiteX3" fmla="*/ 485533 w 542925"/>
                <a:gd name="connsiteY3" fmla="*/ 68204 h 676275"/>
                <a:gd name="connsiteX4" fmla="*/ 469340 w 542925"/>
                <a:gd name="connsiteY4" fmla="*/ 96779 h 676275"/>
                <a:gd name="connsiteX5" fmla="*/ 416953 w 542925"/>
                <a:gd name="connsiteY5" fmla="*/ 192029 h 676275"/>
                <a:gd name="connsiteX6" fmla="*/ 433145 w 542925"/>
                <a:gd name="connsiteY6" fmla="*/ 216794 h 676275"/>
                <a:gd name="connsiteX7" fmla="*/ 484580 w 542925"/>
                <a:gd name="connsiteY7" fmla="*/ 124402 h 676275"/>
                <a:gd name="connsiteX8" fmla="*/ 509345 w 542925"/>
                <a:gd name="connsiteY8" fmla="*/ 78682 h 676275"/>
                <a:gd name="connsiteX9" fmla="*/ 536015 w 542925"/>
                <a:gd name="connsiteY9" fmla="*/ 37724 h 676275"/>
                <a:gd name="connsiteX10" fmla="*/ 524585 w 542925"/>
                <a:gd name="connsiteY10" fmla="*/ 7244 h 676275"/>
                <a:gd name="connsiteX11" fmla="*/ 297890 w 542925"/>
                <a:gd name="connsiteY11" fmla="*/ 39629 h 676275"/>
                <a:gd name="connsiteX12" fmla="*/ 307415 w 542925"/>
                <a:gd name="connsiteY12" fmla="*/ 71062 h 676275"/>
                <a:gd name="connsiteX13" fmla="*/ 436003 w 542925"/>
                <a:gd name="connsiteY13" fmla="*/ 54869 h 676275"/>
                <a:gd name="connsiteX14" fmla="*/ 233120 w 542925"/>
                <a:gd name="connsiteY14" fmla="*/ 208222 h 676275"/>
                <a:gd name="connsiteX15" fmla="*/ 57860 w 542925"/>
                <a:gd name="connsiteY15" fmla="*/ 473969 h 676275"/>
                <a:gd name="connsiteX16" fmla="*/ 7378 w 542925"/>
                <a:gd name="connsiteY16" fmla="*/ 648277 h 676275"/>
                <a:gd name="connsiteX17" fmla="*/ 14045 w 542925"/>
                <a:gd name="connsiteY17" fmla="*/ 670184 h 676275"/>
                <a:gd name="connsiteX18" fmla="*/ 27380 w 542925"/>
                <a:gd name="connsiteY18" fmla="*/ 669232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2925" h="676275">
                  <a:moveTo>
                    <a:pt x="27380" y="669232"/>
                  </a:moveTo>
                  <a:cubicBezTo>
                    <a:pt x="44525" y="565409"/>
                    <a:pt x="83578" y="465397"/>
                    <a:pt x="138823" y="376814"/>
                  </a:cubicBezTo>
                  <a:cubicBezTo>
                    <a:pt x="195020" y="288232"/>
                    <a:pt x="267410" y="209174"/>
                    <a:pt x="352183" y="147262"/>
                  </a:cubicBezTo>
                  <a:cubicBezTo>
                    <a:pt x="394093" y="116782"/>
                    <a:pt x="438860" y="90112"/>
                    <a:pt x="485533" y="68204"/>
                  </a:cubicBezTo>
                  <a:cubicBezTo>
                    <a:pt x="479818" y="77729"/>
                    <a:pt x="475055" y="87254"/>
                    <a:pt x="469340" y="96779"/>
                  </a:cubicBezTo>
                  <a:cubicBezTo>
                    <a:pt x="452195" y="128212"/>
                    <a:pt x="434098" y="160597"/>
                    <a:pt x="416953" y="192029"/>
                  </a:cubicBezTo>
                  <a:cubicBezTo>
                    <a:pt x="412190" y="201554"/>
                    <a:pt x="425525" y="230129"/>
                    <a:pt x="433145" y="216794"/>
                  </a:cubicBezTo>
                  <a:cubicBezTo>
                    <a:pt x="450290" y="186314"/>
                    <a:pt x="467435" y="154882"/>
                    <a:pt x="484580" y="124402"/>
                  </a:cubicBezTo>
                  <a:cubicBezTo>
                    <a:pt x="493153" y="109162"/>
                    <a:pt x="501725" y="93922"/>
                    <a:pt x="509345" y="78682"/>
                  </a:cubicBezTo>
                  <a:cubicBezTo>
                    <a:pt x="516965" y="64394"/>
                    <a:pt x="523633" y="48202"/>
                    <a:pt x="536015" y="37724"/>
                  </a:cubicBezTo>
                  <a:cubicBezTo>
                    <a:pt x="543635" y="31057"/>
                    <a:pt x="535063" y="5339"/>
                    <a:pt x="524585" y="7244"/>
                  </a:cubicBezTo>
                  <a:cubicBezTo>
                    <a:pt x="449338" y="21532"/>
                    <a:pt x="374090" y="32009"/>
                    <a:pt x="297890" y="39629"/>
                  </a:cubicBezTo>
                  <a:cubicBezTo>
                    <a:pt x="287413" y="40582"/>
                    <a:pt x="295033" y="72967"/>
                    <a:pt x="307415" y="71062"/>
                  </a:cubicBezTo>
                  <a:cubicBezTo>
                    <a:pt x="350278" y="66299"/>
                    <a:pt x="393140" y="61537"/>
                    <a:pt x="436003" y="54869"/>
                  </a:cubicBezTo>
                  <a:cubicBezTo>
                    <a:pt x="360755" y="94874"/>
                    <a:pt x="292175" y="147262"/>
                    <a:pt x="233120" y="208222"/>
                  </a:cubicBezTo>
                  <a:cubicBezTo>
                    <a:pt x="158825" y="284422"/>
                    <a:pt x="98818" y="375862"/>
                    <a:pt x="57860" y="473969"/>
                  </a:cubicBezTo>
                  <a:cubicBezTo>
                    <a:pt x="35000" y="530167"/>
                    <a:pt x="17855" y="588269"/>
                    <a:pt x="7378" y="648277"/>
                  </a:cubicBezTo>
                  <a:cubicBezTo>
                    <a:pt x="6425" y="655897"/>
                    <a:pt x="8330" y="665422"/>
                    <a:pt x="14045" y="670184"/>
                  </a:cubicBezTo>
                  <a:cubicBezTo>
                    <a:pt x="20713" y="676852"/>
                    <a:pt x="25475" y="675899"/>
                    <a:pt x="27380" y="66923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  <p:sp>
          <p:nvSpPr>
            <p:cNvPr id="21" name="Графический объект 18" title="Инструкция к шаблону — стрелка">
              <a:extLst>
                <a:ext uri="{FF2B5EF4-FFF2-40B4-BE49-F238E27FC236}">
                  <a16:creationId xmlns:a16="http://schemas.microsoft.com/office/drawing/2014/main" id="{051A3989-527C-4619-9BF7-E99892F1986E}"/>
                </a:ext>
              </a:extLst>
            </p:cNvPr>
            <p:cNvSpPr/>
            <p:nvPr/>
          </p:nvSpPr>
          <p:spPr>
            <a:xfrm rot="17820117">
              <a:off x="3452257" y="2502894"/>
              <a:ext cx="421360" cy="524851"/>
            </a:xfrm>
            <a:custGeom>
              <a:avLst/>
              <a:gdLst>
                <a:gd name="connsiteX0" fmla="*/ 27380 w 542925"/>
                <a:gd name="connsiteY0" fmla="*/ 669232 h 676275"/>
                <a:gd name="connsiteX1" fmla="*/ 138823 w 542925"/>
                <a:gd name="connsiteY1" fmla="*/ 376814 h 676275"/>
                <a:gd name="connsiteX2" fmla="*/ 352183 w 542925"/>
                <a:gd name="connsiteY2" fmla="*/ 147262 h 676275"/>
                <a:gd name="connsiteX3" fmla="*/ 485533 w 542925"/>
                <a:gd name="connsiteY3" fmla="*/ 68204 h 676275"/>
                <a:gd name="connsiteX4" fmla="*/ 469340 w 542925"/>
                <a:gd name="connsiteY4" fmla="*/ 96779 h 676275"/>
                <a:gd name="connsiteX5" fmla="*/ 416953 w 542925"/>
                <a:gd name="connsiteY5" fmla="*/ 192029 h 676275"/>
                <a:gd name="connsiteX6" fmla="*/ 433145 w 542925"/>
                <a:gd name="connsiteY6" fmla="*/ 216794 h 676275"/>
                <a:gd name="connsiteX7" fmla="*/ 484580 w 542925"/>
                <a:gd name="connsiteY7" fmla="*/ 124402 h 676275"/>
                <a:gd name="connsiteX8" fmla="*/ 509345 w 542925"/>
                <a:gd name="connsiteY8" fmla="*/ 78682 h 676275"/>
                <a:gd name="connsiteX9" fmla="*/ 536015 w 542925"/>
                <a:gd name="connsiteY9" fmla="*/ 37724 h 676275"/>
                <a:gd name="connsiteX10" fmla="*/ 524585 w 542925"/>
                <a:gd name="connsiteY10" fmla="*/ 7244 h 676275"/>
                <a:gd name="connsiteX11" fmla="*/ 297890 w 542925"/>
                <a:gd name="connsiteY11" fmla="*/ 39629 h 676275"/>
                <a:gd name="connsiteX12" fmla="*/ 307415 w 542925"/>
                <a:gd name="connsiteY12" fmla="*/ 71062 h 676275"/>
                <a:gd name="connsiteX13" fmla="*/ 436003 w 542925"/>
                <a:gd name="connsiteY13" fmla="*/ 54869 h 676275"/>
                <a:gd name="connsiteX14" fmla="*/ 233120 w 542925"/>
                <a:gd name="connsiteY14" fmla="*/ 208222 h 676275"/>
                <a:gd name="connsiteX15" fmla="*/ 57860 w 542925"/>
                <a:gd name="connsiteY15" fmla="*/ 473969 h 676275"/>
                <a:gd name="connsiteX16" fmla="*/ 7378 w 542925"/>
                <a:gd name="connsiteY16" fmla="*/ 648277 h 676275"/>
                <a:gd name="connsiteX17" fmla="*/ 14045 w 542925"/>
                <a:gd name="connsiteY17" fmla="*/ 670184 h 676275"/>
                <a:gd name="connsiteX18" fmla="*/ 27380 w 542925"/>
                <a:gd name="connsiteY18" fmla="*/ 669232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2925" h="676275">
                  <a:moveTo>
                    <a:pt x="27380" y="669232"/>
                  </a:moveTo>
                  <a:cubicBezTo>
                    <a:pt x="44525" y="565409"/>
                    <a:pt x="83578" y="465397"/>
                    <a:pt x="138823" y="376814"/>
                  </a:cubicBezTo>
                  <a:cubicBezTo>
                    <a:pt x="195020" y="288232"/>
                    <a:pt x="267410" y="209174"/>
                    <a:pt x="352183" y="147262"/>
                  </a:cubicBezTo>
                  <a:cubicBezTo>
                    <a:pt x="394093" y="116782"/>
                    <a:pt x="438860" y="90112"/>
                    <a:pt x="485533" y="68204"/>
                  </a:cubicBezTo>
                  <a:cubicBezTo>
                    <a:pt x="479818" y="77729"/>
                    <a:pt x="475055" y="87254"/>
                    <a:pt x="469340" y="96779"/>
                  </a:cubicBezTo>
                  <a:cubicBezTo>
                    <a:pt x="452195" y="128212"/>
                    <a:pt x="434098" y="160597"/>
                    <a:pt x="416953" y="192029"/>
                  </a:cubicBezTo>
                  <a:cubicBezTo>
                    <a:pt x="412190" y="201554"/>
                    <a:pt x="425525" y="230129"/>
                    <a:pt x="433145" y="216794"/>
                  </a:cubicBezTo>
                  <a:cubicBezTo>
                    <a:pt x="450290" y="186314"/>
                    <a:pt x="467435" y="154882"/>
                    <a:pt x="484580" y="124402"/>
                  </a:cubicBezTo>
                  <a:cubicBezTo>
                    <a:pt x="493153" y="109162"/>
                    <a:pt x="501725" y="93922"/>
                    <a:pt x="509345" y="78682"/>
                  </a:cubicBezTo>
                  <a:cubicBezTo>
                    <a:pt x="516965" y="64394"/>
                    <a:pt x="523633" y="48202"/>
                    <a:pt x="536015" y="37724"/>
                  </a:cubicBezTo>
                  <a:cubicBezTo>
                    <a:pt x="543635" y="31057"/>
                    <a:pt x="535063" y="5339"/>
                    <a:pt x="524585" y="7244"/>
                  </a:cubicBezTo>
                  <a:cubicBezTo>
                    <a:pt x="449338" y="21532"/>
                    <a:pt x="374090" y="32009"/>
                    <a:pt x="297890" y="39629"/>
                  </a:cubicBezTo>
                  <a:cubicBezTo>
                    <a:pt x="287413" y="40582"/>
                    <a:pt x="295033" y="72967"/>
                    <a:pt x="307415" y="71062"/>
                  </a:cubicBezTo>
                  <a:cubicBezTo>
                    <a:pt x="350278" y="66299"/>
                    <a:pt x="393140" y="61537"/>
                    <a:pt x="436003" y="54869"/>
                  </a:cubicBezTo>
                  <a:cubicBezTo>
                    <a:pt x="360755" y="94874"/>
                    <a:pt x="292175" y="147262"/>
                    <a:pt x="233120" y="208222"/>
                  </a:cubicBezTo>
                  <a:cubicBezTo>
                    <a:pt x="158825" y="284422"/>
                    <a:pt x="98818" y="375862"/>
                    <a:pt x="57860" y="473969"/>
                  </a:cubicBezTo>
                  <a:cubicBezTo>
                    <a:pt x="35000" y="530167"/>
                    <a:pt x="17855" y="588269"/>
                    <a:pt x="7378" y="648277"/>
                  </a:cubicBezTo>
                  <a:cubicBezTo>
                    <a:pt x="6425" y="655897"/>
                    <a:pt x="8330" y="665422"/>
                    <a:pt x="14045" y="670184"/>
                  </a:cubicBezTo>
                  <a:cubicBezTo>
                    <a:pt x="20713" y="676852"/>
                    <a:pt x="25475" y="675899"/>
                    <a:pt x="27380" y="66923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</p:grpSp>
      <p:sp>
        <p:nvSpPr>
          <p:cNvPr id="42" name="Прямоугольник 41" descr="Инструкции — фоновое поле">
            <a:extLst>
              <a:ext uri="{FF2B5EF4-FFF2-40B4-BE49-F238E27FC236}">
                <a16:creationId xmlns:a16="http://schemas.microsoft.com/office/drawing/2014/main" id="{3844B058-3CE8-4852-BEF6-257F8549EE99}"/>
              </a:ext>
            </a:extLst>
          </p:cNvPr>
          <p:cNvSpPr/>
          <p:nvPr/>
        </p:nvSpPr>
        <p:spPr>
          <a:xfrm>
            <a:off x="6791417" y="1"/>
            <a:ext cx="539459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45" name="Овал 44" title="Круг — фон">
            <a:extLst>
              <a:ext uri="{FF2B5EF4-FFF2-40B4-BE49-F238E27FC236}">
                <a16:creationId xmlns:a16="http://schemas.microsoft.com/office/drawing/2014/main" id="{840F97B3-0E1D-40DC-BF8C-2D40E7DDC61C}"/>
              </a:ext>
            </a:extLst>
          </p:cNvPr>
          <p:cNvSpPr/>
          <p:nvPr/>
        </p:nvSpPr>
        <p:spPr>
          <a:xfrm>
            <a:off x="7055443" y="361750"/>
            <a:ext cx="426811" cy="4268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4" name="Графический объект 33" title="Щелкните значок">
            <a:extLst>
              <a:ext uri="{FF2B5EF4-FFF2-40B4-BE49-F238E27FC236}">
                <a16:creationId xmlns:a16="http://schemas.microsoft.com/office/drawing/2014/main" id="{CD918641-0E9F-47D8-845F-9A6E26FAF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53800" y="3168667"/>
            <a:ext cx="199025" cy="199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Графический объект 6" title="Инструкция к шаблону — стрелка">
            <a:extLst>
              <a:ext uri="{FF2B5EF4-FFF2-40B4-BE49-F238E27FC236}">
                <a16:creationId xmlns:a16="http://schemas.microsoft.com/office/drawing/2014/main" id="{B380D939-B966-40C5-8110-A8705AE6EE34}"/>
              </a:ext>
            </a:extLst>
          </p:cNvPr>
          <p:cNvSpPr/>
          <p:nvPr/>
        </p:nvSpPr>
        <p:spPr>
          <a:xfrm rot="20187396">
            <a:off x="5106436" y="1759270"/>
            <a:ext cx="1359480" cy="1332613"/>
          </a:xfrm>
          <a:custGeom>
            <a:avLst/>
            <a:gdLst>
              <a:gd name="connsiteX0" fmla="*/ 626791 w 676275"/>
              <a:gd name="connsiteY0" fmla="*/ 456724 h 666750"/>
              <a:gd name="connsiteX1" fmla="*/ 624886 w 676275"/>
              <a:gd name="connsiteY1" fmla="*/ 459581 h 666750"/>
              <a:gd name="connsiteX2" fmla="*/ 500108 w 676275"/>
              <a:gd name="connsiteY2" fmla="*/ 418624 h 666750"/>
              <a:gd name="connsiteX3" fmla="*/ 465818 w 676275"/>
              <a:gd name="connsiteY3" fmla="*/ 415766 h 666750"/>
              <a:gd name="connsiteX4" fmla="*/ 470581 w 676275"/>
              <a:gd name="connsiteY4" fmla="*/ 433864 h 666750"/>
              <a:gd name="connsiteX5" fmla="*/ 605836 w 676275"/>
              <a:gd name="connsiteY5" fmla="*/ 480536 h 666750"/>
              <a:gd name="connsiteX6" fmla="*/ 544876 w 676275"/>
              <a:gd name="connsiteY6" fmla="*/ 507206 h 666750"/>
              <a:gd name="connsiteX7" fmla="*/ 475343 w 676275"/>
              <a:gd name="connsiteY7" fmla="*/ 516731 h 666750"/>
              <a:gd name="connsiteX8" fmla="*/ 456293 w 676275"/>
              <a:gd name="connsiteY8" fmla="*/ 515779 h 666750"/>
              <a:gd name="connsiteX9" fmla="*/ 446768 w 676275"/>
              <a:gd name="connsiteY9" fmla="*/ 514826 h 666750"/>
              <a:gd name="connsiteX10" fmla="*/ 442958 w 676275"/>
              <a:gd name="connsiteY10" fmla="*/ 514826 h 666750"/>
              <a:gd name="connsiteX11" fmla="*/ 441053 w 676275"/>
              <a:gd name="connsiteY11" fmla="*/ 514826 h 666750"/>
              <a:gd name="connsiteX12" fmla="*/ 440101 w 676275"/>
              <a:gd name="connsiteY12" fmla="*/ 514826 h 666750"/>
              <a:gd name="connsiteX13" fmla="*/ 422003 w 676275"/>
              <a:gd name="connsiteY13" fmla="*/ 511016 h 666750"/>
              <a:gd name="connsiteX14" fmla="*/ 406763 w 676275"/>
              <a:gd name="connsiteY14" fmla="*/ 507206 h 666750"/>
              <a:gd name="connsiteX15" fmla="*/ 339136 w 676275"/>
              <a:gd name="connsiteY15" fmla="*/ 472916 h 666750"/>
              <a:gd name="connsiteX16" fmla="*/ 220073 w 676275"/>
              <a:gd name="connsiteY16" fmla="*/ 348139 h 666750"/>
              <a:gd name="connsiteX17" fmla="*/ 132443 w 676275"/>
              <a:gd name="connsiteY17" fmla="*/ 202406 h 666750"/>
              <a:gd name="connsiteX18" fmla="*/ 56243 w 676275"/>
              <a:gd name="connsiteY18" fmla="*/ 22384 h 666750"/>
              <a:gd name="connsiteX19" fmla="*/ 27668 w 676275"/>
              <a:gd name="connsiteY19" fmla="*/ 7144 h 666750"/>
              <a:gd name="connsiteX20" fmla="*/ 7666 w 676275"/>
              <a:gd name="connsiteY20" fmla="*/ 18574 h 666750"/>
              <a:gd name="connsiteX21" fmla="*/ 171496 w 676275"/>
              <a:gd name="connsiteY21" fmla="*/ 346234 h 666750"/>
              <a:gd name="connsiteX22" fmla="*/ 299131 w 676275"/>
              <a:gd name="connsiteY22" fmla="*/ 481489 h 666750"/>
              <a:gd name="connsiteX23" fmla="*/ 467723 w 676275"/>
              <a:gd name="connsiteY23" fmla="*/ 543401 h 666750"/>
              <a:gd name="connsiteX24" fmla="*/ 576308 w 676275"/>
              <a:gd name="connsiteY24" fmla="*/ 531971 h 666750"/>
              <a:gd name="connsiteX25" fmla="*/ 510586 w 676275"/>
              <a:gd name="connsiteY25" fmla="*/ 642461 h 666750"/>
              <a:gd name="connsiteX26" fmla="*/ 524873 w 676275"/>
              <a:gd name="connsiteY26" fmla="*/ 661511 h 666750"/>
              <a:gd name="connsiteX27" fmla="*/ 556306 w 676275"/>
              <a:gd name="connsiteY27" fmla="*/ 659606 h 666750"/>
              <a:gd name="connsiteX28" fmla="*/ 660128 w 676275"/>
              <a:gd name="connsiteY28" fmla="*/ 490061 h 666750"/>
              <a:gd name="connsiteX29" fmla="*/ 669653 w 676275"/>
              <a:gd name="connsiteY29" fmla="*/ 482441 h 666750"/>
              <a:gd name="connsiteX30" fmla="*/ 668701 w 676275"/>
              <a:gd name="connsiteY30" fmla="*/ 476726 h 666750"/>
              <a:gd name="connsiteX31" fmla="*/ 670606 w 676275"/>
              <a:gd name="connsiteY31" fmla="*/ 473869 h 666750"/>
              <a:gd name="connsiteX32" fmla="*/ 626791 w 676275"/>
              <a:gd name="connsiteY32" fmla="*/ 456724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6275" h="666750">
                <a:moveTo>
                  <a:pt x="626791" y="456724"/>
                </a:moveTo>
                <a:cubicBezTo>
                  <a:pt x="625838" y="457676"/>
                  <a:pt x="625838" y="458629"/>
                  <a:pt x="624886" y="459581"/>
                </a:cubicBezTo>
                <a:cubicBezTo>
                  <a:pt x="582023" y="450056"/>
                  <a:pt x="540113" y="436721"/>
                  <a:pt x="500108" y="418624"/>
                </a:cubicBezTo>
                <a:cubicBezTo>
                  <a:pt x="490583" y="413861"/>
                  <a:pt x="476296" y="410051"/>
                  <a:pt x="465818" y="415766"/>
                </a:cubicBezTo>
                <a:cubicBezTo>
                  <a:pt x="456293" y="421481"/>
                  <a:pt x="463913" y="431006"/>
                  <a:pt x="470581" y="433864"/>
                </a:cubicBezTo>
                <a:cubicBezTo>
                  <a:pt x="514396" y="453866"/>
                  <a:pt x="559163" y="469106"/>
                  <a:pt x="605836" y="480536"/>
                </a:cubicBezTo>
                <a:cubicBezTo>
                  <a:pt x="586786" y="491966"/>
                  <a:pt x="566783" y="501491"/>
                  <a:pt x="544876" y="507206"/>
                </a:cubicBezTo>
                <a:cubicBezTo>
                  <a:pt x="522968" y="513874"/>
                  <a:pt x="496298" y="516731"/>
                  <a:pt x="475343" y="516731"/>
                </a:cubicBezTo>
                <a:cubicBezTo>
                  <a:pt x="468676" y="516731"/>
                  <a:pt x="462961" y="516731"/>
                  <a:pt x="456293" y="515779"/>
                </a:cubicBezTo>
                <a:cubicBezTo>
                  <a:pt x="453436" y="515779"/>
                  <a:pt x="449626" y="514826"/>
                  <a:pt x="446768" y="514826"/>
                </a:cubicBezTo>
                <a:cubicBezTo>
                  <a:pt x="445816" y="514826"/>
                  <a:pt x="443911" y="514826"/>
                  <a:pt x="442958" y="514826"/>
                </a:cubicBezTo>
                <a:cubicBezTo>
                  <a:pt x="442006" y="514826"/>
                  <a:pt x="442006" y="514826"/>
                  <a:pt x="441053" y="514826"/>
                </a:cubicBezTo>
                <a:cubicBezTo>
                  <a:pt x="441053" y="514826"/>
                  <a:pt x="440101" y="514826"/>
                  <a:pt x="440101" y="514826"/>
                </a:cubicBezTo>
                <a:cubicBezTo>
                  <a:pt x="434386" y="513874"/>
                  <a:pt x="427718" y="512921"/>
                  <a:pt x="422003" y="511016"/>
                </a:cubicBezTo>
                <a:cubicBezTo>
                  <a:pt x="414383" y="509111"/>
                  <a:pt x="413431" y="509111"/>
                  <a:pt x="406763" y="507206"/>
                </a:cubicBezTo>
                <a:cubicBezTo>
                  <a:pt x="382951" y="499586"/>
                  <a:pt x="361043" y="488156"/>
                  <a:pt x="339136" y="472916"/>
                </a:cubicBezTo>
                <a:cubicBezTo>
                  <a:pt x="292463" y="439579"/>
                  <a:pt x="253411" y="394811"/>
                  <a:pt x="220073" y="348139"/>
                </a:cubicBezTo>
                <a:cubicBezTo>
                  <a:pt x="186736" y="302419"/>
                  <a:pt x="157208" y="252889"/>
                  <a:pt x="132443" y="202406"/>
                </a:cubicBezTo>
                <a:cubicBezTo>
                  <a:pt x="103868" y="144304"/>
                  <a:pt x="79103" y="83344"/>
                  <a:pt x="56243" y="22384"/>
                </a:cubicBezTo>
                <a:cubicBezTo>
                  <a:pt x="52433" y="11906"/>
                  <a:pt x="38146" y="8096"/>
                  <a:pt x="27668" y="7144"/>
                </a:cubicBezTo>
                <a:cubicBezTo>
                  <a:pt x="21953" y="7144"/>
                  <a:pt x="3856" y="8096"/>
                  <a:pt x="7666" y="18574"/>
                </a:cubicBezTo>
                <a:cubicBezTo>
                  <a:pt x="50528" y="132874"/>
                  <a:pt x="99106" y="247174"/>
                  <a:pt x="171496" y="346234"/>
                </a:cubicBezTo>
                <a:cubicBezTo>
                  <a:pt x="207691" y="395764"/>
                  <a:pt x="249601" y="444341"/>
                  <a:pt x="299131" y="481489"/>
                </a:cubicBezTo>
                <a:cubicBezTo>
                  <a:pt x="348661" y="517684"/>
                  <a:pt x="406763" y="538639"/>
                  <a:pt x="467723" y="543401"/>
                </a:cubicBezTo>
                <a:cubicBezTo>
                  <a:pt x="503918" y="545306"/>
                  <a:pt x="541066" y="542449"/>
                  <a:pt x="576308" y="531971"/>
                </a:cubicBezTo>
                <a:cubicBezTo>
                  <a:pt x="553448" y="568166"/>
                  <a:pt x="531541" y="605314"/>
                  <a:pt x="510586" y="642461"/>
                </a:cubicBezTo>
                <a:cubicBezTo>
                  <a:pt x="505823" y="651986"/>
                  <a:pt x="517253" y="658654"/>
                  <a:pt x="524873" y="661511"/>
                </a:cubicBezTo>
                <a:cubicBezTo>
                  <a:pt x="531541" y="664369"/>
                  <a:pt x="551543" y="668179"/>
                  <a:pt x="556306" y="659606"/>
                </a:cubicBezTo>
                <a:cubicBezTo>
                  <a:pt x="588691" y="601504"/>
                  <a:pt x="622981" y="545306"/>
                  <a:pt x="660128" y="490061"/>
                </a:cubicBezTo>
                <a:cubicBezTo>
                  <a:pt x="664891" y="489109"/>
                  <a:pt x="668701" y="487204"/>
                  <a:pt x="669653" y="482441"/>
                </a:cubicBezTo>
                <a:cubicBezTo>
                  <a:pt x="670606" y="480536"/>
                  <a:pt x="669653" y="478631"/>
                  <a:pt x="668701" y="476726"/>
                </a:cubicBezTo>
                <a:cubicBezTo>
                  <a:pt x="669653" y="475774"/>
                  <a:pt x="669653" y="474821"/>
                  <a:pt x="670606" y="473869"/>
                </a:cubicBezTo>
                <a:cubicBezTo>
                  <a:pt x="683941" y="457676"/>
                  <a:pt x="636316" y="443389"/>
                  <a:pt x="626791" y="456724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rtl="0"/>
            <a:endParaRPr lang="ru-RU" dirty="0"/>
          </a:p>
        </p:txBody>
      </p:sp>
      <p:sp>
        <p:nvSpPr>
          <p:cNvPr id="22" name="Надпись 21">
            <a:extLst>
              <a:ext uri="{FF2B5EF4-FFF2-40B4-BE49-F238E27FC236}">
                <a16:creationId xmlns:a16="http://schemas.microsoft.com/office/drawing/2014/main" id="{0EDD0AB6-01C4-4545-BA3F-9047F2A0799E}"/>
              </a:ext>
            </a:extLst>
          </p:cNvPr>
          <p:cNvSpPr txBox="1"/>
          <p:nvPr/>
        </p:nvSpPr>
        <p:spPr>
          <a:xfrm>
            <a:off x="4026335" y="4919304"/>
            <a:ext cx="361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8DC1F28-E3FD-416B-8C76-7556A49440F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smtClean="0"/>
              <a:pPr rtl="0"/>
              <a:t>7</a:t>
            </a:fld>
            <a:endParaRPr lang="ru-RU" dirty="0"/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61A02E3A-E7B4-45B1-9EBC-3DB4D41F5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How to customize this template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AFC52D-420D-4876-91DB-3C5C7BB801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17" t="8972" r="1546" b="13253"/>
          <a:stretch/>
        </p:blipFill>
        <p:spPr>
          <a:xfrm rot="10800000" flipH="1" flipV="1">
            <a:off x="489410" y="1176319"/>
            <a:ext cx="3844916" cy="14518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5F8DC1-FF98-4D14-AED3-6F0683CB5F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97" t="3868" r="1192" b="23749"/>
          <a:stretch/>
        </p:blipFill>
        <p:spPr>
          <a:xfrm>
            <a:off x="7027207" y="1150310"/>
            <a:ext cx="5018673" cy="225466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BD926AF-85A5-438E-948C-EDFC6FEA738C}"/>
              </a:ext>
            </a:extLst>
          </p:cNvPr>
          <p:cNvSpPr/>
          <p:nvPr/>
        </p:nvSpPr>
        <p:spPr>
          <a:xfrm>
            <a:off x="8095449" y="148834"/>
            <a:ext cx="3818384" cy="766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интерактивных карт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1F904-B074-433F-83E7-B4F7687D29B3}"/>
              </a:ext>
            </a:extLst>
          </p:cNvPr>
          <p:cNvSpPr txBox="1"/>
          <p:nvPr/>
        </p:nvSpPr>
        <p:spPr>
          <a:xfrm>
            <a:off x="0" y="3816378"/>
            <a:ext cx="121920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способы использования интерактивной доски на моих уроках: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-делать пометки и записи, поверх выводимых на экран изображений;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-работа над таблицами или изображениями;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-управление компьютером без использования самого компьютера;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-использование интерактивной доски как обычной, но с возможностью сохранить результат и в дальнейшем его использовать;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 соответствующем программном обеспечении учитель может выводить на экран интерактивной доски изображение монитора любого ученика.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860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 descr="Инструкции — фоновое поле">
            <a:extLst>
              <a:ext uri="{FF2B5EF4-FFF2-40B4-BE49-F238E27FC236}">
                <a16:creationId xmlns:a16="http://schemas.microsoft.com/office/drawing/2014/main" id="{20779E53-6FBF-49D4-B71F-9C4591CB06D5}"/>
              </a:ext>
            </a:extLst>
          </p:cNvPr>
          <p:cNvSpPr/>
          <p:nvPr/>
        </p:nvSpPr>
        <p:spPr>
          <a:xfrm>
            <a:off x="-9867" y="40136"/>
            <a:ext cx="4708996" cy="41775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43" name="Овал 42" title="Круг — фон">
            <a:extLst>
              <a:ext uri="{FF2B5EF4-FFF2-40B4-BE49-F238E27FC236}">
                <a16:creationId xmlns:a16="http://schemas.microsoft.com/office/drawing/2014/main" id="{C4AAE0A8-79D5-440B-B812-5976D3EDBD0C}"/>
              </a:ext>
            </a:extLst>
          </p:cNvPr>
          <p:cNvSpPr/>
          <p:nvPr/>
        </p:nvSpPr>
        <p:spPr>
          <a:xfrm>
            <a:off x="3630478" y="200418"/>
            <a:ext cx="426811" cy="4268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46" name="Группа 45" title="Добавьте свои изображения">
            <a:extLst>
              <a:ext uri="{FF2B5EF4-FFF2-40B4-BE49-F238E27FC236}">
                <a16:creationId xmlns:a16="http://schemas.microsoft.com/office/drawing/2014/main" id="{D61E15D2-0BAF-4A2C-9698-DD4F6BAB920D}"/>
              </a:ext>
            </a:extLst>
          </p:cNvPr>
          <p:cNvGrpSpPr/>
          <p:nvPr/>
        </p:nvGrpSpPr>
        <p:grpSpPr>
          <a:xfrm>
            <a:off x="187334" y="968347"/>
            <a:ext cx="4341659" cy="2562282"/>
            <a:chOff x="424892" y="910689"/>
            <a:chExt cx="4341659" cy="2562282"/>
          </a:xfrm>
        </p:grpSpPr>
        <p:sp>
          <p:nvSpPr>
            <p:cNvPr id="16" name="Надпись 15">
              <a:extLst>
                <a:ext uri="{FF2B5EF4-FFF2-40B4-BE49-F238E27FC236}">
                  <a16:creationId xmlns:a16="http://schemas.microsoft.com/office/drawing/2014/main" id="{1AA52088-CC08-4B31-88C3-7589922DEBB6}"/>
                </a:ext>
              </a:extLst>
            </p:cNvPr>
            <p:cNvSpPr txBox="1"/>
            <p:nvPr/>
          </p:nvSpPr>
          <p:spPr>
            <a:xfrm>
              <a:off x="424892" y="3134417"/>
              <a:ext cx="219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ru-RU" sz="1600" b="1" dirty="0" err="1"/>
                <a:t>Фоксфорд</a:t>
              </a:r>
              <a:r>
                <a:rPr lang="ru-RU" sz="1600" b="1" dirty="0"/>
                <a:t> </a:t>
              </a:r>
              <a:endParaRPr lang="ru-RU" sz="1600" dirty="0"/>
            </a:p>
          </p:txBody>
        </p:sp>
        <p:pic>
          <p:nvPicPr>
            <p:cNvPr id="12" name="Рисунок 11" title="Инструкция к шаблону — графические объекты">
              <a:extLst>
                <a:ext uri="{FF2B5EF4-FFF2-40B4-BE49-F238E27FC236}">
                  <a16:creationId xmlns:a16="http://schemas.microsoft.com/office/drawing/2014/main" id="{B945A26A-43DB-4AED-BA9E-E81359BA2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686" y="910689"/>
              <a:ext cx="1985426" cy="20083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6A7864C-1101-45CF-B3E0-1BB84A195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660" y="963918"/>
              <a:ext cx="1905000" cy="1922971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7" name="Надпись 16">
              <a:extLst>
                <a:ext uri="{FF2B5EF4-FFF2-40B4-BE49-F238E27FC236}">
                  <a16:creationId xmlns:a16="http://schemas.microsoft.com/office/drawing/2014/main" id="{0F108E97-1B0C-4A75-91C1-1B9A03212BD0}"/>
                </a:ext>
              </a:extLst>
            </p:cNvPr>
            <p:cNvSpPr txBox="1"/>
            <p:nvPr/>
          </p:nvSpPr>
          <p:spPr>
            <a:xfrm>
              <a:off x="2628134" y="3134416"/>
              <a:ext cx="21384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ru-RU" sz="1600" dirty="0" err="1"/>
                <a:t>Якласс</a:t>
              </a:r>
              <a:endParaRPr lang="ru-RU" sz="1600" dirty="0"/>
            </a:p>
          </p:txBody>
        </p:sp>
        <p:sp>
          <p:nvSpPr>
            <p:cNvPr id="20" name="Графический объект 18" title="Инструкция к шаблону — стрелка">
              <a:extLst>
                <a:ext uri="{FF2B5EF4-FFF2-40B4-BE49-F238E27FC236}">
                  <a16:creationId xmlns:a16="http://schemas.microsoft.com/office/drawing/2014/main" id="{3CDE6CC0-E86B-4B0C-B994-AD3ECE46636B}"/>
                </a:ext>
              </a:extLst>
            </p:cNvPr>
            <p:cNvSpPr/>
            <p:nvPr/>
          </p:nvSpPr>
          <p:spPr>
            <a:xfrm rot="4500000" flipH="1">
              <a:off x="1365275" y="2606461"/>
              <a:ext cx="367586" cy="457870"/>
            </a:xfrm>
            <a:custGeom>
              <a:avLst/>
              <a:gdLst>
                <a:gd name="connsiteX0" fmla="*/ 27380 w 542925"/>
                <a:gd name="connsiteY0" fmla="*/ 669232 h 676275"/>
                <a:gd name="connsiteX1" fmla="*/ 138823 w 542925"/>
                <a:gd name="connsiteY1" fmla="*/ 376814 h 676275"/>
                <a:gd name="connsiteX2" fmla="*/ 352183 w 542925"/>
                <a:gd name="connsiteY2" fmla="*/ 147262 h 676275"/>
                <a:gd name="connsiteX3" fmla="*/ 485533 w 542925"/>
                <a:gd name="connsiteY3" fmla="*/ 68204 h 676275"/>
                <a:gd name="connsiteX4" fmla="*/ 469340 w 542925"/>
                <a:gd name="connsiteY4" fmla="*/ 96779 h 676275"/>
                <a:gd name="connsiteX5" fmla="*/ 416953 w 542925"/>
                <a:gd name="connsiteY5" fmla="*/ 192029 h 676275"/>
                <a:gd name="connsiteX6" fmla="*/ 433145 w 542925"/>
                <a:gd name="connsiteY6" fmla="*/ 216794 h 676275"/>
                <a:gd name="connsiteX7" fmla="*/ 484580 w 542925"/>
                <a:gd name="connsiteY7" fmla="*/ 124402 h 676275"/>
                <a:gd name="connsiteX8" fmla="*/ 509345 w 542925"/>
                <a:gd name="connsiteY8" fmla="*/ 78682 h 676275"/>
                <a:gd name="connsiteX9" fmla="*/ 536015 w 542925"/>
                <a:gd name="connsiteY9" fmla="*/ 37724 h 676275"/>
                <a:gd name="connsiteX10" fmla="*/ 524585 w 542925"/>
                <a:gd name="connsiteY10" fmla="*/ 7244 h 676275"/>
                <a:gd name="connsiteX11" fmla="*/ 297890 w 542925"/>
                <a:gd name="connsiteY11" fmla="*/ 39629 h 676275"/>
                <a:gd name="connsiteX12" fmla="*/ 307415 w 542925"/>
                <a:gd name="connsiteY12" fmla="*/ 71062 h 676275"/>
                <a:gd name="connsiteX13" fmla="*/ 436003 w 542925"/>
                <a:gd name="connsiteY13" fmla="*/ 54869 h 676275"/>
                <a:gd name="connsiteX14" fmla="*/ 233120 w 542925"/>
                <a:gd name="connsiteY14" fmla="*/ 208222 h 676275"/>
                <a:gd name="connsiteX15" fmla="*/ 57860 w 542925"/>
                <a:gd name="connsiteY15" fmla="*/ 473969 h 676275"/>
                <a:gd name="connsiteX16" fmla="*/ 7378 w 542925"/>
                <a:gd name="connsiteY16" fmla="*/ 648277 h 676275"/>
                <a:gd name="connsiteX17" fmla="*/ 14045 w 542925"/>
                <a:gd name="connsiteY17" fmla="*/ 670184 h 676275"/>
                <a:gd name="connsiteX18" fmla="*/ 27380 w 542925"/>
                <a:gd name="connsiteY18" fmla="*/ 669232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2925" h="676275">
                  <a:moveTo>
                    <a:pt x="27380" y="669232"/>
                  </a:moveTo>
                  <a:cubicBezTo>
                    <a:pt x="44525" y="565409"/>
                    <a:pt x="83578" y="465397"/>
                    <a:pt x="138823" y="376814"/>
                  </a:cubicBezTo>
                  <a:cubicBezTo>
                    <a:pt x="195020" y="288232"/>
                    <a:pt x="267410" y="209174"/>
                    <a:pt x="352183" y="147262"/>
                  </a:cubicBezTo>
                  <a:cubicBezTo>
                    <a:pt x="394093" y="116782"/>
                    <a:pt x="438860" y="90112"/>
                    <a:pt x="485533" y="68204"/>
                  </a:cubicBezTo>
                  <a:cubicBezTo>
                    <a:pt x="479818" y="77729"/>
                    <a:pt x="475055" y="87254"/>
                    <a:pt x="469340" y="96779"/>
                  </a:cubicBezTo>
                  <a:cubicBezTo>
                    <a:pt x="452195" y="128212"/>
                    <a:pt x="434098" y="160597"/>
                    <a:pt x="416953" y="192029"/>
                  </a:cubicBezTo>
                  <a:cubicBezTo>
                    <a:pt x="412190" y="201554"/>
                    <a:pt x="425525" y="230129"/>
                    <a:pt x="433145" y="216794"/>
                  </a:cubicBezTo>
                  <a:cubicBezTo>
                    <a:pt x="450290" y="186314"/>
                    <a:pt x="467435" y="154882"/>
                    <a:pt x="484580" y="124402"/>
                  </a:cubicBezTo>
                  <a:cubicBezTo>
                    <a:pt x="493153" y="109162"/>
                    <a:pt x="501725" y="93922"/>
                    <a:pt x="509345" y="78682"/>
                  </a:cubicBezTo>
                  <a:cubicBezTo>
                    <a:pt x="516965" y="64394"/>
                    <a:pt x="523633" y="48202"/>
                    <a:pt x="536015" y="37724"/>
                  </a:cubicBezTo>
                  <a:cubicBezTo>
                    <a:pt x="543635" y="31057"/>
                    <a:pt x="535063" y="5339"/>
                    <a:pt x="524585" y="7244"/>
                  </a:cubicBezTo>
                  <a:cubicBezTo>
                    <a:pt x="449338" y="21532"/>
                    <a:pt x="374090" y="32009"/>
                    <a:pt x="297890" y="39629"/>
                  </a:cubicBezTo>
                  <a:cubicBezTo>
                    <a:pt x="287413" y="40582"/>
                    <a:pt x="295033" y="72967"/>
                    <a:pt x="307415" y="71062"/>
                  </a:cubicBezTo>
                  <a:cubicBezTo>
                    <a:pt x="350278" y="66299"/>
                    <a:pt x="393140" y="61537"/>
                    <a:pt x="436003" y="54869"/>
                  </a:cubicBezTo>
                  <a:cubicBezTo>
                    <a:pt x="360755" y="94874"/>
                    <a:pt x="292175" y="147262"/>
                    <a:pt x="233120" y="208222"/>
                  </a:cubicBezTo>
                  <a:cubicBezTo>
                    <a:pt x="158825" y="284422"/>
                    <a:pt x="98818" y="375862"/>
                    <a:pt x="57860" y="473969"/>
                  </a:cubicBezTo>
                  <a:cubicBezTo>
                    <a:pt x="35000" y="530167"/>
                    <a:pt x="17855" y="588269"/>
                    <a:pt x="7378" y="648277"/>
                  </a:cubicBezTo>
                  <a:cubicBezTo>
                    <a:pt x="6425" y="655897"/>
                    <a:pt x="8330" y="665422"/>
                    <a:pt x="14045" y="670184"/>
                  </a:cubicBezTo>
                  <a:cubicBezTo>
                    <a:pt x="20713" y="676852"/>
                    <a:pt x="25475" y="675899"/>
                    <a:pt x="27380" y="66923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  <p:sp>
          <p:nvSpPr>
            <p:cNvPr id="21" name="Графический объект 18" title="Инструкция к шаблону — стрелка">
              <a:extLst>
                <a:ext uri="{FF2B5EF4-FFF2-40B4-BE49-F238E27FC236}">
                  <a16:creationId xmlns:a16="http://schemas.microsoft.com/office/drawing/2014/main" id="{051A3989-527C-4619-9BF7-E99892F1986E}"/>
                </a:ext>
              </a:extLst>
            </p:cNvPr>
            <p:cNvSpPr/>
            <p:nvPr/>
          </p:nvSpPr>
          <p:spPr>
            <a:xfrm rot="17820117">
              <a:off x="3452257" y="2502894"/>
              <a:ext cx="421360" cy="524851"/>
            </a:xfrm>
            <a:custGeom>
              <a:avLst/>
              <a:gdLst>
                <a:gd name="connsiteX0" fmla="*/ 27380 w 542925"/>
                <a:gd name="connsiteY0" fmla="*/ 669232 h 676275"/>
                <a:gd name="connsiteX1" fmla="*/ 138823 w 542925"/>
                <a:gd name="connsiteY1" fmla="*/ 376814 h 676275"/>
                <a:gd name="connsiteX2" fmla="*/ 352183 w 542925"/>
                <a:gd name="connsiteY2" fmla="*/ 147262 h 676275"/>
                <a:gd name="connsiteX3" fmla="*/ 485533 w 542925"/>
                <a:gd name="connsiteY3" fmla="*/ 68204 h 676275"/>
                <a:gd name="connsiteX4" fmla="*/ 469340 w 542925"/>
                <a:gd name="connsiteY4" fmla="*/ 96779 h 676275"/>
                <a:gd name="connsiteX5" fmla="*/ 416953 w 542925"/>
                <a:gd name="connsiteY5" fmla="*/ 192029 h 676275"/>
                <a:gd name="connsiteX6" fmla="*/ 433145 w 542925"/>
                <a:gd name="connsiteY6" fmla="*/ 216794 h 676275"/>
                <a:gd name="connsiteX7" fmla="*/ 484580 w 542925"/>
                <a:gd name="connsiteY7" fmla="*/ 124402 h 676275"/>
                <a:gd name="connsiteX8" fmla="*/ 509345 w 542925"/>
                <a:gd name="connsiteY8" fmla="*/ 78682 h 676275"/>
                <a:gd name="connsiteX9" fmla="*/ 536015 w 542925"/>
                <a:gd name="connsiteY9" fmla="*/ 37724 h 676275"/>
                <a:gd name="connsiteX10" fmla="*/ 524585 w 542925"/>
                <a:gd name="connsiteY10" fmla="*/ 7244 h 676275"/>
                <a:gd name="connsiteX11" fmla="*/ 297890 w 542925"/>
                <a:gd name="connsiteY11" fmla="*/ 39629 h 676275"/>
                <a:gd name="connsiteX12" fmla="*/ 307415 w 542925"/>
                <a:gd name="connsiteY12" fmla="*/ 71062 h 676275"/>
                <a:gd name="connsiteX13" fmla="*/ 436003 w 542925"/>
                <a:gd name="connsiteY13" fmla="*/ 54869 h 676275"/>
                <a:gd name="connsiteX14" fmla="*/ 233120 w 542925"/>
                <a:gd name="connsiteY14" fmla="*/ 208222 h 676275"/>
                <a:gd name="connsiteX15" fmla="*/ 57860 w 542925"/>
                <a:gd name="connsiteY15" fmla="*/ 473969 h 676275"/>
                <a:gd name="connsiteX16" fmla="*/ 7378 w 542925"/>
                <a:gd name="connsiteY16" fmla="*/ 648277 h 676275"/>
                <a:gd name="connsiteX17" fmla="*/ 14045 w 542925"/>
                <a:gd name="connsiteY17" fmla="*/ 670184 h 676275"/>
                <a:gd name="connsiteX18" fmla="*/ 27380 w 542925"/>
                <a:gd name="connsiteY18" fmla="*/ 669232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2925" h="676275">
                  <a:moveTo>
                    <a:pt x="27380" y="669232"/>
                  </a:moveTo>
                  <a:cubicBezTo>
                    <a:pt x="44525" y="565409"/>
                    <a:pt x="83578" y="465397"/>
                    <a:pt x="138823" y="376814"/>
                  </a:cubicBezTo>
                  <a:cubicBezTo>
                    <a:pt x="195020" y="288232"/>
                    <a:pt x="267410" y="209174"/>
                    <a:pt x="352183" y="147262"/>
                  </a:cubicBezTo>
                  <a:cubicBezTo>
                    <a:pt x="394093" y="116782"/>
                    <a:pt x="438860" y="90112"/>
                    <a:pt x="485533" y="68204"/>
                  </a:cubicBezTo>
                  <a:cubicBezTo>
                    <a:pt x="479818" y="77729"/>
                    <a:pt x="475055" y="87254"/>
                    <a:pt x="469340" y="96779"/>
                  </a:cubicBezTo>
                  <a:cubicBezTo>
                    <a:pt x="452195" y="128212"/>
                    <a:pt x="434098" y="160597"/>
                    <a:pt x="416953" y="192029"/>
                  </a:cubicBezTo>
                  <a:cubicBezTo>
                    <a:pt x="412190" y="201554"/>
                    <a:pt x="425525" y="230129"/>
                    <a:pt x="433145" y="216794"/>
                  </a:cubicBezTo>
                  <a:cubicBezTo>
                    <a:pt x="450290" y="186314"/>
                    <a:pt x="467435" y="154882"/>
                    <a:pt x="484580" y="124402"/>
                  </a:cubicBezTo>
                  <a:cubicBezTo>
                    <a:pt x="493153" y="109162"/>
                    <a:pt x="501725" y="93922"/>
                    <a:pt x="509345" y="78682"/>
                  </a:cubicBezTo>
                  <a:cubicBezTo>
                    <a:pt x="516965" y="64394"/>
                    <a:pt x="523633" y="48202"/>
                    <a:pt x="536015" y="37724"/>
                  </a:cubicBezTo>
                  <a:cubicBezTo>
                    <a:pt x="543635" y="31057"/>
                    <a:pt x="535063" y="5339"/>
                    <a:pt x="524585" y="7244"/>
                  </a:cubicBezTo>
                  <a:cubicBezTo>
                    <a:pt x="449338" y="21532"/>
                    <a:pt x="374090" y="32009"/>
                    <a:pt x="297890" y="39629"/>
                  </a:cubicBezTo>
                  <a:cubicBezTo>
                    <a:pt x="287413" y="40582"/>
                    <a:pt x="295033" y="72967"/>
                    <a:pt x="307415" y="71062"/>
                  </a:cubicBezTo>
                  <a:cubicBezTo>
                    <a:pt x="350278" y="66299"/>
                    <a:pt x="393140" y="61537"/>
                    <a:pt x="436003" y="54869"/>
                  </a:cubicBezTo>
                  <a:cubicBezTo>
                    <a:pt x="360755" y="94874"/>
                    <a:pt x="292175" y="147262"/>
                    <a:pt x="233120" y="208222"/>
                  </a:cubicBezTo>
                  <a:cubicBezTo>
                    <a:pt x="158825" y="284422"/>
                    <a:pt x="98818" y="375862"/>
                    <a:pt x="57860" y="473969"/>
                  </a:cubicBezTo>
                  <a:cubicBezTo>
                    <a:pt x="35000" y="530167"/>
                    <a:pt x="17855" y="588269"/>
                    <a:pt x="7378" y="648277"/>
                  </a:cubicBezTo>
                  <a:cubicBezTo>
                    <a:pt x="6425" y="655897"/>
                    <a:pt x="8330" y="665422"/>
                    <a:pt x="14045" y="670184"/>
                  </a:cubicBezTo>
                  <a:cubicBezTo>
                    <a:pt x="20713" y="676852"/>
                    <a:pt x="25475" y="675899"/>
                    <a:pt x="27380" y="66923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rtl="0"/>
              <a:endParaRPr lang="ru-RU" dirty="0"/>
            </a:p>
          </p:txBody>
        </p:sp>
      </p:grpSp>
      <p:sp>
        <p:nvSpPr>
          <p:cNvPr id="42" name="Прямоугольник 41" descr="Инструкции — фоновое поле">
            <a:extLst>
              <a:ext uri="{FF2B5EF4-FFF2-40B4-BE49-F238E27FC236}">
                <a16:creationId xmlns:a16="http://schemas.microsoft.com/office/drawing/2014/main" id="{3844B058-3CE8-4852-BEF6-257F8549EE99}"/>
              </a:ext>
            </a:extLst>
          </p:cNvPr>
          <p:cNvSpPr/>
          <p:nvPr/>
        </p:nvSpPr>
        <p:spPr>
          <a:xfrm>
            <a:off x="7503876" y="200418"/>
            <a:ext cx="4582869" cy="32551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45" name="Овал 44" title="Круг — фон">
            <a:extLst>
              <a:ext uri="{FF2B5EF4-FFF2-40B4-BE49-F238E27FC236}">
                <a16:creationId xmlns:a16="http://schemas.microsoft.com/office/drawing/2014/main" id="{840F97B3-0E1D-40DC-BF8C-2D40E7DDC61C}"/>
              </a:ext>
            </a:extLst>
          </p:cNvPr>
          <p:cNvSpPr/>
          <p:nvPr/>
        </p:nvSpPr>
        <p:spPr>
          <a:xfrm>
            <a:off x="7503876" y="2805396"/>
            <a:ext cx="628070" cy="6236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4" name="Графический объект 33" title="Щелкните значок">
            <a:extLst>
              <a:ext uri="{FF2B5EF4-FFF2-40B4-BE49-F238E27FC236}">
                <a16:creationId xmlns:a16="http://schemas.microsoft.com/office/drawing/2014/main" id="{CD918641-0E9F-47D8-845F-9A6E26FAFE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673584" flipH="1" flipV="1">
            <a:off x="10033285" y="2946705"/>
            <a:ext cx="372148" cy="372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Прямоугольник 35" descr="Инструкции — фоновое поле">
            <a:extLst>
              <a:ext uri="{FF2B5EF4-FFF2-40B4-BE49-F238E27FC236}">
                <a16:creationId xmlns:a16="http://schemas.microsoft.com/office/drawing/2014/main" id="{076CBD10-D15D-4FC1-8D9B-B4BEB3C1E3E5}"/>
              </a:ext>
            </a:extLst>
          </p:cNvPr>
          <p:cNvSpPr/>
          <p:nvPr/>
        </p:nvSpPr>
        <p:spPr>
          <a:xfrm>
            <a:off x="5104660" y="3561889"/>
            <a:ext cx="6928542" cy="30456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44" name="Овал 43" title="Круг — фон">
            <a:extLst>
              <a:ext uri="{FF2B5EF4-FFF2-40B4-BE49-F238E27FC236}">
                <a16:creationId xmlns:a16="http://schemas.microsoft.com/office/drawing/2014/main" id="{AD5E115B-A01C-4789-8FA0-CA1A95794CDC}"/>
              </a:ext>
            </a:extLst>
          </p:cNvPr>
          <p:cNvSpPr/>
          <p:nvPr/>
        </p:nvSpPr>
        <p:spPr>
          <a:xfrm>
            <a:off x="10563038" y="3921260"/>
            <a:ext cx="650426" cy="65751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5" name="Графический объект 34" title="Щелкните значок">
            <a:extLst>
              <a:ext uri="{FF2B5EF4-FFF2-40B4-BE49-F238E27FC236}">
                <a16:creationId xmlns:a16="http://schemas.microsoft.com/office/drawing/2014/main" id="{FE77A636-0A2F-43A6-A666-027B31BBE4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6185" y="3721094"/>
            <a:ext cx="199025" cy="199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8DC1F28-E3FD-416B-8C76-7556A49440F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smtClean="0"/>
              <a:pPr rtl="0"/>
              <a:t>8</a:t>
            </a:fld>
            <a:endParaRPr lang="ru-RU" dirty="0"/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61A02E3A-E7B4-45B1-9EBC-3DB4D41F5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How to customize this template</a:t>
            </a:r>
          </a:p>
        </p:txBody>
      </p:sp>
      <p:sp>
        <p:nvSpPr>
          <p:cNvPr id="32" name="Графический объект 18" title="Инструкция к шаблону — стрелка">
            <a:extLst>
              <a:ext uri="{FF2B5EF4-FFF2-40B4-BE49-F238E27FC236}">
                <a16:creationId xmlns:a16="http://schemas.microsoft.com/office/drawing/2014/main" id="{1C423936-E785-4AA4-AE30-B44E99C3D5C5}"/>
              </a:ext>
            </a:extLst>
          </p:cNvPr>
          <p:cNvSpPr/>
          <p:nvPr/>
        </p:nvSpPr>
        <p:spPr>
          <a:xfrm rot="19047229" flipV="1">
            <a:off x="4933630" y="769332"/>
            <a:ext cx="2244761" cy="1338897"/>
          </a:xfrm>
          <a:custGeom>
            <a:avLst/>
            <a:gdLst>
              <a:gd name="connsiteX0" fmla="*/ 27380 w 542925"/>
              <a:gd name="connsiteY0" fmla="*/ 669232 h 676275"/>
              <a:gd name="connsiteX1" fmla="*/ 138823 w 542925"/>
              <a:gd name="connsiteY1" fmla="*/ 376814 h 676275"/>
              <a:gd name="connsiteX2" fmla="*/ 352183 w 542925"/>
              <a:gd name="connsiteY2" fmla="*/ 147262 h 676275"/>
              <a:gd name="connsiteX3" fmla="*/ 485533 w 542925"/>
              <a:gd name="connsiteY3" fmla="*/ 68204 h 676275"/>
              <a:gd name="connsiteX4" fmla="*/ 469340 w 542925"/>
              <a:gd name="connsiteY4" fmla="*/ 96779 h 676275"/>
              <a:gd name="connsiteX5" fmla="*/ 416953 w 542925"/>
              <a:gd name="connsiteY5" fmla="*/ 192029 h 676275"/>
              <a:gd name="connsiteX6" fmla="*/ 433145 w 542925"/>
              <a:gd name="connsiteY6" fmla="*/ 216794 h 676275"/>
              <a:gd name="connsiteX7" fmla="*/ 484580 w 542925"/>
              <a:gd name="connsiteY7" fmla="*/ 124402 h 676275"/>
              <a:gd name="connsiteX8" fmla="*/ 509345 w 542925"/>
              <a:gd name="connsiteY8" fmla="*/ 78682 h 676275"/>
              <a:gd name="connsiteX9" fmla="*/ 536015 w 542925"/>
              <a:gd name="connsiteY9" fmla="*/ 37724 h 676275"/>
              <a:gd name="connsiteX10" fmla="*/ 524585 w 542925"/>
              <a:gd name="connsiteY10" fmla="*/ 7244 h 676275"/>
              <a:gd name="connsiteX11" fmla="*/ 297890 w 542925"/>
              <a:gd name="connsiteY11" fmla="*/ 39629 h 676275"/>
              <a:gd name="connsiteX12" fmla="*/ 307415 w 542925"/>
              <a:gd name="connsiteY12" fmla="*/ 71062 h 676275"/>
              <a:gd name="connsiteX13" fmla="*/ 436003 w 542925"/>
              <a:gd name="connsiteY13" fmla="*/ 54869 h 676275"/>
              <a:gd name="connsiteX14" fmla="*/ 233120 w 542925"/>
              <a:gd name="connsiteY14" fmla="*/ 208222 h 676275"/>
              <a:gd name="connsiteX15" fmla="*/ 57860 w 542925"/>
              <a:gd name="connsiteY15" fmla="*/ 473969 h 676275"/>
              <a:gd name="connsiteX16" fmla="*/ 7378 w 542925"/>
              <a:gd name="connsiteY16" fmla="*/ 648277 h 676275"/>
              <a:gd name="connsiteX17" fmla="*/ 14045 w 542925"/>
              <a:gd name="connsiteY17" fmla="*/ 670184 h 676275"/>
              <a:gd name="connsiteX18" fmla="*/ 27380 w 542925"/>
              <a:gd name="connsiteY18" fmla="*/ 669232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2925" h="676275">
                <a:moveTo>
                  <a:pt x="27380" y="669232"/>
                </a:moveTo>
                <a:cubicBezTo>
                  <a:pt x="44525" y="565409"/>
                  <a:pt x="83578" y="465397"/>
                  <a:pt x="138823" y="376814"/>
                </a:cubicBezTo>
                <a:cubicBezTo>
                  <a:pt x="195020" y="288232"/>
                  <a:pt x="267410" y="209174"/>
                  <a:pt x="352183" y="147262"/>
                </a:cubicBezTo>
                <a:cubicBezTo>
                  <a:pt x="394093" y="116782"/>
                  <a:pt x="438860" y="90112"/>
                  <a:pt x="485533" y="68204"/>
                </a:cubicBezTo>
                <a:cubicBezTo>
                  <a:pt x="479818" y="77729"/>
                  <a:pt x="475055" y="87254"/>
                  <a:pt x="469340" y="96779"/>
                </a:cubicBezTo>
                <a:cubicBezTo>
                  <a:pt x="452195" y="128212"/>
                  <a:pt x="434098" y="160597"/>
                  <a:pt x="416953" y="192029"/>
                </a:cubicBezTo>
                <a:cubicBezTo>
                  <a:pt x="412190" y="201554"/>
                  <a:pt x="425525" y="230129"/>
                  <a:pt x="433145" y="216794"/>
                </a:cubicBezTo>
                <a:cubicBezTo>
                  <a:pt x="450290" y="186314"/>
                  <a:pt x="467435" y="154882"/>
                  <a:pt x="484580" y="124402"/>
                </a:cubicBezTo>
                <a:cubicBezTo>
                  <a:pt x="493153" y="109162"/>
                  <a:pt x="501725" y="93922"/>
                  <a:pt x="509345" y="78682"/>
                </a:cubicBezTo>
                <a:cubicBezTo>
                  <a:pt x="516965" y="64394"/>
                  <a:pt x="523633" y="48202"/>
                  <a:pt x="536015" y="37724"/>
                </a:cubicBezTo>
                <a:cubicBezTo>
                  <a:pt x="543635" y="31057"/>
                  <a:pt x="535063" y="5339"/>
                  <a:pt x="524585" y="7244"/>
                </a:cubicBezTo>
                <a:cubicBezTo>
                  <a:pt x="449338" y="21532"/>
                  <a:pt x="374090" y="32009"/>
                  <a:pt x="297890" y="39629"/>
                </a:cubicBezTo>
                <a:cubicBezTo>
                  <a:pt x="287413" y="40582"/>
                  <a:pt x="295033" y="72967"/>
                  <a:pt x="307415" y="71062"/>
                </a:cubicBezTo>
                <a:cubicBezTo>
                  <a:pt x="350278" y="66299"/>
                  <a:pt x="393140" y="61537"/>
                  <a:pt x="436003" y="54869"/>
                </a:cubicBezTo>
                <a:cubicBezTo>
                  <a:pt x="360755" y="94874"/>
                  <a:pt x="292175" y="147262"/>
                  <a:pt x="233120" y="208222"/>
                </a:cubicBezTo>
                <a:cubicBezTo>
                  <a:pt x="158825" y="284422"/>
                  <a:pt x="98818" y="375862"/>
                  <a:pt x="57860" y="473969"/>
                </a:cubicBezTo>
                <a:cubicBezTo>
                  <a:pt x="35000" y="530167"/>
                  <a:pt x="17855" y="588269"/>
                  <a:pt x="7378" y="648277"/>
                </a:cubicBezTo>
                <a:cubicBezTo>
                  <a:pt x="6425" y="655897"/>
                  <a:pt x="8330" y="665422"/>
                  <a:pt x="14045" y="670184"/>
                </a:cubicBezTo>
                <a:cubicBezTo>
                  <a:pt x="20713" y="676852"/>
                  <a:pt x="25475" y="675899"/>
                  <a:pt x="27380" y="669232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rtl="0"/>
            <a:endParaRPr lang="ru-RU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D16D887-75F8-4CEB-9B7D-E2D5B63905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43" t="9191" r="85947" b="71780"/>
          <a:stretch/>
        </p:blipFill>
        <p:spPr>
          <a:xfrm>
            <a:off x="2380736" y="1004213"/>
            <a:ext cx="1985018" cy="195769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75A1231-DD93-4AC8-A9E8-9E8618A5D9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43" t="9450" r="81407" b="77346"/>
          <a:stretch/>
        </p:blipFill>
        <p:spPr>
          <a:xfrm>
            <a:off x="304445" y="971984"/>
            <a:ext cx="1862595" cy="153661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F168F1B-F0F2-40A8-9CE3-43DAC331FE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52" t="9197" r="11550" b="4972"/>
          <a:stretch/>
        </p:blipFill>
        <p:spPr>
          <a:xfrm>
            <a:off x="7589325" y="242156"/>
            <a:ext cx="4443877" cy="25215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8CDB8B-8306-4B3C-9C08-D7D7C240F13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782" t="14896" r="17001" b="6278"/>
          <a:stretch/>
        </p:blipFill>
        <p:spPr>
          <a:xfrm>
            <a:off x="5371014" y="3588470"/>
            <a:ext cx="4372287" cy="3018905"/>
          </a:xfrm>
          <a:prstGeom prst="rect">
            <a:avLst/>
          </a:prstGeom>
        </p:spPr>
      </p:pic>
      <p:sp>
        <p:nvSpPr>
          <p:cNvPr id="51" name="Графический объект 18" title="Инструкция к шаблону — стрелка">
            <a:extLst>
              <a:ext uri="{FF2B5EF4-FFF2-40B4-BE49-F238E27FC236}">
                <a16:creationId xmlns:a16="http://schemas.microsoft.com/office/drawing/2014/main" id="{6B9F18CF-4E0B-4C5A-BEFC-9DE86CB81740}"/>
              </a:ext>
            </a:extLst>
          </p:cNvPr>
          <p:cNvSpPr/>
          <p:nvPr/>
        </p:nvSpPr>
        <p:spPr>
          <a:xfrm rot="5034849">
            <a:off x="4670571" y="2000151"/>
            <a:ext cx="1536553" cy="1412767"/>
          </a:xfrm>
          <a:custGeom>
            <a:avLst/>
            <a:gdLst>
              <a:gd name="connsiteX0" fmla="*/ 27380 w 542925"/>
              <a:gd name="connsiteY0" fmla="*/ 669232 h 676275"/>
              <a:gd name="connsiteX1" fmla="*/ 138823 w 542925"/>
              <a:gd name="connsiteY1" fmla="*/ 376814 h 676275"/>
              <a:gd name="connsiteX2" fmla="*/ 352183 w 542925"/>
              <a:gd name="connsiteY2" fmla="*/ 147262 h 676275"/>
              <a:gd name="connsiteX3" fmla="*/ 485533 w 542925"/>
              <a:gd name="connsiteY3" fmla="*/ 68204 h 676275"/>
              <a:gd name="connsiteX4" fmla="*/ 469340 w 542925"/>
              <a:gd name="connsiteY4" fmla="*/ 96779 h 676275"/>
              <a:gd name="connsiteX5" fmla="*/ 416953 w 542925"/>
              <a:gd name="connsiteY5" fmla="*/ 192029 h 676275"/>
              <a:gd name="connsiteX6" fmla="*/ 433145 w 542925"/>
              <a:gd name="connsiteY6" fmla="*/ 216794 h 676275"/>
              <a:gd name="connsiteX7" fmla="*/ 484580 w 542925"/>
              <a:gd name="connsiteY7" fmla="*/ 124402 h 676275"/>
              <a:gd name="connsiteX8" fmla="*/ 509345 w 542925"/>
              <a:gd name="connsiteY8" fmla="*/ 78682 h 676275"/>
              <a:gd name="connsiteX9" fmla="*/ 536015 w 542925"/>
              <a:gd name="connsiteY9" fmla="*/ 37724 h 676275"/>
              <a:gd name="connsiteX10" fmla="*/ 524585 w 542925"/>
              <a:gd name="connsiteY10" fmla="*/ 7244 h 676275"/>
              <a:gd name="connsiteX11" fmla="*/ 297890 w 542925"/>
              <a:gd name="connsiteY11" fmla="*/ 39629 h 676275"/>
              <a:gd name="connsiteX12" fmla="*/ 307415 w 542925"/>
              <a:gd name="connsiteY12" fmla="*/ 71062 h 676275"/>
              <a:gd name="connsiteX13" fmla="*/ 436003 w 542925"/>
              <a:gd name="connsiteY13" fmla="*/ 54869 h 676275"/>
              <a:gd name="connsiteX14" fmla="*/ 233120 w 542925"/>
              <a:gd name="connsiteY14" fmla="*/ 208222 h 676275"/>
              <a:gd name="connsiteX15" fmla="*/ 57860 w 542925"/>
              <a:gd name="connsiteY15" fmla="*/ 473969 h 676275"/>
              <a:gd name="connsiteX16" fmla="*/ 7378 w 542925"/>
              <a:gd name="connsiteY16" fmla="*/ 648277 h 676275"/>
              <a:gd name="connsiteX17" fmla="*/ 14045 w 542925"/>
              <a:gd name="connsiteY17" fmla="*/ 670184 h 676275"/>
              <a:gd name="connsiteX18" fmla="*/ 27380 w 542925"/>
              <a:gd name="connsiteY18" fmla="*/ 669232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2925" h="676275">
                <a:moveTo>
                  <a:pt x="27380" y="669232"/>
                </a:moveTo>
                <a:cubicBezTo>
                  <a:pt x="44525" y="565409"/>
                  <a:pt x="83578" y="465397"/>
                  <a:pt x="138823" y="376814"/>
                </a:cubicBezTo>
                <a:cubicBezTo>
                  <a:pt x="195020" y="288232"/>
                  <a:pt x="267410" y="209174"/>
                  <a:pt x="352183" y="147262"/>
                </a:cubicBezTo>
                <a:cubicBezTo>
                  <a:pt x="394093" y="116782"/>
                  <a:pt x="438860" y="90112"/>
                  <a:pt x="485533" y="68204"/>
                </a:cubicBezTo>
                <a:cubicBezTo>
                  <a:pt x="479818" y="77729"/>
                  <a:pt x="475055" y="87254"/>
                  <a:pt x="469340" y="96779"/>
                </a:cubicBezTo>
                <a:cubicBezTo>
                  <a:pt x="452195" y="128212"/>
                  <a:pt x="434098" y="160597"/>
                  <a:pt x="416953" y="192029"/>
                </a:cubicBezTo>
                <a:cubicBezTo>
                  <a:pt x="412190" y="201554"/>
                  <a:pt x="425525" y="230129"/>
                  <a:pt x="433145" y="216794"/>
                </a:cubicBezTo>
                <a:cubicBezTo>
                  <a:pt x="450290" y="186314"/>
                  <a:pt x="467435" y="154882"/>
                  <a:pt x="484580" y="124402"/>
                </a:cubicBezTo>
                <a:cubicBezTo>
                  <a:pt x="493153" y="109162"/>
                  <a:pt x="501725" y="93922"/>
                  <a:pt x="509345" y="78682"/>
                </a:cubicBezTo>
                <a:cubicBezTo>
                  <a:pt x="516965" y="64394"/>
                  <a:pt x="523633" y="48202"/>
                  <a:pt x="536015" y="37724"/>
                </a:cubicBezTo>
                <a:cubicBezTo>
                  <a:pt x="543635" y="31057"/>
                  <a:pt x="535063" y="5339"/>
                  <a:pt x="524585" y="7244"/>
                </a:cubicBezTo>
                <a:cubicBezTo>
                  <a:pt x="449338" y="21532"/>
                  <a:pt x="374090" y="32009"/>
                  <a:pt x="297890" y="39629"/>
                </a:cubicBezTo>
                <a:cubicBezTo>
                  <a:pt x="287413" y="40582"/>
                  <a:pt x="295033" y="72967"/>
                  <a:pt x="307415" y="71062"/>
                </a:cubicBezTo>
                <a:cubicBezTo>
                  <a:pt x="350278" y="66299"/>
                  <a:pt x="393140" y="61537"/>
                  <a:pt x="436003" y="54869"/>
                </a:cubicBezTo>
                <a:cubicBezTo>
                  <a:pt x="360755" y="94874"/>
                  <a:pt x="292175" y="147262"/>
                  <a:pt x="233120" y="208222"/>
                </a:cubicBezTo>
                <a:cubicBezTo>
                  <a:pt x="158825" y="284422"/>
                  <a:pt x="98818" y="375862"/>
                  <a:pt x="57860" y="473969"/>
                </a:cubicBezTo>
                <a:cubicBezTo>
                  <a:pt x="35000" y="530167"/>
                  <a:pt x="17855" y="588269"/>
                  <a:pt x="7378" y="648277"/>
                </a:cubicBezTo>
                <a:cubicBezTo>
                  <a:pt x="6425" y="655897"/>
                  <a:pt x="8330" y="665422"/>
                  <a:pt x="14045" y="670184"/>
                </a:cubicBezTo>
                <a:cubicBezTo>
                  <a:pt x="20713" y="676852"/>
                  <a:pt x="25475" y="675899"/>
                  <a:pt x="27380" y="669232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rtl="0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E2266E-721D-4F6F-853F-66EF41ACC4D2}"/>
              </a:ext>
            </a:extLst>
          </p:cNvPr>
          <p:cNvSpPr txBox="1"/>
          <p:nvPr/>
        </p:nvSpPr>
        <p:spPr>
          <a:xfrm>
            <a:off x="71021" y="4350531"/>
            <a:ext cx="49516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цифровых образовательных ресурсов: </a:t>
            </a:r>
            <a:endParaRPr lang="ru-RU" sz="2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самостоятельной работы обучающихся в урочной и внеурочной деятельности.</a:t>
            </a:r>
            <a:endParaRPr lang="ru-RU" sz="2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370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8976596F-A709-4C2C-879F-0FC96E5EC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DC80D71-2CCB-4CFD-9E8F-0341D34BD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9</a:t>
            </a:fld>
            <a:endParaRPr lang="ru-RU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4137FC-95C9-4F5D-AAB2-9D31334DCDBF}"/>
              </a:ext>
            </a:extLst>
          </p:cNvPr>
          <p:cNvSpPr/>
          <p:nvPr/>
        </p:nvSpPr>
        <p:spPr>
          <a:xfrm>
            <a:off x="79899" y="248576"/>
            <a:ext cx="953461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/>
            <a:r>
              <a:rPr lang="ru-RU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организации первоначального знакомства обучающихся с Интернет-ресурсами мною предлагаются списки разных электронных адресов с составленной краткой аннотацией:</a:t>
            </a:r>
            <a:endParaRPr lang="ru-RU" sz="2400" b="1" i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/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http</a:t>
            </a:r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://</a:t>
            </a:r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www</a:t>
            </a:r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fizika</a:t>
            </a:r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ru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данный ресурс содержит доступный, интересный иллюстрированный материал в виде учебников по физике для 7, 8 и 9-го классов. Много качественных и расчетных задач, а также примеров разобранных решений задач для 7 и 8 классов.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/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2.http://physics.nad.ru/physics.htm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Анимация физических процессов по оптике, волнам, механике, термодинамике. Есть теория по каждой из предложенных тем, наглядный эксперимент крупным планом.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/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3.http://www.sci.aha.ru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Ресурс содержит большое множество справочных таблиц по физике: «Масса», «Скорость», «Энергия», «Данные о Земле, Солнце, Вселенной», «Физические константы», «Массы и размеры молекул», «Свойства газов, жидкостей и твердых тел» и многое другое.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/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4.http://elibrary.ru/—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Научная электронная библиотека содержит самые последние новости науки в виде небольших статей, которые обновляются ежедневно. Можно узнать все о самых последних открытиях в науке.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/>
            <a:r>
              <a:rPr lang="ru-RU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5.http://ivsu.ivanovo.ac.ru/phys/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Ресурс, который поможет школьнику находить любую информацию по физике материал по истории физики. Здесь же находится краткая физическая энциклопедия для детей, большой энциклопедический словарь, биографии ученых – физиков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9939E6-BAD2-4619-9E35-E8CB2D5AE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4517" y="-35512"/>
            <a:ext cx="2654424" cy="29917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90628E-C178-4308-896E-34A6C1E97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0642" y="3082740"/>
            <a:ext cx="2444318" cy="274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74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2218FC-8412-44B9-9E82-D51F1F531141}">
  <ds:schemaRefs>
    <ds:schemaRef ds:uri="http://purl.org/dc/elements/1.1/"/>
    <ds:schemaRef ds:uri="http://schemas.microsoft.com/sharepoint/v3"/>
    <ds:schemaRef ds:uri="http://schemas.microsoft.com/office/2006/documentManagement/types"/>
    <ds:schemaRef ds:uri="fb0879af-3eba-417a-a55a-ffe6dcd6ca77"/>
    <ds:schemaRef ds:uri="http://schemas.microsoft.com/office/2006/metadata/properties"/>
    <ds:schemaRef ds:uri="http://schemas.microsoft.com/office/infopath/2007/PartnerControls"/>
    <ds:schemaRef ds:uri="6dc4bcd6-49db-4c07-9060-8acfc67cef9f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816</Words>
  <Application>Microsoft Office PowerPoint</Application>
  <PresentationFormat>Широкоэкранный</PresentationFormat>
  <Paragraphs>117</Paragraphs>
  <Slides>16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Использование интерактивных средств обучения на уроках физики как инструмент повышения учебной мотивации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Large image</vt:lpstr>
      <vt:lpstr>How to customize this template</vt:lpstr>
      <vt:lpstr>How to customize this template</vt:lpstr>
      <vt:lpstr>Презентация PowerPoint</vt:lpstr>
      <vt:lpstr>Презентация PowerPoint</vt:lpstr>
      <vt:lpstr>How to customize this template</vt:lpstr>
      <vt:lpstr>Использование Qr-кодов во внеурочной деятельности с применением   Чек-листов </vt:lpstr>
      <vt:lpstr>Презентация PowerPoint</vt:lpstr>
      <vt:lpstr>Презентация PowerPoint</vt:lpstr>
      <vt:lpstr>Презентация PowerPoint</vt:lpstr>
      <vt:lpstr>Спасибо за внимание 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2020-04-21T15:58:42Z</dcterms:created>
  <dcterms:modified xsi:type="dcterms:W3CDTF">2020-04-27T16:58:58Z</dcterms:modified>
</cp:coreProperties>
</file>