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6"/>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03.09.2023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03.09.2023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9"/>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03.09.2023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03.09.2023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03.09.2023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03.09.2023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03.09.2023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03.09.2023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03.09.2023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03.09.2023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1"/>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03.09.2023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03.09.2023</a:t>
            </a:fld>
            <a:endParaRPr lang="ru-RU"/>
          </a:p>
        </p:txBody>
      </p:sp>
      <p:sp>
        <p:nvSpPr>
          <p:cNvPr id="5" name="Нижний колонтитул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microsoft.com/office/2007/relationships/hdphoto" Target="../media/hdphoto1.wdp"/><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jpe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2.jpeg"/><Relationship Id="rId7" Type="http://schemas.openxmlformats.org/officeDocument/2006/relationships/image" Target="../media/image13.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2.jpeg"/><Relationship Id="rId5" Type="http://schemas.openxmlformats.org/officeDocument/2006/relationships/image" Target="../media/image11.jpe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5.jpeg"/><Relationship Id="rId5" Type="http://schemas.openxmlformats.org/officeDocument/2006/relationships/image" Target="../media/image14.jpe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avatars.mds.yandex.net/i?id=f082e6f8ca7a2384749ea05886b4a6274e4cc074-9625729-images-thumbs&amp;n=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41" y="26775"/>
            <a:ext cx="9135159" cy="684691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s://static.tildacdn.com/tild3363-3434-4164-b064-336462313637/IMG_1525__.jpg"/>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539552" y="578980"/>
            <a:ext cx="7992888" cy="568193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760040" y="260648"/>
            <a:ext cx="7772400" cy="1121828"/>
          </a:xfrm>
        </p:spPr>
        <p:txBody>
          <a:bodyPr>
            <a:normAutofit/>
          </a:bodyPr>
          <a:lstStyle/>
          <a:p>
            <a:r>
              <a:rPr lang="ru-RU" sz="3600" b="1" dirty="0">
                <a:solidFill>
                  <a:srgbClr val="7030A0"/>
                </a:solidFill>
                <a:latin typeface="Monotype Corsiva" pitchFamily="66" charset="0"/>
              </a:rPr>
              <a:t>«Весёлая пирамидка»</a:t>
            </a:r>
            <a:r>
              <a:rPr lang="ru-RU" sz="3200" dirty="0">
                <a:solidFill>
                  <a:srgbClr val="7030A0"/>
                </a:solidFill>
                <a:latin typeface="Monotype Corsiva" pitchFamily="66" charset="0"/>
              </a:rPr>
              <a:t/>
            </a:r>
            <a:br>
              <a:rPr lang="ru-RU" sz="3200" dirty="0">
                <a:solidFill>
                  <a:srgbClr val="7030A0"/>
                </a:solidFill>
                <a:latin typeface="Monotype Corsiva" pitchFamily="66" charset="0"/>
              </a:rPr>
            </a:br>
            <a:r>
              <a:rPr lang="ru-RU" sz="2000" b="1" dirty="0">
                <a:latin typeface="Monotype Corsiva" pitchFamily="66" charset="0"/>
              </a:rPr>
              <a:t>(консультация для родителей)</a:t>
            </a:r>
            <a:endParaRPr lang="ru-RU" sz="2000" dirty="0">
              <a:latin typeface="Monotype Corsiva" pitchFamily="66" charset="0"/>
            </a:endParaRPr>
          </a:p>
        </p:txBody>
      </p:sp>
      <p:sp>
        <p:nvSpPr>
          <p:cNvPr id="3" name="Подзаголовок 2"/>
          <p:cNvSpPr>
            <a:spLocks noGrp="1"/>
          </p:cNvSpPr>
          <p:nvPr>
            <p:ph type="subTitle" idx="1"/>
          </p:nvPr>
        </p:nvSpPr>
        <p:spPr>
          <a:xfrm>
            <a:off x="363952" y="1294757"/>
            <a:ext cx="8424936" cy="4226024"/>
          </a:xfrm>
        </p:spPr>
        <p:txBody>
          <a:bodyPr>
            <a:normAutofit/>
          </a:bodyPr>
          <a:lstStyle/>
          <a:p>
            <a:r>
              <a:rPr lang="ru-RU" sz="1600" b="1" dirty="0">
                <a:solidFill>
                  <a:schemeClr val="tx1"/>
                </a:solidFill>
              </a:rPr>
              <a:t>Пирамидка - уникальная игрушка, которая появляется в жизни малыша очень </a:t>
            </a:r>
            <a:r>
              <a:rPr lang="ru-RU" sz="1600" b="1" dirty="0" err="1">
                <a:solidFill>
                  <a:schemeClr val="tx1"/>
                </a:solidFill>
              </a:rPr>
              <a:t>рано.Её</a:t>
            </a:r>
            <a:r>
              <a:rPr lang="ru-RU" sz="1600" b="1" dirty="0">
                <a:solidFill>
                  <a:schemeClr val="tx1"/>
                </a:solidFill>
              </a:rPr>
              <a:t> без преувеличения можно назвать комплексным тренажером, позволяющим разрабатывать мелкую моторику, которая стимулирует работу головного мозга,  и координацию движений</a:t>
            </a:r>
            <a:r>
              <a:rPr lang="ru-RU" sz="1600" b="1" dirty="0" smtClean="0">
                <a:solidFill>
                  <a:schemeClr val="tx1"/>
                </a:solidFill>
              </a:rPr>
              <a:t>.</a:t>
            </a:r>
            <a:r>
              <a:rPr lang="ru-RU" sz="1600" b="1" dirty="0">
                <a:solidFill>
                  <a:schemeClr val="tx1"/>
                </a:solidFill>
              </a:rPr>
              <a:t> Одна из самых первых и любимых, эта игрушка дает ребенку представление о размерах и цветах предметов, учит сравнивать предметы между собой; способствует развитию речи и логического мышления; отличное пособие для знакомства с фигурами, понятиями “сверху-снизу”, “больше-меньше”, “над-под”, изучения чисел</a:t>
            </a:r>
            <a:r>
              <a:rPr lang="ru-RU" sz="1600" b="1" dirty="0" smtClean="0">
                <a:solidFill>
                  <a:schemeClr val="tx1"/>
                </a:solidFill>
              </a:rPr>
              <a:t>.</a:t>
            </a:r>
          </a:p>
          <a:p>
            <a:r>
              <a:rPr lang="ru-RU" sz="1600" b="1" dirty="0">
                <a:solidFill>
                  <a:schemeClr val="tx1"/>
                </a:solidFill>
              </a:rPr>
              <a:t>Пирамидками играют все малыши. С заслуживающей уважения серьёзностью они нанизывают кольца на штырь, чтобы тут же их снять и начать процесс заново</a:t>
            </a:r>
            <a:r>
              <a:rPr lang="ru-RU" sz="1600" b="1" dirty="0" smtClean="0">
                <a:solidFill>
                  <a:schemeClr val="tx1"/>
                </a:solidFill>
              </a:rPr>
              <a:t>.</a:t>
            </a:r>
            <a:r>
              <a:rPr lang="ru-RU" sz="1600" b="1" dirty="0">
                <a:solidFill>
                  <a:schemeClr val="tx1"/>
                </a:solidFill>
              </a:rPr>
              <a:t> Пирамидка с 3-5 колечками подходит для ребёнка до года, лучше если она сделана из мягкого материала, а в качестве штыря выступает широкий конус — так у ребёнка меньше возможностей случайно пораниться.</a:t>
            </a:r>
          </a:p>
          <a:p>
            <a:r>
              <a:rPr lang="ru-RU" sz="1600" b="1" dirty="0">
                <a:solidFill>
                  <a:schemeClr val="tx1"/>
                </a:solidFill>
              </a:rPr>
              <a:t>Детям постарше интереснее заниматься с пирамидками из множества колец разной формы и цвета, а так же сложными пирамидками с «секретами». Например, чтобы надеть колечко, нужно правильно его расположить.</a:t>
            </a:r>
            <a:r>
              <a:rPr lang="ru-RU" sz="1600" b="1" dirty="0" smtClean="0">
                <a:solidFill>
                  <a:schemeClr val="tx1"/>
                </a:solidFill>
              </a:rPr>
              <a:t> </a:t>
            </a:r>
            <a:endParaRPr lang="ru-RU" sz="1600" b="1" dirty="0">
              <a:solidFill>
                <a:schemeClr val="tx1"/>
              </a:solidFill>
            </a:endParaRPr>
          </a:p>
          <a:p>
            <a:endParaRPr lang="ru-RU" sz="1600" b="1" dirty="0">
              <a:solidFill>
                <a:schemeClr val="tx1"/>
              </a:solidFill>
            </a:endParaRPr>
          </a:p>
        </p:txBody>
      </p:sp>
      <p:pic>
        <p:nvPicPr>
          <p:cNvPr id="6" name="Рисунок 5" descr="Описание: пирамидка простая"/>
          <p:cNvPicPr/>
          <p:nvPr/>
        </p:nvPicPr>
        <p:blipFill rotWithShape="1">
          <a:blip r:embed="rId5">
            <a:extLst>
              <a:ext uri="{28A0092B-C50C-407E-A947-70E740481C1C}">
                <a14:useLocalDpi xmlns:a14="http://schemas.microsoft.com/office/drawing/2010/main" val="0"/>
              </a:ext>
            </a:extLst>
          </a:blip>
          <a:srcRect l="24452" r="26176"/>
          <a:stretch/>
        </p:blipFill>
        <p:spPr bwMode="auto">
          <a:xfrm>
            <a:off x="1043608" y="5175678"/>
            <a:ext cx="688340" cy="989330"/>
          </a:xfrm>
          <a:prstGeom prst="rect">
            <a:avLst/>
          </a:prstGeom>
          <a:noFill/>
          <a:ln>
            <a:noFill/>
          </a:ln>
          <a:extLst>
            <a:ext uri="{53640926-AAD7-44D8-BBD7-CCE9431645EC}">
              <a14:shadowObscured xmlns:a14="http://schemas.microsoft.com/office/drawing/2010/main"/>
            </a:ext>
          </a:extLst>
        </p:spPr>
      </p:pic>
      <p:pic>
        <p:nvPicPr>
          <p:cNvPr id="7" name="Рисунок 6" descr="Описание: пирамидка-улитка"/>
          <p:cNvPicPr/>
          <p:nvPr/>
        </p:nvPicPr>
        <p:blipFill rotWithShape="1">
          <a:blip r:embed="rId6">
            <a:extLst>
              <a:ext uri="{28A0092B-C50C-407E-A947-70E740481C1C}">
                <a14:useLocalDpi xmlns:a14="http://schemas.microsoft.com/office/drawing/2010/main" val="0"/>
              </a:ext>
            </a:extLst>
          </a:blip>
          <a:srcRect l="16400" t="8956" r="15724" b="10448"/>
          <a:stretch/>
        </p:blipFill>
        <p:spPr bwMode="auto">
          <a:xfrm>
            <a:off x="2555776" y="5210601"/>
            <a:ext cx="845820" cy="919480"/>
          </a:xfrm>
          <a:prstGeom prst="rect">
            <a:avLst/>
          </a:prstGeom>
          <a:noFill/>
          <a:ln>
            <a:noFill/>
          </a:ln>
          <a:extLst>
            <a:ext uri="{53640926-AAD7-44D8-BBD7-CCE9431645EC}">
              <a14:shadowObscured xmlns:a14="http://schemas.microsoft.com/office/drawing/2010/main"/>
            </a:ext>
          </a:extLst>
        </p:spPr>
      </p:pic>
      <p:pic>
        <p:nvPicPr>
          <p:cNvPr id="8" name="Рисунок 7" descr="Описание: пирамидка с секретом"/>
          <p:cNvPicPr/>
          <p:nvPr/>
        </p:nvPicPr>
        <p:blipFill rotWithShape="1">
          <a:blip r:embed="rId7" cstate="print">
            <a:extLst>
              <a:ext uri="{28A0092B-C50C-407E-A947-70E740481C1C}">
                <a14:useLocalDpi xmlns:a14="http://schemas.microsoft.com/office/drawing/2010/main" val="0"/>
              </a:ext>
            </a:extLst>
          </a:blip>
          <a:srcRect l="4633" t="3977"/>
          <a:stretch/>
        </p:blipFill>
        <p:spPr bwMode="auto">
          <a:xfrm>
            <a:off x="4068102" y="5148689"/>
            <a:ext cx="1016635" cy="1043305"/>
          </a:xfrm>
          <a:prstGeom prst="rect">
            <a:avLst/>
          </a:prstGeom>
          <a:noFill/>
          <a:ln>
            <a:noFill/>
          </a:ln>
          <a:extLst>
            <a:ext uri="{53640926-AAD7-44D8-BBD7-CCE9431645EC}">
              <a14:shadowObscured xmlns:a14="http://schemas.microsoft.com/office/drawing/2010/main"/>
            </a:ext>
          </a:extLst>
        </p:spPr>
      </p:pic>
      <p:pic>
        <p:nvPicPr>
          <p:cNvPr id="9" name="Рисунок 8" descr="http://cdn2.imgbb.ru/sp/user/122/1226075/201510/06770ae984883e4e32bc8afde48a9c68.jpg"/>
          <p:cNvPicPr/>
          <p:nvPr/>
        </p:nvPicPr>
        <p:blipFill rotWithShape="1">
          <a:blip r:embed="rId8" cstate="print">
            <a:extLst>
              <a:ext uri="{28A0092B-C50C-407E-A947-70E740481C1C}">
                <a14:useLocalDpi xmlns:a14="http://schemas.microsoft.com/office/drawing/2010/main" val="0"/>
              </a:ext>
            </a:extLst>
          </a:blip>
          <a:srcRect l="16121" r="14837" b="9500"/>
          <a:stretch/>
        </p:blipFill>
        <p:spPr bwMode="auto">
          <a:xfrm>
            <a:off x="5796136" y="5163243"/>
            <a:ext cx="1253880" cy="1083491"/>
          </a:xfrm>
          <a:prstGeom prst="rect">
            <a:avLst/>
          </a:prstGeom>
          <a:noFill/>
          <a:ln>
            <a:noFill/>
          </a:ln>
          <a:extLst>
            <a:ext uri="{53640926-AAD7-44D8-BBD7-CCE9431645EC}">
              <a14:shadowObscured xmlns:a14="http://schemas.microsoft.com/office/drawing/2010/main"/>
            </a:ext>
          </a:extLst>
        </p:spPr>
      </p:pic>
      <p:pic>
        <p:nvPicPr>
          <p:cNvPr id="10" name="Рисунок 9" descr="https://7960777a-2fd1-4b07-8bbb-896e98c4659c.selcdn.net/upload/prod_add10/201/product-545201-1.jpg"/>
          <p:cNvPicPr/>
          <p:nvPr/>
        </p:nvPicPr>
        <p:blipFill rotWithShape="1">
          <a:blip r:embed="rId9" cstate="print">
            <a:extLst>
              <a:ext uri="{28A0092B-C50C-407E-A947-70E740481C1C}">
                <a14:useLocalDpi xmlns:a14="http://schemas.microsoft.com/office/drawing/2010/main" val="0"/>
              </a:ext>
            </a:extLst>
          </a:blip>
          <a:srcRect l="8222" t="8219" r="9553" b="8562"/>
          <a:stretch/>
        </p:blipFill>
        <p:spPr bwMode="auto">
          <a:xfrm>
            <a:off x="7668344" y="5099045"/>
            <a:ext cx="640209" cy="114259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23823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avatars.mds.yandex.net/i?id=f082e6f8ca7a2384749ea05886b4a6274e4cc074-9625729-images-thumbs&amp;n=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41" y="26775"/>
            <a:ext cx="9135159" cy="684691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s://static.tildacdn.com/tild3363-3434-4164-b064-336462313637/IMG_1525__.jpg"/>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539552" y="578980"/>
            <a:ext cx="7992888" cy="568193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760040" y="260648"/>
            <a:ext cx="7772400" cy="936104"/>
          </a:xfrm>
        </p:spPr>
        <p:txBody>
          <a:bodyPr>
            <a:normAutofit/>
          </a:bodyPr>
          <a:lstStyle/>
          <a:p>
            <a:r>
              <a:rPr lang="ru-RU" sz="3600" b="1" dirty="0" smtClean="0">
                <a:solidFill>
                  <a:srgbClr val="7030A0"/>
                </a:solidFill>
                <a:latin typeface="Monotype Corsiva" pitchFamily="66" charset="0"/>
              </a:rPr>
              <a:t>«</a:t>
            </a:r>
            <a:r>
              <a:rPr lang="ru-RU" sz="3600" b="1" dirty="0" err="1" smtClean="0">
                <a:solidFill>
                  <a:srgbClr val="7030A0"/>
                </a:solidFill>
                <a:latin typeface="Monotype Corsiva" pitchFamily="66" charset="0"/>
              </a:rPr>
              <a:t>Потешки</a:t>
            </a:r>
            <a:r>
              <a:rPr lang="ru-RU" sz="3600" b="1" dirty="0" smtClean="0">
                <a:solidFill>
                  <a:srgbClr val="7030A0"/>
                </a:solidFill>
                <a:latin typeface="Monotype Corsiva" pitchFamily="66" charset="0"/>
              </a:rPr>
              <a:t>»</a:t>
            </a:r>
            <a:endParaRPr lang="ru-RU" sz="2000" dirty="0">
              <a:latin typeface="Monotype Corsiva" pitchFamily="66" charset="0"/>
            </a:endParaRPr>
          </a:p>
        </p:txBody>
      </p:sp>
      <p:sp>
        <p:nvSpPr>
          <p:cNvPr id="3" name="Подзаголовок 2"/>
          <p:cNvSpPr>
            <a:spLocks noGrp="1"/>
          </p:cNvSpPr>
          <p:nvPr>
            <p:ph type="subTitle" idx="1"/>
          </p:nvPr>
        </p:nvSpPr>
        <p:spPr>
          <a:xfrm>
            <a:off x="379744" y="895214"/>
            <a:ext cx="8393352" cy="4226024"/>
          </a:xfrm>
        </p:spPr>
        <p:txBody>
          <a:bodyPr>
            <a:noAutofit/>
          </a:bodyPr>
          <a:lstStyle/>
          <a:p>
            <a:pPr algn="l"/>
            <a:r>
              <a:rPr lang="ru-RU" sz="1600" b="1" dirty="0" smtClean="0">
                <a:solidFill>
                  <a:schemeClr val="tx1"/>
                </a:solidFill>
              </a:rPr>
              <a:t>На </a:t>
            </a:r>
            <a:r>
              <a:rPr lang="ru-RU" sz="1600" b="1" dirty="0">
                <a:solidFill>
                  <a:schemeClr val="tx1"/>
                </a:solidFill>
              </a:rPr>
              <a:t>реке – камыши, расплясались там ерши: </a:t>
            </a:r>
          </a:p>
          <a:p>
            <a:pPr algn="l"/>
            <a:r>
              <a:rPr lang="ru-RU" sz="1600" b="1" dirty="0">
                <a:solidFill>
                  <a:schemeClr val="tx1"/>
                </a:solidFill>
              </a:rPr>
              <a:t>Круг - постарше </a:t>
            </a:r>
            <a:r>
              <a:rPr lang="ru-RU" sz="1600" b="1" i="1" dirty="0">
                <a:solidFill>
                  <a:schemeClr val="tx1"/>
                </a:solidFill>
              </a:rPr>
              <a:t>(надеваем самое большое колечко)</a:t>
            </a:r>
            <a:r>
              <a:rPr lang="ru-RU" sz="1600" b="1" dirty="0">
                <a:solidFill>
                  <a:schemeClr val="tx1"/>
                </a:solidFill>
              </a:rPr>
              <a:t>,</a:t>
            </a:r>
            <a:br>
              <a:rPr lang="ru-RU" sz="1600" b="1" dirty="0">
                <a:solidFill>
                  <a:schemeClr val="tx1"/>
                </a:solidFill>
              </a:rPr>
            </a:br>
            <a:r>
              <a:rPr lang="ru-RU" sz="1600" b="1" dirty="0">
                <a:solidFill>
                  <a:schemeClr val="tx1"/>
                </a:solidFill>
              </a:rPr>
              <a:t>Круг - помладше </a:t>
            </a:r>
            <a:r>
              <a:rPr lang="ru-RU" sz="1600" b="1" i="1" dirty="0">
                <a:solidFill>
                  <a:schemeClr val="tx1"/>
                </a:solidFill>
              </a:rPr>
              <a:t>(надеваем колечко поменьше),</a:t>
            </a:r>
            <a:r>
              <a:rPr lang="ru-RU" sz="1600" b="1" dirty="0">
                <a:solidFill>
                  <a:schemeClr val="tx1"/>
                </a:solidFill>
              </a:rPr>
              <a:t> </a:t>
            </a:r>
            <a:br>
              <a:rPr lang="ru-RU" sz="1600" b="1" dirty="0">
                <a:solidFill>
                  <a:schemeClr val="tx1"/>
                </a:solidFill>
              </a:rPr>
            </a:br>
            <a:r>
              <a:rPr lang="ru-RU" sz="1600" b="1" dirty="0">
                <a:solidFill>
                  <a:schemeClr val="tx1"/>
                </a:solidFill>
              </a:rPr>
              <a:t>Круг - совсем малыши </a:t>
            </a:r>
            <a:r>
              <a:rPr lang="ru-RU" sz="1600" b="1" i="1" dirty="0">
                <a:solidFill>
                  <a:schemeClr val="tx1"/>
                </a:solidFill>
              </a:rPr>
              <a:t>(самое маленькое кольцо)</a:t>
            </a:r>
            <a:r>
              <a:rPr lang="ru-RU" sz="1600" b="1" dirty="0">
                <a:solidFill>
                  <a:schemeClr val="tx1"/>
                </a:solidFill>
              </a:rPr>
              <a:t>!</a:t>
            </a:r>
            <a:br>
              <a:rPr lang="ru-RU" sz="1600" b="1" dirty="0">
                <a:solidFill>
                  <a:schemeClr val="tx1"/>
                </a:solidFill>
              </a:rPr>
            </a:br>
            <a:r>
              <a:rPr lang="ru-RU" sz="1600" b="1" dirty="0">
                <a:solidFill>
                  <a:schemeClr val="tx1"/>
                </a:solidFill>
              </a:rPr>
              <a:t>Рано утром спозаранок </a:t>
            </a:r>
            <a:endParaRPr lang="ru-RU" sz="1600" b="1" dirty="0" smtClean="0">
              <a:solidFill>
                <a:schemeClr val="tx1"/>
              </a:solidFill>
            </a:endParaRPr>
          </a:p>
          <a:p>
            <a:pPr algn="l"/>
            <a:endParaRPr lang="ru-RU" sz="1600" b="1" dirty="0" smtClean="0">
              <a:solidFill>
                <a:schemeClr val="tx1"/>
              </a:solidFill>
            </a:endParaRPr>
          </a:p>
          <a:p>
            <a:pPr algn="l"/>
            <a:r>
              <a:rPr lang="ru-RU" sz="1600" b="1" dirty="0" smtClean="0">
                <a:solidFill>
                  <a:schemeClr val="tx1"/>
                </a:solidFill>
              </a:rPr>
              <a:t>Накупил </a:t>
            </a:r>
            <a:r>
              <a:rPr lang="ru-RU" sz="1600" b="1" dirty="0">
                <a:solidFill>
                  <a:schemeClr val="tx1"/>
                </a:solidFill>
              </a:rPr>
              <a:t>баран баранок </a:t>
            </a:r>
            <a:r>
              <a:rPr lang="ru-RU" sz="1600" b="1" i="1" dirty="0">
                <a:solidFill>
                  <a:schemeClr val="tx1"/>
                </a:solidFill>
              </a:rPr>
              <a:t>(показываем маленькие колечки)</a:t>
            </a:r>
            <a:r>
              <a:rPr lang="ru-RU" sz="1600" b="1" dirty="0">
                <a:solidFill>
                  <a:schemeClr val="tx1"/>
                </a:solidFill>
              </a:rPr>
              <a:t>,</a:t>
            </a:r>
            <a:br>
              <a:rPr lang="ru-RU" sz="1600" b="1" dirty="0">
                <a:solidFill>
                  <a:schemeClr val="tx1"/>
                </a:solidFill>
              </a:rPr>
            </a:br>
            <a:r>
              <a:rPr lang="ru-RU" sz="1600" b="1" dirty="0">
                <a:solidFill>
                  <a:schemeClr val="tx1"/>
                </a:solidFill>
              </a:rPr>
              <a:t>А затем на рублики</a:t>
            </a:r>
            <a:br>
              <a:rPr lang="ru-RU" sz="1600" b="1" dirty="0">
                <a:solidFill>
                  <a:schemeClr val="tx1"/>
                </a:solidFill>
              </a:rPr>
            </a:br>
            <a:r>
              <a:rPr lang="ru-RU" sz="1600" b="1" dirty="0">
                <a:solidFill>
                  <a:schemeClr val="tx1"/>
                </a:solidFill>
              </a:rPr>
              <a:t>Прикупил и бублики</a:t>
            </a:r>
            <a:r>
              <a:rPr lang="ru-RU" sz="1600" b="1" i="1" dirty="0">
                <a:solidFill>
                  <a:schemeClr val="tx1"/>
                </a:solidFill>
              </a:rPr>
              <a:t> (показываем колечки побольше).</a:t>
            </a:r>
            <a:r>
              <a:rPr lang="ru-RU" sz="1600" b="1" dirty="0">
                <a:solidFill>
                  <a:schemeClr val="tx1"/>
                </a:solidFill>
              </a:rPr>
              <a:t> </a:t>
            </a:r>
            <a:br>
              <a:rPr lang="ru-RU" sz="1600" b="1" dirty="0">
                <a:solidFill>
                  <a:schemeClr val="tx1"/>
                </a:solidFill>
              </a:rPr>
            </a:br>
            <a:r>
              <a:rPr lang="ru-RU" sz="1600" b="1" dirty="0">
                <a:solidFill>
                  <a:schemeClr val="tx1"/>
                </a:solidFill>
              </a:rPr>
              <a:t>Хороши баранки-бублики!</a:t>
            </a:r>
            <a:br>
              <a:rPr lang="ru-RU" sz="1600" b="1" dirty="0">
                <a:solidFill>
                  <a:schemeClr val="tx1"/>
                </a:solidFill>
              </a:rPr>
            </a:br>
            <a:r>
              <a:rPr lang="ru-RU" sz="1600" b="1" dirty="0">
                <a:solidFill>
                  <a:schemeClr val="tx1"/>
                </a:solidFill>
              </a:rPr>
              <a:t>Ах, не зря платили рублики!</a:t>
            </a:r>
            <a:r>
              <a:rPr lang="ru-RU" sz="1600" b="1" i="1" dirty="0">
                <a:solidFill>
                  <a:schemeClr val="tx1"/>
                </a:solidFill>
              </a:rPr>
              <a:t> (отдаем малышу все колечки)</a:t>
            </a:r>
            <a:r>
              <a:rPr lang="ru-RU" sz="1600" b="1" dirty="0">
                <a:solidFill>
                  <a:schemeClr val="tx1"/>
                </a:solidFill>
              </a:rPr>
              <a:t> </a:t>
            </a:r>
            <a:endParaRPr lang="ru-RU" sz="1600" b="1" dirty="0" smtClean="0">
              <a:solidFill>
                <a:schemeClr val="tx1"/>
              </a:solidFill>
            </a:endParaRPr>
          </a:p>
          <a:p>
            <a:pPr algn="l"/>
            <a:endParaRPr lang="ru-RU" sz="1600" b="1" dirty="0" smtClean="0">
              <a:solidFill>
                <a:schemeClr val="tx1"/>
              </a:solidFill>
            </a:endParaRPr>
          </a:p>
          <a:p>
            <a:pPr algn="l"/>
            <a:r>
              <a:rPr lang="ru-RU" sz="1600" b="1" dirty="0" smtClean="0">
                <a:solidFill>
                  <a:schemeClr val="tx1"/>
                </a:solidFill>
              </a:rPr>
              <a:t>Ай</a:t>
            </a:r>
            <a:r>
              <a:rPr lang="ru-RU" sz="1600" b="1" dirty="0">
                <a:solidFill>
                  <a:schemeClr val="tx1"/>
                </a:solidFill>
              </a:rPr>
              <a:t>, </a:t>
            </a:r>
            <a:r>
              <a:rPr lang="ru-RU" sz="1600" b="1" dirty="0" err="1">
                <a:solidFill>
                  <a:schemeClr val="tx1"/>
                </a:solidFill>
              </a:rPr>
              <a:t>чи-чи</a:t>
            </a:r>
            <a:r>
              <a:rPr lang="ru-RU" sz="1600" b="1" dirty="0">
                <a:solidFill>
                  <a:schemeClr val="tx1"/>
                </a:solidFill>
              </a:rPr>
              <a:t>, </a:t>
            </a:r>
            <a:r>
              <a:rPr lang="ru-RU" sz="1600" b="1" dirty="0" err="1">
                <a:solidFill>
                  <a:schemeClr val="tx1"/>
                </a:solidFill>
              </a:rPr>
              <a:t>чи-чи</a:t>
            </a:r>
            <a:r>
              <a:rPr lang="ru-RU" sz="1600" b="1" dirty="0">
                <a:solidFill>
                  <a:schemeClr val="tx1"/>
                </a:solidFill>
              </a:rPr>
              <a:t>, </a:t>
            </a:r>
            <a:r>
              <a:rPr lang="ru-RU" sz="1600" b="1" dirty="0" err="1">
                <a:solidFill>
                  <a:schemeClr val="tx1"/>
                </a:solidFill>
              </a:rPr>
              <a:t>чи-чи</a:t>
            </a:r>
            <a:r>
              <a:rPr lang="ru-RU" sz="1600" b="1" dirty="0">
                <a:solidFill>
                  <a:schemeClr val="tx1"/>
                </a:solidFill>
              </a:rPr>
              <a:t>!</a:t>
            </a:r>
            <a:br>
              <a:rPr lang="ru-RU" sz="1600" b="1" dirty="0">
                <a:solidFill>
                  <a:schemeClr val="tx1"/>
                </a:solidFill>
              </a:rPr>
            </a:br>
            <a:r>
              <a:rPr lang="ru-RU" sz="1600" b="1" dirty="0">
                <a:solidFill>
                  <a:schemeClr val="tx1"/>
                </a:solidFill>
              </a:rPr>
              <a:t>Пекли зайцы калачи </a:t>
            </a:r>
            <a:r>
              <a:rPr lang="ru-RU" sz="1600" b="1" i="1" dirty="0">
                <a:solidFill>
                  <a:schemeClr val="tx1"/>
                </a:solidFill>
              </a:rPr>
              <a:t>(показываем 2-3 крупных кольца </a:t>
            </a:r>
            <a:endParaRPr lang="ru-RU" sz="1600" b="1" i="1" dirty="0" smtClean="0">
              <a:solidFill>
                <a:schemeClr val="tx1"/>
              </a:solidFill>
            </a:endParaRPr>
          </a:p>
          <a:p>
            <a:pPr algn="l"/>
            <a:r>
              <a:rPr lang="ru-RU" sz="1600" b="1" i="1" dirty="0" smtClean="0">
                <a:solidFill>
                  <a:schemeClr val="tx1"/>
                </a:solidFill>
              </a:rPr>
              <a:t>и </a:t>
            </a:r>
            <a:r>
              <a:rPr lang="ru-RU" sz="1600" b="1" i="1" dirty="0">
                <a:solidFill>
                  <a:schemeClr val="tx1"/>
                </a:solidFill>
              </a:rPr>
              <a:t>отдаем их малышу).</a:t>
            </a:r>
            <a:r>
              <a:rPr lang="ru-RU" sz="1600" b="1" dirty="0">
                <a:solidFill>
                  <a:schemeClr val="tx1"/>
                </a:solidFill>
              </a:rPr>
              <a:t> </a:t>
            </a:r>
            <a:br>
              <a:rPr lang="ru-RU" sz="1600" b="1" dirty="0">
                <a:solidFill>
                  <a:schemeClr val="tx1"/>
                </a:solidFill>
              </a:rPr>
            </a:br>
            <a:r>
              <a:rPr lang="ru-RU" sz="1600" b="1" dirty="0">
                <a:solidFill>
                  <a:schemeClr val="tx1"/>
                </a:solidFill>
              </a:rPr>
              <a:t>Ах, румяны, горячи!</a:t>
            </a:r>
            <a:br>
              <a:rPr lang="ru-RU" sz="1600" b="1" dirty="0">
                <a:solidFill>
                  <a:schemeClr val="tx1"/>
                </a:solidFill>
              </a:rPr>
            </a:br>
            <a:r>
              <a:rPr lang="ru-RU" sz="1600" b="1" dirty="0">
                <a:solidFill>
                  <a:schemeClr val="tx1"/>
                </a:solidFill>
              </a:rPr>
              <a:t>Прилетели тут грачи,</a:t>
            </a:r>
            <a:br>
              <a:rPr lang="ru-RU" sz="1600" b="1" dirty="0">
                <a:solidFill>
                  <a:schemeClr val="tx1"/>
                </a:solidFill>
              </a:rPr>
            </a:br>
            <a:r>
              <a:rPr lang="ru-RU" sz="1600" b="1" dirty="0">
                <a:solidFill>
                  <a:schemeClr val="tx1"/>
                </a:solidFill>
              </a:rPr>
              <a:t>Похватали калачи,</a:t>
            </a:r>
            <a:br>
              <a:rPr lang="ru-RU" sz="1600" b="1" dirty="0">
                <a:solidFill>
                  <a:schemeClr val="tx1"/>
                </a:solidFill>
              </a:rPr>
            </a:br>
            <a:r>
              <a:rPr lang="ru-RU" sz="1600" b="1" dirty="0">
                <a:solidFill>
                  <a:schemeClr val="tx1"/>
                </a:solidFill>
              </a:rPr>
              <a:t>Укатили, сев на саночки, —</a:t>
            </a:r>
            <a:br>
              <a:rPr lang="ru-RU" sz="1600" b="1" dirty="0">
                <a:solidFill>
                  <a:schemeClr val="tx1"/>
                </a:solidFill>
              </a:rPr>
            </a:br>
            <a:r>
              <a:rPr lang="ru-RU" sz="1600" b="1" dirty="0">
                <a:solidFill>
                  <a:schemeClr val="tx1"/>
                </a:solidFill>
              </a:rPr>
              <a:t>Нам достались лишь </a:t>
            </a:r>
            <a:r>
              <a:rPr lang="ru-RU" sz="1600" b="1" dirty="0" err="1">
                <a:solidFill>
                  <a:schemeClr val="tx1"/>
                </a:solidFill>
              </a:rPr>
              <a:t>бараночки</a:t>
            </a:r>
            <a:r>
              <a:rPr lang="ru-RU" sz="1600" b="1" dirty="0">
                <a:solidFill>
                  <a:schemeClr val="tx1"/>
                </a:solidFill>
              </a:rPr>
              <a:t> </a:t>
            </a:r>
            <a:r>
              <a:rPr lang="ru-RU" sz="1600" b="1" i="1" dirty="0">
                <a:solidFill>
                  <a:schemeClr val="tx1"/>
                </a:solidFill>
              </a:rPr>
              <a:t>(предлагаем колечки поменьше).</a:t>
            </a:r>
            <a:endParaRPr lang="ru-RU" sz="1600" b="1" dirty="0">
              <a:solidFill>
                <a:schemeClr val="tx1"/>
              </a:solidFill>
            </a:endParaRPr>
          </a:p>
          <a:p>
            <a:endParaRPr lang="ru-RU" sz="1600" b="1" dirty="0">
              <a:solidFill>
                <a:schemeClr val="tx1"/>
              </a:solidFill>
            </a:endParaRPr>
          </a:p>
        </p:txBody>
      </p:sp>
      <p:pic>
        <p:nvPicPr>
          <p:cNvPr id="11" name="Рисунок 10" descr="https://detkisuper.ru/wp-content/uploads/4/6/6/466844402c4fafc168593919e3d88dbc.jpe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68776" y="908720"/>
            <a:ext cx="2040255" cy="1358265"/>
          </a:xfrm>
          <a:prstGeom prst="rect">
            <a:avLst/>
          </a:prstGeom>
          <a:ln>
            <a:noFill/>
          </a:ln>
          <a:effectLst>
            <a:softEdge rad="112500"/>
          </a:effectLst>
        </p:spPr>
      </p:pic>
      <p:pic>
        <p:nvPicPr>
          <p:cNvPr id="12" name="Рисунок 11" descr="https://wiki.soiro.ru/images/%D0%94%D0%B8%D0%B4%D0%B0%D0%BA%D1%82%D0%B8%D1%87%D0%B5%D1%81%D0%BA%D0%B0%D1%8F_%D0%B8%D0%B3%D1%80%D0%B0_%22%D0%9F%D0%B8%D1%80%D0%B0%D0%BC%D0%B8%D0%B4%D0%BA%D0%B0%22.jpg"/>
          <p:cNvPicPr/>
          <p:nvPr/>
        </p:nvPicPr>
        <p:blipFill rotWithShape="1">
          <a:blip r:embed="rId6" cstate="print">
            <a:extLst>
              <a:ext uri="{28A0092B-C50C-407E-A947-70E740481C1C}">
                <a14:useLocalDpi xmlns:a14="http://schemas.microsoft.com/office/drawing/2010/main" val="0"/>
              </a:ext>
            </a:extLst>
          </a:blip>
          <a:srcRect l="6569" t="5070" r="2920" b="8174"/>
          <a:stretch/>
        </p:blipFill>
        <p:spPr bwMode="auto">
          <a:xfrm>
            <a:off x="6129409" y="2411001"/>
            <a:ext cx="2129661" cy="1676865"/>
          </a:xfrm>
          <a:prstGeom prst="rect">
            <a:avLst/>
          </a:prstGeom>
          <a:ln>
            <a:noFill/>
          </a:ln>
          <a:effectLst>
            <a:softEdge rad="112500"/>
          </a:effectLst>
          <a:extLst>
            <a:ext uri="{53640926-AAD7-44D8-BBD7-CCE9431645EC}">
              <a14:shadowObscured xmlns:a14="http://schemas.microsoft.com/office/drawing/2010/main"/>
            </a:ext>
          </a:extLst>
        </p:spPr>
      </p:pic>
      <p:pic>
        <p:nvPicPr>
          <p:cNvPr id="13" name="Рисунок 12" descr="https://melkie.net/wp-content/uploads/2017/12/rebenok-igraet-s-piramidkoy.jp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236261" y="4293096"/>
            <a:ext cx="2080153" cy="1823807"/>
          </a:xfrm>
          <a:prstGeom prst="rect">
            <a:avLst/>
          </a:prstGeom>
          <a:ln>
            <a:noFill/>
          </a:ln>
          <a:effectLst>
            <a:softEdge rad="112500"/>
          </a:effectLst>
        </p:spPr>
      </p:pic>
    </p:spTree>
    <p:extLst>
      <p:ext uri="{BB962C8B-B14F-4D97-AF65-F5344CB8AC3E}">
        <p14:creationId xmlns:p14="http://schemas.microsoft.com/office/powerpoint/2010/main" val="247260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avatars.mds.yandex.net/i?id=f082e6f8ca7a2384749ea05886b4a6274e4cc074-9625729-images-thumbs&amp;n=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41" y="26775"/>
            <a:ext cx="9135159" cy="684691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s://static.tildacdn.com/tild3363-3434-4164-b064-336462313637/IMG_1525__.jpg"/>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539552" y="578980"/>
            <a:ext cx="7992888" cy="568193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760040" y="260648"/>
            <a:ext cx="7772400" cy="936104"/>
          </a:xfrm>
        </p:spPr>
        <p:txBody>
          <a:bodyPr>
            <a:normAutofit/>
          </a:bodyPr>
          <a:lstStyle/>
          <a:p>
            <a:r>
              <a:rPr lang="ru-RU" sz="3600" b="1" dirty="0" smtClean="0">
                <a:solidFill>
                  <a:srgbClr val="7030A0"/>
                </a:solidFill>
                <a:latin typeface="Monotype Corsiva" pitchFamily="66" charset="0"/>
              </a:rPr>
              <a:t>«Игры»</a:t>
            </a:r>
            <a:endParaRPr lang="ru-RU" sz="2000" dirty="0">
              <a:latin typeface="Monotype Corsiva" pitchFamily="66" charset="0"/>
            </a:endParaRPr>
          </a:p>
        </p:txBody>
      </p:sp>
      <p:sp>
        <p:nvSpPr>
          <p:cNvPr id="3" name="Подзаголовок 2"/>
          <p:cNvSpPr>
            <a:spLocks noGrp="1"/>
          </p:cNvSpPr>
          <p:nvPr>
            <p:ph type="subTitle" idx="1"/>
          </p:nvPr>
        </p:nvSpPr>
        <p:spPr>
          <a:xfrm>
            <a:off x="379744" y="895214"/>
            <a:ext cx="8393352" cy="4226024"/>
          </a:xfrm>
        </p:spPr>
        <p:txBody>
          <a:bodyPr>
            <a:noAutofit/>
          </a:bodyPr>
          <a:lstStyle/>
          <a:p>
            <a:pPr algn="l"/>
            <a:r>
              <a:rPr lang="ru-RU" sz="1800" b="1" dirty="0">
                <a:solidFill>
                  <a:srgbClr val="7030A0"/>
                </a:solidFill>
              </a:rPr>
              <a:t>Пропущенное кольцо</a:t>
            </a:r>
            <a:r>
              <a:rPr lang="ru-RU" sz="1800" b="1" dirty="0" smtClean="0">
                <a:solidFill>
                  <a:srgbClr val="7030A0"/>
                </a:solidFill>
              </a:rPr>
              <a:t>.</a:t>
            </a:r>
          </a:p>
          <a:p>
            <a:pPr algn="l"/>
            <a:r>
              <a:rPr lang="ru-RU" sz="1800" b="1" dirty="0" smtClean="0">
                <a:solidFill>
                  <a:schemeClr val="tx1"/>
                </a:solidFill>
              </a:rPr>
              <a:t> </a:t>
            </a:r>
            <a:r>
              <a:rPr lang="ru-RU" sz="1800" b="1" dirty="0">
                <a:solidFill>
                  <a:schemeClr val="tx1"/>
                </a:solidFill>
              </a:rPr>
              <a:t>Интереснее играть, если есть хотя бы две пирамидки. Родитель собирает пирамидку, но одно кольцо пропускает. Ребёнок среди оставшихся колечек должен подобрать подходящее.</a:t>
            </a:r>
          </a:p>
          <a:p>
            <a:pPr algn="l"/>
            <a:r>
              <a:rPr lang="ru-RU" sz="1800" b="1" dirty="0">
                <a:solidFill>
                  <a:srgbClr val="7030A0"/>
                </a:solidFill>
              </a:rPr>
              <a:t>Продолжи ряд. </a:t>
            </a:r>
            <a:r>
              <a:rPr lang="ru-RU" sz="1800" b="1" dirty="0">
                <a:solidFill>
                  <a:schemeClr val="tx1"/>
                </a:solidFill>
              </a:rPr>
              <a:t>Родитель выстраивает колечки в порядке убывания или возрастания, или определённого цвета. И предлагает малышу продолжить ряд. Не ругайте ребёнка, если он положил «не то» кольцо. Просто спросите, почему он положил именно это кольцо, а потом объясните, какое кольцо положили бы вы.</a:t>
            </a:r>
          </a:p>
          <a:p>
            <a:pPr algn="l"/>
            <a:r>
              <a:rPr lang="ru-RU" sz="1800" b="1" dirty="0">
                <a:solidFill>
                  <a:srgbClr val="7030A0"/>
                </a:solidFill>
              </a:rPr>
              <a:t>Равновесие</a:t>
            </a:r>
            <a:r>
              <a:rPr lang="ru-RU" sz="1800" b="1" dirty="0">
                <a:solidFill>
                  <a:schemeClr val="tx1"/>
                </a:solidFill>
              </a:rPr>
              <a:t>. Возьмите пирамидки, поставьте их на кукольные качели. Добавляйте колечки так, чтобы качели меняли равновесие и проговаривайте это с малышом.</a:t>
            </a:r>
          </a:p>
          <a:p>
            <a:pPr algn="l"/>
            <a:r>
              <a:rPr lang="ru-RU" sz="1800" b="1" dirty="0">
                <a:solidFill>
                  <a:srgbClr val="7030A0"/>
                </a:solidFill>
              </a:rPr>
              <a:t>Кто быстрее? </a:t>
            </a:r>
            <a:r>
              <a:rPr lang="ru-RU" sz="1800" b="1" dirty="0">
                <a:solidFill>
                  <a:schemeClr val="tx1"/>
                </a:solidFill>
              </a:rPr>
              <a:t>Собирайте пирамидку на скорость. Это так весело! Но иногда давайте возможность выиграть и ребёнку.</a:t>
            </a:r>
          </a:p>
          <a:p>
            <a:pPr algn="l"/>
            <a:r>
              <a:rPr lang="ru-RU" sz="1800" b="1" dirty="0">
                <a:solidFill>
                  <a:schemeClr val="tx1"/>
                </a:solidFill>
              </a:rPr>
              <a:t> </a:t>
            </a:r>
          </a:p>
          <a:p>
            <a:pPr algn="l"/>
            <a:r>
              <a:rPr lang="ru-RU" sz="1800" b="1" dirty="0" smtClean="0">
                <a:solidFill>
                  <a:schemeClr val="tx1"/>
                </a:solidFill>
              </a:rPr>
              <a:t>.</a:t>
            </a:r>
            <a:endParaRPr lang="ru-RU" sz="1800" b="1" dirty="0">
              <a:solidFill>
                <a:schemeClr val="tx1"/>
              </a:solidFill>
            </a:endParaRPr>
          </a:p>
        </p:txBody>
      </p:sp>
      <p:pic>
        <p:nvPicPr>
          <p:cNvPr id="4098" name="Рисунок 9" descr="Описание: пирамидка-качели"/>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3739"/>
          <a:stretch/>
        </p:blipFill>
        <p:spPr bwMode="auto">
          <a:xfrm>
            <a:off x="3737181" y="4769626"/>
            <a:ext cx="2090301" cy="149129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3" descr="C:\Users\111\Desktop\LR5BUlGJVGL4EYj99v6Q4ofYpArpSg5iU3ZzcuHBK5utnriAQ3pFc-V0gNv2FsGpVmW-52eS.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87624" y="4735380"/>
            <a:ext cx="1656184" cy="165618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4100" name="Picture 4" descr="C:\Users\111\Desktop\edinstvennyi-rebenok-v-seme-2497-2.jpg"/>
          <p:cNvPicPr>
            <a:picLocks noChangeAspect="1" noChangeArrowheads="1"/>
          </p:cNvPicPr>
          <p:nvPr/>
        </p:nvPicPr>
        <p:blipFill>
          <a:blip r:embed="rId7" cstate="print">
            <a:extLst>
              <a:ext uri="{BEBA8EAE-BF5A-486C-A8C5-ECC9F3942E4B}">
                <a14:imgProps xmlns:a14="http://schemas.microsoft.com/office/drawing/2010/main">
                  <a14:imgLayer r:embed="rId8">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6454337" y="4829933"/>
            <a:ext cx="2044432" cy="146707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3274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avatars.mds.yandex.net/i?id=f082e6f8ca7a2384749ea05886b4a6274e4cc074-9625729-images-thumbs&amp;n=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41" y="26775"/>
            <a:ext cx="9135159" cy="684691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s://static.tildacdn.com/tild3363-3434-4164-b064-336462313637/IMG_1525__.jpg"/>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539552" y="578980"/>
            <a:ext cx="7992888" cy="568193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760040" y="260648"/>
            <a:ext cx="7772400" cy="936104"/>
          </a:xfrm>
        </p:spPr>
        <p:txBody>
          <a:bodyPr>
            <a:normAutofit/>
          </a:bodyPr>
          <a:lstStyle/>
          <a:p>
            <a:r>
              <a:rPr lang="ru-RU" sz="3600" b="1" dirty="0" smtClean="0">
                <a:solidFill>
                  <a:srgbClr val="7030A0"/>
                </a:solidFill>
                <a:latin typeface="Monotype Corsiva" pitchFamily="66" charset="0"/>
              </a:rPr>
              <a:t>«Игры»</a:t>
            </a:r>
            <a:endParaRPr lang="ru-RU" sz="2000" dirty="0">
              <a:latin typeface="Monotype Corsiva" pitchFamily="66" charset="0"/>
            </a:endParaRPr>
          </a:p>
        </p:txBody>
      </p:sp>
      <p:sp>
        <p:nvSpPr>
          <p:cNvPr id="3" name="Подзаголовок 2"/>
          <p:cNvSpPr>
            <a:spLocks noGrp="1"/>
          </p:cNvSpPr>
          <p:nvPr>
            <p:ph type="subTitle" idx="1"/>
          </p:nvPr>
        </p:nvSpPr>
        <p:spPr>
          <a:xfrm>
            <a:off x="339320" y="692696"/>
            <a:ext cx="8393352" cy="3896284"/>
          </a:xfrm>
        </p:spPr>
        <p:txBody>
          <a:bodyPr>
            <a:noAutofit/>
          </a:bodyPr>
          <a:lstStyle/>
          <a:p>
            <a:endParaRPr lang="ru-RU" sz="1600" b="1" dirty="0">
              <a:solidFill>
                <a:schemeClr val="tx1"/>
              </a:solidFill>
            </a:endParaRPr>
          </a:p>
          <a:p>
            <a:pPr algn="l"/>
            <a:r>
              <a:rPr lang="ru-RU" sz="1600" b="1" dirty="0">
                <a:solidFill>
                  <a:srgbClr val="7030A0"/>
                </a:solidFill>
              </a:rPr>
              <a:t>Игра </a:t>
            </a:r>
            <a:r>
              <a:rPr lang="ru-RU" sz="1600" b="1" dirty="0" smtClean="0">
                <a:solidFill>
                  <a:srgbClr val="7030A0"/>
                </a:solidFill>
              </a:rPr>
              <a:t>«Что пропало».</a:t>
            </a:r>
          </a:p>
          <a:p>
            <a:pPr algn="l"/>
            <a:r>
              <a:rPr lang="ru-RU" sz="1600" b="1" dirty="0" smtClean="0">
                <a:solidFill>
                  <a:schemeClr val="tx1"/>
                </a:solidFill>
              </a:rPr>
              <a:t>Начинать </a:t>
            </a:r>
            <a:r>
              <a:rPr lang="ru-RU" sz="1600" b="1" dirty="0">
                <a:solidFill>
                  <a:schemeClr val="tx1"/>
                </a:solidFill>
              </a:rPr>
              <a:t>играть нужно с трех колец. Положите перед ребенком три колечка, назовите их цвет или размер, отвлеките ребенка на три секунды, при этом уберите одно колечко и спросите, какое колечко укатилось.</a:t>
            </a:r>
          </a:p>
          <a:p>
            <a:r>
              <a:rPr lang="ru-RU" sz="1600" b="1" dirty="0">
                <a:solidFill>
                  <a:schemeClr val="tx1"/>
                </a:solidFill>
              </a:rPr>
              <a:t>Прикатилась! Прикатилась!</a:t>
            </a:r>
            <a:br>
              <a:rPr lang="ru-RU" sz="1600" b="1" dirty="0">
                <a:solidFill>
                  <a:schemeClr val="tx1"/>
                </a:solidFill>
              </a:rPr>
            </a:br>
            <a:r>
              <a:rPr lang="ru-RU" sz="1600" b="1" dirty="0">
                <a:solidFill>
                  <a:schemeClr val="tx1"/>
                </a:solidFill>
              </a:rPr>
              <a:t>Тройка кругленьких ребят!</a:t>
            </a:r>
            <a:br>
              <a:rPr lang="ru-RU" sz="1600" b="1" dirty="0">
                <a:solidFill>
                  <a:schemeClr val="tx1"/>
                </a:solidFill>
              </a:rPr>
            </a:br>
            <a:r>
              <a:rPr lang="ru-RU" sz="1600" b="1" dirty="0">
                <a:solidFill>
                  <a:schemeClr val="tx1"/>
                </a:solidFill>
              </a:rPr>
              <a:t>Разлеглись они все в ряд</a:t>
            </a:r>
            <a:br>
              <a:rPr lang="ru-RU" sz="1600" b="1" dirty="0">
                <a:solidFill>
                  <a:schemeClr val="tx1"/>
                </a:solidFill>
              </a:rPr>
            </a:br>
            <a:r>
              <a:rPr lang="ru-RU" sz="1600" b="1" dirty="0" smtClean="0">
                <a:solidFill>
                  <a:schemeClr val="tx1"/>
                </a:solidFill>
              </a:rPr>
              <a:t>Поиграть </a:t>
            </a:r>
            <a:r>
              <a:rPr lang="ru-RU" sz="1600" b="1" dirty="0">
                <a:solidFill>
                  <a:schemeClr val="tx1"/>
                </a:solidFill>
              </a:rPr>
              <a:t>с тобой хотят!</a:t>
            </a:r>
            <a:br>
              <a:rPr lang="ru-RU" sz="1600" b="1" dirty="0">
                <a:solidFill>
                  <a:schemeClr val="tx1"/>
                </a:solidFill>
              </a:rPr>
            </a:br>
            <a:r>
              <a:rPr lang="ru-RU" sz="1600" b="1" dirty="0">
                <a:solidFill>
                  <a:schemeClr val="tx1"/>
                </a:solidFill>
              </a:rPr>
              <a:t>Ты закрой быстрее глазки</a:t>
            </a:r>
            <a:br>
              <a:rPr lang="ru-RU" sz="1600" b="1" dirty="0">
                <a:solidFill>
                  <a:schemeClr val="tx1"/>
                </a:solidFill>
              </a:rPr>
            </a:br>
            <a:r>
              <a:rPr lang="ru-RU" sz="1600" b="1" dirty="0">
                <a:solidFill>
                  <a:schemeClr val="tx1"/>
                </a:solidFill>
              </a:rPr>
              <a:t>И головку поверни</a:t>
            </a:r>
            <a:br>
              <a:rPr lang="ru-RU" sz="1600" b="1" dirty="0">
                <a:solidFill>
                  <a:schemeClr val="tx1"/>
                </a:solidFill>
              </a:rPr>
            </a:br>
            <a:r>
              <a:rPr lang="ru-RU" sz="1600" b="1" dirty="0">
                <a:solidFill>
                  <a:schemeClr val="tx1"/>
                </a:solidFill>
              </a:rPr>
              <a:t>А теперь смотри скорее –</a:t>
            </a:r>
            <a:br>
              <a:rPr lang="ru-RU" sz="1600" b="1" dirty="0">
                <a:solidFill>
                  <a:schemeClr val="tx1"/>
                </a:solidFill>
              </a:rPr>
            </a:br>
            <a:r>
              <a:rPr lang="ru-RU" sz="1600" b="1" dirty="0">
                <a:solidFill>
                  <a:schemeClr val="tx1"/>
                </a:solidFill>
              </a:rPr>
              <a:t>Кто пропал нам расскажи</a:t>
            </a:r>
            <a:r>
              <a:rPr lang="ru-RU" sz="1600" b="1" dirty="0" smtClean="0">
                <a:solidFill>
                  <a:schemeClr val="tx1"/>
                </a:solidFill>
              </a:rPr>
              <a:t>.</a:t>
            </a:r>
            <a:r>
              <a:rPr lang="ru-RU" sz="1600" b="1" dirty="0">
                <a:solidFill>
                  <a:schemeClr val="tx1"/>
                </a:solidFill>
              </a:rPr>
              <a:t> </a:t>
            </a:r>
          </a:p>
          <a:p>
            <a:pPr algn="l"/>
            <a:r>
              <a:rPr lang="ru-RU" sz="1600" b="1" dirty="0">
                <a:solidFill>
                  <a:srgbClr val="7030A0"/>
                </a:solidFill>
              </a:rPr>
              <a:t> «Складные башенки»</a:t>
            </a:r>
            <a:r>
              <a:rPr lang="ru-RU" sz="1600" b="1" dirty="0">
                <a:solidFill>
                  <a:schemeClr val="tx1"/>
                </a:solidFill>
              </a:rPr>
              <a:t/>
            </a:r>
            <a:br>
              <a:rPr lang="ru-RU" sz="1600" b="1" dirty="0">
                <a:solidFill>
                  <a:schemeClr val="tx1"/>
                </a:solidFill>
              </a:rPr>
            </a:br>
            <a:r>
              <a:rPr lang="ru-RU" sz="1600" b="1" dirty="0">
                <a:solidFill>
                  <a:schemeClr val="tx1"/>
                </a:solidFill>
              </a:rPr>
              <a:t>Кольца любой пирамидки можно просто накладывать друг на друга, не обязательно нанизывать их на стержень. Напоминайте малышу, что верхнее кольцо всегда должно быть меньше нижнего. Важно, чтобы ребенку нравился сам процесс построения башенки, а сооружение получалось красивым и устойчивым</a:t>
            </a:r>
            <a:r>
              <a:rPr lang="ru-RU" sz="1600" b="1" dirty="0" smtClean="0">
                <a:solidFill>
                  <a:schemeClr val="tx1"/>
                </a:solidFill>
              </a:rPr>
              <a:t>.</a:t>
            </a:r>
            <a:r>
              <a:rPr lang="ru-RU" sz="1600" b="1" dirty="0">
                <a:solidFill>
                  <a:schemeClr val="tx1"/>
                </a:solidFill>
              </a:rPr>
              <a:t> </a:t>
            </a:r>
          </a:p>
          <a:p>
            <a:pPr algn="l"/>
            <a:r>
              <a:rPr lang="ru-RU" sz="1600" b="1" dirty="0" smtClean="0">
                <a:solidFill>
                  <a:srgbClr val="7030A0"/>
                </a:solidFill>
              </a:rPr>
              <a:t>«Прокати </a:t>
            </a:r>
            <a:r>
              <a:rPr lang="ru-RU" sz="1600" b="1" dirty="0">
                <a:solidFill>
                  <a:srgbClr val="7030A0"/>
                </a:solidFill>
              </a:rPr>
              <a:t>в </a:t>
            </a:r>
            <a:r>
              <a:rPr lang="ru-RU" sz="1600" b="1" dirty="0" err="1" smtClean="0">
                <a:solidFill>
                  <a:srgbClr val="7030A0"/>
                </a:solidFill>
              </a:rPr>
              <a:t>воротики</a:t>
            </a:r>
            <a:r>
              <a:rPr lang="ru-RU" sz="1600" b="1" dirty="0" smtClean="0">
                <a:solidFill>
                  <a:srgbClr val="7030A0"/>
                </a:solidFill>
              </a:rPr>
              <a:t>».</a:t>
            </a:r>
            <a:endParaRPr lang="ru-RU" sz="1600" b="1" dirty="0">
              <a:solidFill>
                <a:srgbClr val="7030A0"/>
              </a:solidFill>
            </a:endParaRPr>
          </a:p>
          <a:p>
            <a:pPr algn="l"/>
            <a:r>
              <a:rPr lang="ru-RU" sz="1600" b="1" dirty="0">
                <a:solidFill>
                  <a:schemeClr val="tx1"/>
                </a:solidFill>
              </a:rPr>
              <a:t> Катаем колечки от пирамидки по полу или друг другу, закручиваем "волчком", прокатываем в </a:t>
            </a:r>
            <a:r>
              <a:rPr lang="ru-RU" sz="1600" b="1" dirty="0" err="1">
                <a:solidFill>
                  <a:schemeClr val="tx1"/>
                </a:solidFill>
              </a:rPr>
              <a:t>воротики</a:t>
            </a:r>
            <a:r>
              <a:rPr lang="ru-RU" sz="1600" b="1" dirty="0">
                <a:solidFill>
                  <a:schemeClr val="tx1"/>
                </a:solidFill>
              </a:rPr>
              <a:t>.</a:t>
            </a:r>
          </a:p>
        </p:txBody>
      </p:sp>
      <p:pic>
        <p:nvPicPr>
          <p:cNvPr id="5122" name="Picture 2" descr="C:\Users\111\Desktop\20210909_091727.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1175" t="8132" r="20712" b="7307"/>
          <a:stretch/>
        </p:blipFill>
        <p:spPr bwMode="auto">
          <a:xfrm>
            <a:off x="6150849" y="1988840"/>
            <a:ext cx="2123849" cy="197754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5123" name="Picture 3" descr="C:\Users\111\Desktop\db10d37f5d019db6bd377e30e4a59124.jpe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22822" y="1988840"/>
            <a:ext cx="2742967" cy="182064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045341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380</Words>
  <Application>Microsoft Office PowerPoint</Application>
  <PresentationFormat>Экран (4:3)</PresentationFormat>
  <Paragraphs>28</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Тема Office</vt:lpstr>
      <vt:lpstr>«Весёлая пирамидка» (консультация для родителей)</vt:lpstr>
      <vt:lpstr>«Потешки»</vt:lpstr>
      <vt:lpstr>«Игры»</vt:lpstr>
      <vt:lpstr>«Игры»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111</dc:creator>
  <cp:lastModifiedBy>111</cp:lastModifiedBy>
  <cp:revision>7</cp:revision>
  <dcterms:created xsi:type="dcterms:W3CDTF">2023-09-03T15:18:34Z</dcterms:created>
  <dcterms:modified xsi:type="dcterms:W3CDTF">2023-09-03T16:17:04Z</dcterms:modified>
</cp:coreProperties>
</file>