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0"/>
  </p:notesMasterIdLst>
  <p:sldIdLst>
    <p:sldId id="256" r:id="rId3"/>
    <p:sldId id="258" r:id="rId4"/>
    <p:sldId id="320" r:id="rId5"/>
    <p:sldId id="326" r:id="rId6"/>
    <p:sldId id="333" r:id="rId7"/>
    <p:sldId id="358" r:id="rId8"/>
    <p:sldId id="334" r:id="rId9"/>
    <p:sldId id="335" r:id="rId10"/>
    <p:sldId id="336" r:id="rId11"/>
    <p:sldId id="338" r:id="rId12"/>
    <p:sldId id="339" r:id="rId13"/>
    <p:sldId id="340" r:id="rId14"/>
    <p:sldId id="341" r:id="rId15"/>
    <p:sldId id="342" r:id="rId16"/>
    <p:sldId id="343" r:id="rId17"/>
    <p:sldId id="344" r:id="rId18"/>
    <p:sldId id="345" r:id="rId19"/>
    <p:sldId id="337" r:id="rId20"/>
    <p:sldId id="348" r:id="rId21"/>
    <p:sldId id="350" r:id="rId22"/>
    <p:sldId id="352" r:id="rId23"/>
    <p:sldId id="354" r:id="rId24"/>
    <p:sldId id="351" r:id="rId25"/>
    <p:sldId id="355" r:id="rId26"/>
    <p:sldId id="353" r:id="rId27"/>
    <p:sldId id="356" r:id="rId28"/>
    <p:sldId id="357" r:id="rId29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C59A"/>
    <a:srgbClr val="DBAB6B"/>
    <a:srgbClr val="FCFDFE"/>
    <a:srgbClr val="006C31"/>
    <a:srgbClr val="9C988C"/>
    <a:srgbClr val="9C959D"/>
    <a:srgbClr val="D828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51" autoAdjust="0"/>
    <p:restoredTop sz="94697" autoAdjust="0"/>
  </p:normalViewPr>
  <p:slideViewPr>
    <p:cSldViewPr>
      <p:cViewPr varScale="1">
        <p:scale>
          <a:sx n="52" d="100"/>
          <a:sy n="52" d="100"/>
        </p:scale>
        <p:origin x="1434" y="102"/>
      </p:cViewPr>
      <p:guideLst>
        <p:guide orient="horz" pos="2160"/>
        <p:guide pos="2880"/>
      </p:guideLst>
    </p:cSldViewPr>
  </p:slideViewPr>
  <p:notesTextViewPr>
    <p:cViewPr>
      <p:scale>
        <a:sx n="33" d="100"/>
        <a:sy n="33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6FF63B-F441-41BD-828C-C4A2D58FC556}" type="doc">
      <dgm:prSet loTypeId="urn:microsoft.com/office/officeart/2008/layout/RadialCluster" loCatId="cycle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05A76595-2946-4A3D-9F62-A1055111C891}">
      <dgm:prSet phldrT="[Текст]" custT="1"/>
      <dgm:spPr/>
      <dgm:t>
        <a:bodyPr/>
        <a:lstStyle/>
        <a:p>
          <a:r>
            <a:rPr lang="ru-RU" sz="2800" b="1" dirty="0" smtClean="0">
              <a:solidFill>
                <a:schemeClr val="tx1"/>
              </a:solidFill>
            </a:rPr>
            <a:t>гидропривод</a:t>
          </a:r>
          <a:endParaRPr lang="ru-RU" sz="2400" b="1" dirty="0">
            <a:solidFill>
              <a:schemeClr val="tx1"/>
            </a:solidFill>
          </a:endParaRPr>
        </a:p>
      </dgm:t>
    </dgm:pt>
    <dgm:pt modelId="{C70535A9-2529-4C9B-A6BA-74F21AB12226}" type="parTrans" cxnId="{89764082-BEA7-449A-A966-729785D1B27F}">
      <dgm:prSet/>
      <dgm:spPr/>
      <dgm:t>
        <a:bodyPr/>
        <a:lstStyle/>
        <a:p>
          <a:endParaRPr lang="ru-RU" sz="2400"/>
        </a:p>
      </dgm:t>
    </dgm:pt>
    <dgm:pt modelId="{136FD441-AB1C-4776-A5D0-47EF9FD62D54}" type="sibTrans" cxnId="{89764082-BEA7-449A-A966-729785D1B27F}">
      <dgm:prSet/>
      <dgm:spPr/>
      <dgm:t>
        <a:bodyPr/>
        <a:lstStyle/>
        <a:p>
          <a:endParaRPr lang="ru-RU" sz="2400"/>
        </a:p>
      </dgm:t>
    </dgm:pt>
    <dgm:pt modelId="{BD930B27-2286-4668-8DDA-6DD946AFEFC2}">
      <dgm:prSet phldrT="[Текст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ru-RU" sz="2400" dirty="0" smtClean="0"/>
            <a:t>объёмный гидропривод</a:t>
          </a:r>
          <a:endParaRPr lang="ru-RU" sz="2400" dirty="0"/>
        </a:p>
      </dgm:t>
    </dgm:pt>
    <dgm:pt modelId="{36C46D8F-DE3B-4213-B9F5-638FA9F70A4E}" type="parTrans" cxnId="{3D140534-7A4B-49CC-8313-E97B10A9CF29}">
      <dgm:prSet/>
      <dgm:spPr/>
      <dgm:t>
        <a:bodyPr/>
        <a:lstStyle/>
        <a:p>
          <a:endParaRPr lang="ru-RU" sz="2400"/>
        </a:p>
      </dgm:t>
    </dgm:pt>
    <dgm:pt modelId="{25313C93-B46C-4E11-807A-2DF66E9F313E}" type="sibTrans" cxnId="{3D140534-7A4B-49CC-8313-E97B10A9CF29}">
      <dgm:prSet/>
      <dgm:spPr/>
      <dgm:t>
        <a:bodyPr/>
        <a:lstStyle/>
        <a:p>
          <a:endParaRPr lang="ru-RU" sz="2400"/>
        </a:p>
      </dgm:t>
    </dgm:pt>
    <dgm:pt modelId="{CAD72B89-83C6-49B5-930B-EE9210BBA1FB}">
      <dgm:prSet phldrT="[Текст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ru-RU" sz="2400" dirty="0" smtClean="0"/>
            <a:t>гидродинамический  привод</a:t>
          </a:r>
          <a:endParaRPr lang="ru-RU" sz="2400" dirty="0"/>
        </a:p>
      </dgm:t>
    </dgm:pt>
    <dgm:pt modelId="{015877FD-1D0C-4105-B69C-F0D5A2E06328}" type="parTrans" cxnId="{26C41D4C-B716-4204-A0BD-04FCD394DFD3}">
      <dgm:prSet/>
      <dgm:spPr/>
      <dgm:t>
        <a:bodyPr/>
        <a:lstStyle/>
        <a:p>
          <a:endParaRPr lang="ru-RU" sz="2400"/>
        </a:p>
      </dgm:t>
    </dgm:pt>
    <dgm:pt modelId="{85A632A7-A6B7-40C4-97E4-B4EA0ED2590D}" type="sibTrans" cxnId="{26C41D4C-B716-4204-A0BD-04FCD394DFD3}">
      <dgm:prSet/>
      <dgm:spPr/>
      <dgm:t>
        <a:bodyPr/>
        <a:lstStyle/>
        <a:p>
          <a:endParaRPr lang="ru-RU" sz="2400"/>
        </a:p>
      </dgm:t>
    </dgm:pt>
    <dgm:pt modelId="{5CEA074F-AF9A-4CCD-A5ED-51E2F2A2116D}" type="pres">
      <dgm:prSet presAssocID="{7C6FF63B-F441-41BD-828C-C4A2D58FC556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68ADD0A2-6497-425A-8AB6-82CD0325A8D6}" type="pres">
      <dgm:prSet presAssocID="{05A76595-2946-4A3D-9F62-A1055111C891}" presName="singleCycle" presStyleCnt="0"/>
      <dgm:spPr/>
    </dgm:pt>
    <dgm:pt modelId="{2729DAF3-ED02-4FF9-8437-BC1844411B4C}" type="pres">
      <dgm:prSet presAssocID="{05A76595-2946-4A3D-9F62-A1055111C891}" presName="singleCenter" presStyleLbl="node1" presStyleIdx="0" presStyleCnt="3" custScaleX="415289" custScaleY="69238" custLinFactNeighborX="-334" custLinFactNeighborY="-29415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43324C99-6779-421D-83D3-BB4CC43D25BB}" type="pres">
      <dgm:prSet presAssocID="{36C46D8F-DE3B-4213-B9F5-638FA9F70A4E}" presName="Name56" presStyleLbl="parChTrans1D2" presStyleIdx="0" presStyleCnt="2"/>
      <dgm:spPr/>
      <dgm:t>
        <a:bodyPr/>
        <a:lstStyle/>
        <a:p>
          <a:endParaRPr lang="ru-RU"/>
        </a:p>
      </dgm:t>
    </dgm:pt>
    <dgm:pt modelId="{40556ED4-8A69-4808-BCC2-270B2EBDCFE8}" type="pres">
      <dgm:prSet presAssocID="{BD930B27-2286-4668-8DDA-6DD946AFEFC2}" presName="text0" presStyleLbl="node1" presStyleIdx="1" presStyleCnt="3" custScaleX="701556" custScaleY="222375" custRadScaleRad="201820" custRadScaleInc="-1223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608B9D-A5C8-4834-A3FC-538DD4469FE4}" type="pres">
      <dgm:prSet presAssocID="{015877FD-1D0C-4105-B69C-F0D5A2E06328}" presName="Name56" presStyleLbl="parChTrans1D2" presStyleIdx="1" presStyleCnt="2"/>
      <dgm:spPr/>
      <dgm:t>
        <a:bodyPr/>
        <a:lstStyle/>
        <a:p>
          <a:endParaRPr lang="ru-RU"/>
        </a:p>
      </dgm:t>
    </dgm:pt>
    <dgm:pt modelId="{31673911-A53E-4C17-B9D8-3BC2527E80A6}" type="pres">
      <dgm:prSet presAssocID="{CAD72B89-83C6-49B5-930B-EE9210BBA1FB}" presName="text0" presStyleLbl="node1" presStyleIdx="2" presStyleCnt="3" custScaleX="664913" custScaleY="222890" custRadScaleRad="194995" custRadScaleInc="-778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2EE5A67-55C9-49D0-8570-FFFA48397A9D}" type="presOf" srcId="{CAD72B89-83C6-49B5-930B-EE9210BBA1FB}" destId="{31673911-A53E-4C17-B9D8-3BC2527E80A6}" srcOrd="0" destOrd="0" presId="urn:microsoft.com/office/officeart/2008/layout/RadialCluster"/>
    <dgm:cxn modelId="{E2BD273D-0145-4D04-B60E-4DEC55B4570B}" type="presOf" srcId="{7C6FF63B-F441-41BD-828C-C4A2D58FC556}" destId="{5CEA074F-AF9A-4CCD-A5ED-51E2F2A2116D}" srcOrd="0" destOrd="0" presId="urn:microsoft.com/office/officeart/2008/layout/RadialCluster"/>
    <dgm:cxn modelId="{237C405D-0B49-4231-A208-E4D8D4813CB8}" type="presOf" srcId="{05A76595-2946-4A3D-9F62-A1055111C891}" destId="{2729DAF3-ED02-4FF9-8437-BC1844411B4C}" srcOrd="0" destOrd="0" presId="urn:microsoft.com/office/officeart/2008/layout/RadialCluster"/>
    <dgm:cxn modelId="{3D140534-7A4B-49CC-8313-E97B10A9CF29}" srcId="{05A76595-2946-4A3D-9F62-A1055111C891}" destId="{BD930B27-2286-4668-8DDA-6DD946AFEFC2}" srcOrd="0" destOrd="0" parTransId="{36C46D8F-DE3B-4213-B9F5-638FA9F70A4E}" sibTransId="{25313C93-B46C-4E11-807A-2DF66E9F313E}"/>
    <dgm:cxn modelId="{0660CC4A-B39F-4FF3-BC56-091E39AC1A6C}" type="presOf" srcId="{36C46D8F-DE3B-4213-B9F5-638FA9F70A4E}" destId="{43324C99-6779-421D-83D3-BB4CC43D25BB}" srcOrd="0" destOrd="0" presId="urn:microsoft.com/office/officeart/2008/layout/RadialCluster"/>
    <dgm:cxn modelId="{BFC2DFC8-4F6D-41AB-8065-15F382F28EAD}" type="presOf" srcId="{BD930B27-2286-4668-8DDA-6DD946AFEFC2}" destId="{40556ED4-8A69-4808-BCC2-270B2EBDCFE8}" srcOrd="0" destOrd="0" presId="urn:microsoft.com/office/officeart/2008/layout/RadialCluster"/>
    <dgm:cxn modelId="{22EEDE78-4867-4529-B36D-DF9D95F7D4D9}" type="presOf" srcId="{015877FD-1D0C-4105-B69C-F0D5A2E06328}" destId="{01608B9D-A5C8-4834-A3FC-538DD4469FE4}" srcOrd="0" destOrd="0" presId="urn:microsoft.com/office/officeart/2008/layout/RadialCluster"/>
    <dgm:cxn modelId="{89764082-BEA7-449A-A966-729785D1B27F}" srcId="{7C6FF63B-F441-41BD-828C-C4A2D58FC556}" destId="{05A76595-2946-4A3D-9F62-A1055111C891}" srcOrd="0" destOrd="0" parTransId="{C70535A9-2529-4C9B-A6BA-74F21AB12226}" sibTransId="{136FD441-AB1C-4776-A5D0-47EF9FD62D54}"/>
    <dgm:cxn modelId="{26C41D4C-B716-4204-A0BD-04FCD394DFD3}" srcId="{05A76595-2946-4A3D-9F62-A1055111C891}" destId="{CAD72B89-83C6-49B5-930B-EE9210BBA1FB}" srcOrd="1" destOrd="0" parTransId="{015877FD-1D0C-4105-B69C-F0D5A2E06328}" sibTransId="{85A632A7-A6B7-40C4-97E4-B4EA0ED2590D}"/>
    <dgm:cxn modelId="{73EA1E39-A0BE-4748-847B-CCE7AB7F94FF}" type="presParOf" srcId="{5CEA074F-AF9A-4CCD-A5ED-51E2F2A2116D}" destId="{68ADD0A2-6497-425A-8AB6-82CD0325A8D6}" srcOrd="0" destOrd="0" presId="urn:microsoft.com/office/officeart/2008/layout/RadialCluster"/>
    <dgm:cxn modelId="{0C263849-C9C9-40F0-9CAE-26E8DB1B95CF}" type="presParOf" srcId="{68ADD0A2-6497-425A-8AB6-82CD0325A8D6}" destId="{2729DAF3-ED02-4FF9-8437-BC1844411B4C}" srcOrd="0" destOrd="0" presId="urn:microsoft.com/office/officeart/2008/layout/RadialCluster"/>
    <dgm:cxn modelId="{5BD43C50-AEA7-4141-AD8E-6BD4ACE7BAC2}" type="presParOf" srcId="{68ADD0A2-6497-425A-8AB6-82CD0325A8D6}" destId="{43324C99-6779-421D-83D3-BB4CC43D25BB}" srcOrd="1" destOrd="0" presId="urn:microsoft.com/office/officeart/2008/layout/RadialCluster"/>
    <dgm:cxn modelId="{E122F9C3-5D8B-4735-8A40-47FA5404C735}" type="presParOf" srcId="{68ADD0A2-6497-425A-8AB6-82CD0325A8D6}" destId="{40556ED4-8A69-4808-BCC2-270B2EBDCFE8}" srcOrd="2" destOrd="0" presId="urn:microsoft.com/office/officeart/2008/layout/RadialCluster"/>
    <dgm:cxn modelId="{9349E989-AFA3-4A9D-B62D-F73CDFE03434}" type="presParOf" srcId="{68ADD0A2-6497-425A-8AB6-82CD0325A8D6}" destId="{01608B9D-A5C8-4834-A3FC-538DD4469FE4}" srcOrd="3" destOrd="0" presId="urn:microsoft.com/office/officeart/2008/layout/RadialCluster"/>
    <dgm:cxn modelId="{506D16FE-AD69-4060-9360-9286ECE55092}" type="presParOf" srcId="{68ADD0A2-6497-425A-8AB6-82CD0325A8D6}" destId="{31673911-A53E-4C17-B9D8-3BC2527E80A6}" srcOrd="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29DAF3-ED02-4FF9-8437-BC1844411B4C}">
      <dsp:nvSpPr>
        <dsp:cNvPr id="0" name=""/>
        <dsp:cNvSpPr/>
      </dsp:nvSpPr>
      <dsp:spPr>
        <a:xfrm>
          <a:off x="2220167" y="364265"/>
          <a:ext cx="2820393" cy="47022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</a:rPr>
            <a:t>гидропривод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2243121" y="387219"/>
        <a:ext cx="2774485" cy="424314"/>
      </dsp:txXfrm>
    </dsp:sp>
    <dsp:sp modelId="{43324C99-6779-421D-83D3-BB4CC43D25BB}">
      <dsp:nvSpPr>
        <dsp:cNvPr id="0" name=""/>
        <dsp:cNvSpPr/>
      </dsp:nvSpPr>
      <dsp:spPr>
        <a:xfrm rot="8751003">
          <a:off x="2604235" y="1043211"/>
          <a:ext cx="74363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43633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556ED4-8A69-4808-BCC2-270B2EBDCFE8}">
      <dsp:nvSpPr>
        <dsp:cNvPr id="0" name=""/>
        <dsp:cNvSpPr/>
      </dsp:nvSpPr>
      <dsp:spPr>
        <a:xfrm>
          <a:off x="326370" y="1251935"/>
          <a:ext cx="3192246" cy="1011859"/>
        </a:xfrm>
        <a:prstGeom prst="roundRect">
          <a:avLst/>
        </a:prstGeom>
        <a:solidFill>
          <a:schemeClr val="accent4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объёмный гидропривод</a:t>
          </a:r>
          <a:endParaRPr lang="ru-RU" sz="2400" kern="1200" dirty="0"/>
        </a:p>
      </dsp:txBody>
      <dsp:txXfrm>
        <a:off x="375765" y="1301330"/>
        <a:ext cx="3093456" cy="913069"/>
      </dsp:txXfrm>
    </dsp:sp>
    <dsp:sp modelId="{01608B9D-A5C8-4834-A3FC-538DD4469FE4}">
      <dsp:nvSpPr>
        <dsp:cNvPr id="0" name=""/>
        <dsp:cNvSpPr/>
      </dsp:nvSpPr>
      <dsp:spPr>
        <a:xfrm rot="2053452">
          <a:off x="3916025" y="1029312"/>
          <a:ext cx="69278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92789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673911-A53E-4C17-B9D8-3BC2527E80A6}">
      <dsp:nvSpPr>
        <dsp:cNvPr id="0" name=""/>
        <dsp:cNvSpPr/>
      </dsp:nvSpPr>
      <dsp:spPr>
        <a:xfrm>
          <a:off x="3781576" y="1224135"/>
          <a:ext cx="3025512" cy="1014202"/>
        </a:xfrm>
        <a:prstGeom prst="roundRect">
          <a:avLst/>
        </a:prstGeom>
        <a:solidFill>
          <a:schemeClr val="tx2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гидродинамический  привод</a:t>
          </a:r>
          <a:endParaRPr lang="ru-RU" sz="2400" kern="1200" dirty="0"/>
        </a:p>
      </dsp:txBody>
      <dsp:txXfrm>
        <a:off x="3831085" y="1273644"/>
        <a:ext cx="2926494" cy="9151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535E85-98F7-4B68-BC8D-1FB76D7308EF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C73D4D-7CFC-4539-845F-E0B4BA0A2C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791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21.11.2023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3285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21.11.2023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58041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21.11.2023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5286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21.11.2023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5496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21.11.2023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1060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21.11.2023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19010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21.11.2023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8347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21.11.2023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357842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21.11.2023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235159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21.11.2023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512917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21.11.2023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93366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21.11.2023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77894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21.11.2023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62493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21.11.2023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986998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21.11.2023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66487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21.11.2023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58400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21.11.2023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51749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21.11.2023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523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21.11.2023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694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21.11.2023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54304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21.11.2023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87431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21.11.2023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2574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909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AC259-EBD3-4477-8ED1-9C4E8D32F78F}" type="datetimeFigureOut">
              <a:rPr lang="uk-UA" smtClean="0"/>
              <a:t>21.11.2023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91074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39"/>
            <a:ext cx="9144000" cy="684019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D1EDC-A2B1-4467-8D3F-4DFD9B83CAD8}" type="datetimeFigureOut">
              <a:rPr lang="uk-UA" smtClean="0"/>
              <a:t>21.11.2023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85398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5" Type="http://schemas.microsoft.com/office/2007/relationships/hdphoto" Target="../media/hdphoto1.wdp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693987"/>
            <a:ext cx="6984776" cy="147002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ГИДРОПРИВОД</a:t>
            </a:r>
            <a:endParaRPr lang="uk-UA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Картинки по запросу USNR стан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365104"/>
            <a:ext cx="3785471" cy="237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5" y="44623"/>
            <a:ext cx="3888432" cy="296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236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270" y="0"/>
            <a:ext cx="8229600" cy="562074"/>
          </a:xfrm>
        </p:spPr>
        <p:txBody>
          <a:bodyPr>
            <a:noAutofit/>
          </a:bodyPr>
          <a:lstStyle/>
          <a:p>
            <a:r>
              <a:rPr lang="ru-RU" sz="3200" spc="170" dirty="0" smtClean="0"/>
              <a:t> </a:t>
            </a:r>
            <a:r>
              <a:rPr lang="ru-RU" sz="3600" b="1" spc="17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ПОРШНЕВЫЕ  ГИДРОЦИЛИНДРЫ</a:t>
            </a:r>
            <a:endParaRPr lang="ru-RU" sz="3600" b="1" spc="17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AutoShape 2" descr="http://ence-pumps.ru/wp-content/uploads/2018/02/gear_pump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2" descr="Картинки по запросу гидроцилиндр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55575" y="836712"/>
            <a:ext cx="8808913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/>
              <a:t>Благодаря </a:t>
            </a:r>
            <a:r>
              <a:rPr lang="ru-RU" sz="2200" dirty="0"/>
              <a:t>простоте конструкции и высокой надежности наиболее широкое применение в </a:t>
            </a:r>
            <a:r>
              <a:rPr lang="ru-RU" sz="2200" dirty="0" smtClean="0"/>
              <a:t>гидравлических приводах </a:t>
            </a:r>
            <a:r>
              <a:rPr lang="ru-RU" sz="2200" dirty="0"/>
              <a:t>получили поршневые гидроцилиндры.</a:t>
            </a:r>
          </a:p>
          <a:p>
            <a:pPr algn="just"/>
            <a:r>
              <a:rPr lang="ru-RU" sz="2300" dirty="0"/>
              <a:t>Поршневые гидроцилиндры подразделяют по следующим признакам: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300" dirty="0" smtClean="0"/>
              <a:t>по </a:t>
            </a:r>
            <a:r>
              <a:rPr lang="ru-RU" sz="2300" dirty="0"/>
              <a:t>принципу </a:t>
            </a:r>
            <a:r>
              <a:rPr lang="ru-RU" sz="2300" dirty="0" smtClean="0"/>
              <a:t>действия: </a:t>
            </a:r>
            <a:r>
              <a:rPr lang="ru-RU" sz="2300" b="1" dirty="0">
                <a:solidFill>
                  <a:schemeClr val="accent3">
                    <a:lumMod val="50000"/>
                  </a:schemeClr>
                </a:solidFill>
              </a:rPr>
              <a:t>одностороннего</a:t>
            </a:r>
            <a:r>
              <a:rPr lang="ru-RU" sz="2300" dirty="0"/>
              <a:t> </a:t>
            </a:r>
            <a:r>
              <a:rPr lang="ru-RU" sz="2300" dirty="0" smtClean="0"/>
              <a:t>и </a:t>
            </a:r>
            <a:r>
              <a:rPr lang="ru-RU" sz="2300" b="1" dirty="0">
                <a:solidFill>
                  <a:schemeClr val="accent6">
                    <a:lumMod val="75000"/>
                  </a:schemeClr>
                </a:solidFill>
              </a:rPr>
              <a:t>двустороннего</a:t>
            </a:r>
            <a:r>
              <a:rPr lang="ru-RU" sz="2300" dirty="0"/>
              <a:t> </a:t>
            </a:r>
            <a:r>
              <a:rPr lang="ru-RU" sz="2300" dirty="0" smtClean="0"/>
              <a:t>действия</a:t>
            </a:r>
            <a:r>
              <a:rPr lang="ru-RU" sz="2300" dirty="0"/>
              <a:t>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300" dirty="0" smtClean="0"/>
              <a:t>по </a:t>
            </a:r>
            <a:r>
              <a:rPr lang="ru-RU" sz="2300" dirty="0"/>
              <a:t>числу </a:t>
            </a:r>
            <a:r>
              <a:rPr lang="ru-RU" sz="2300" dirty="0" smtClean="0"/>
              <a:t>штоков: </a:t>
            </a:r>
            <a:r>
              <a:rPr lang="ru-RU" sz="2300" dirty="0"/>
              <a:t>с односторонним </a:t>
            </a:r>
            <a:r>
              <a:rPr lang="ru-RU" sz="2300" dirty="0" smtClean="0"/>
              <a:t>и </a:t>
            </a:r>
            <a:r>
              <a:rPr lang="ru-RU" sz="2300" dirty="0"/>
              <a:t>двусторонним (проходным) </a:t>
            </a:r>
            <a:r>
              <a:rPr lang="ru-RU" sz="2300" dirty="0" smtClean="0"/>
              <a:t>штоком.</a:t>
            </a:r>
            <a:endParaRPr lang="ru-RU" sz="2300" dirty="0"/>
          </a:p>
          <a:p>
            <a:pPr algn="just"/>
            <a:endParaRPr lang="ru-RU" sz="23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12951"/>
            <a:ext cx="8747730" cy="94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55574" y="3980061"/>
            <a:ext cx="4128393" cy="1105123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427985" y="3981968"/>
            <a:ext cx="4571266" cy="1105123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3635896" y="2996952"/>
            <a:ext cx="792089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7740352" y="2996952"/>
            <a:ext cx="648072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6713618" y="3573016"/>
            <a:ext cx="522678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155574" y="5108376"/>
            <a:ext cx="412839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/>
              <a:t>Поршневые </a:t>
            </a:r>
            <a:r>
              <a:rPr lang="ru-RU" sz="2200" dirty="0" smtClean="0"/>
              <a:t>гидроцилиндры </a:t>
            </a:r>
            <a:r>
              <a:rPr lang="ru-RU" sz="2200" b="1" dirty="0">
                <a:solidFill>
                  <a:schemeClr val="accent3">
                    <a:lumMod val="50000"/>
                  </a:schemeClr>
                </a:solidFill>
              </a:rPr>
              <a:t>одностороннего</a:t>
            </a:r>
            <a:r>
              <a:rPr lang="ru-RU" sz="2200" dirty="0"/>
              <a:t> </a:t>
            </a:r>
            <a:r>
              <a:rPr lang="ru-RU" sz="2200" dirty="0" smtClean="0"/>
              <a:t>действия выполняют с пружинным возвратом или без него. </a:t>
            </a:r>
          </a:p>
        </p:txBody>
      </p:sp>
    </p:spTree>
    <p:extLst>
      <p:ext uri="{BB962C8B-B14F-4D97-AF65-F5344CB8AC3E}">
        <p14:creationId xmlns:p14="http://schemas.microsoft.com/office/powerpoint/2010/main" val="3512366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270" y="0"/>
            <a:ext cx="8229600" cy="562074"/>
          </a:xfrm>
        </p:spPr>
        <p:txBody>
          <a:bodyPr>
            <a:noAutofit/>
          </a:bodyPr>
          <a:lstStyle/>
          <a:p>
            <a:r>
              <a:rPr lang="ru-RU" sz="3200" spc="170" dirty="0" smtClean="0"/>
              <a:t> </a:t>
            </a:r>
            <a:r>
              <a:rPr lang="ru-RU" sz="3600" b="1" spc="17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ПОРШНЕВЫЕ  ГИДРОЦИЛИНДРЫ</a:t>
            </a:r>
            <a:endParaRPr lang="ru-RU" sz="3600" b="1" spc="17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AutoShape 2" descr="http://ence-pumps.ru/wp-content/uploads/2018/02/gear_pump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2" descr="Картинки по запросу гидроцилиндр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55575" y="692696"/>
            <a:ext cx="8808913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u="sng" dirty="0"/>
              <a:t>Гидроцилиндры с пружинным </a:t>
            </a:r>
            <a:r>
              <a:rPr lang="ru-RU" sz="2400" b="1" u="sng" dirty="0" smtClean="0"/>
              <a:t>возвратом</a:t>
            </a:r>
            <a:endParaRPr lang="ru-RU" sz="2200" dirty="0" smtClean="0"/>
          </a:p>
          <a:p>
            <a:pPr algn="just"/>
            <a:r>
              <a:rPr lang="ru-RU" sz="2200" dirty="0" smtClean="0"/>
              <a:t>Гидроцилиндры </a:t>
            </a:r>
            <a:r>
              <a:rPr lang="ru-RU" sz="2200" dirty="0"/>
              <a:t>с пружинным возвратом в </a:t>
            </a:r>
            <a:r>
              <a:rPr lang="ru-RU" sz="2200" dirty="0" smtClean="0"/>
              <a:t>ИП применяют </a:t>
            </a:r>
            <a:r>
              <a:rPr lang="ru-RU" sz="2200" dirty="0"/>
              <a:t>в тех случаях, когда отсутствуют внешние силы для возврата выходного звена в исходное </a:t>
            </a:r>
            <a:r>
              <a:rPr lang="ru-RU" sz="2200" dirty="0" smtClean="0"/>
              <a:t>положение</a:t>
            </a:r>
            <a:r>
              <a:rPr lang="ru-RU" sz="2200" dirty="0"/>
              <a:t>. В зависимости от конструктивного исполнения, подобные гидроцилиндры работают на </a:t>
            </a:r>
            <a:r>
              <a:rPr lang="ru-RU" sz="2200" b="1" dirty="0" smtClean="0">
                <a:solidFill>
                  <a:schemeClr val="accent3">
                    <a:lumMod val="50000"/>
                  </a:schemeClr>
                </a:solidFill>
              </a:rPr>
              <a:t>выдвижение</a:t>
            </a:r>
            <a:r>
              <a:rPr lang="ru-RU" sz="22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200" dirty="0" smtClean="0"/>
              <a:t>или </a:t>
            </a:r>
            <a:r>
              <a:rPr lang="ru-RU" sz="2200" dirty="0"/>
              <a:t>на </a:t>
            </a:r>
            <a:r>
              <a:rPr lang="ru-RU" sz="2200" b="1" dirty="0">
                <a:solidFill>
                  <a:schemeClr val="accent6">
                    <a:lumMod val="75000"/>
                  </a:schemeClr>
                </a:solidFill>
              </a:rPr>
              <a:t>втягивание</a:t>
            </a:r>
            <a:r>
              <a:rPr lang="ru-RU" sz="2200" dirty="0"/>
              <a:t> </a:t>
            </a:r>
            <a:r>
              <a:rPr lang="ru-RU" sz="2200" dirty="0" smtClean="0"/>
              <a:t>штока</a:t>
            </a:r>
            <a:r>
              <a:rPr lang="ru-RU" sz="2200" dirty="0"/>
              <a:t>. Возвратные пружины могут быть установлены как </a:t>
            </a:r>
            <a:r>
              <a:rPr lang="ru-RU" sz="2200" b="1" dirty="0" smtClean="0"/>
              <a:t>внутри</a:t>
            </a:r>
            <a:r>
              <a:rPr lang="ru-RU" sz="2200" dirty="0" smtClean="0"/>
              <a:t> гидроцилиндра, </a:t>
            </a:r>
            <a:r>
              <a:rPr lang="ru-RU" sz="2200" dirty="0"/>
              <a:t>так и </a:t>
            </a:r>
            <a:r>
              <a:rPr lang="ru-RU" sz="2200" b="1" dirty="0" smtClean="0"/>
              <a:t>снаружи</a:t>
            </a:r>
            <a:r>
              <a:rPr lang="ru-RU" sz="2200" dirty="0" smtClean="0"/>
              <a:t>. </a:t>
            </a:r>
            <a:r>
              <a:rPr lang="ru-RU" sz="2200" dirty="0"/>
              <a:t>Поскольку использование возвратных пружин в </a:t>
            </a:r>
            <a:r>
              <a:rPr lang="ru-RU" sz="2200" dirty="0" smtClean="0"/>
              <a:t>таких </a:t>
            </a:r>
            <a:r>
              <a:rPr lang="ru-RU" sz="2200" dirty="0"/>
              <a:t>конструкциях приводит к ограничению величин рабочих ходов, такие гидроцилиндры </a:t>
            </a:r>
            <a:r>
              <a:rPr lang="ru-RU" sz="2200" dirty="0" smtClean="0"/>
              <a:t>применяют </a:t>
            </a:r>
            <a:r>
              <a:rPr lang="ru-RU" sz="2200" dirty="0"/>
              <a:t>в различного рода зажимных механизмах.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12774" y="4221088"/>
            <a:ext cx="7991673" cy="907920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15583" y="5277634"/>
            <a:ext cx="7988864" cy="1002835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6444208" y="2447022"/>
            <a:ext cx="144018" cy="17543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251669"/>
            <a:ext cx="7451494" cy="833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332908"/>
            <a:ext cx="7451494" cy="809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Прямая со стрелкой 12"/>
          <p:cNvCxnSpPr/>
          <p:nvPr/>
        </p:nvCxnSpPr>
        <p:spPr>
          <a:xfrm>
            <a:off x="1187624" y="2708920"/>
            <a:ext cx="2232248" cy="25687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4616074" y="2964145"/>
            <a:ext cx="522678" cy="25530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8525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270" y="0"/>
            <a:ext cx="8229600" cy="562074"/>
          </a:xfrm>
        </p:spPr>
        <p:txBody>
          <a:bodyPr>
            <a:noAutofit/>
          </a:bodyPr>
          <a:lstStyle/>
          <a:p>
            <a:r>
              <a:rPr lang="ru-RU" sz="3200" spc="170" dirty="0" smtClean="0"/>
              <a:t> </a:t>
            </a:r>
            <a:r>
              <a:rPr lang="ru-RU" sz="3600" b="1" spc="17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ПОРШНЕВЫЕ  ГИДРОЦИЛИНДРЫ</a:t>
            </a:r>
            <a:endParaRPr lang="ru-RU" sz="3600" b="1" spc="17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AutoShape 2" descr="http://ence-pumps.ru/wp-content/uploads/2018/02/gear_pump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2" descr="Картинки по запросу гидроцилиндр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55575" y="692696"/>
            <a:ext cx="8880921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/>
              <a:t>Гидроцилиндры двустороннего </a:t>
            </a:r>
            <a:r>
              <a:rPr lang="ru-RU" sz="2400" b="1" u="sng" dirty="0" smtClean="0"/>
              <a:t>действия</a:t>
            </a:r>
          </a:p>
          <a:p>
            <a:pPr algn="just"/>
            <a:r>
              <a:rPr lang="ru-RU" sz="2200" dirty="0" smtClean="0"/>
              <a:t>Гидроцилиндры </a:t>
            </a:r>
            <a:r>
              <a:rPr lang="ru-RU" sz="2200" dirty="0"/>
              <a:t>двустороннего действия применяют в </a:t>
            </a:r>
            <a:r>
              <a:rPr lang="ru-RU" sz="2200" dirty="0" smtClean="0"/>
              <a:t>случаях</a:t>
            </a:r>
            <a:r>
              <a:rPr lang="ru-RU" sz="2200" dirty="0"/>
              <a:t>, когда требуется совершать </a:t>
            </a:r>
            <a:r>
              <a:rPr lang="ru-RU" sz="2200" dirty="0" smtClean="0"/>
              <a:t>работу</a:t>
            </a:r>
            <a:r>
              <a:rPr lang="ru-RU" sz="2200" dirty="0"/>
              <a:t>, как при прямом, так и при обратном ходе выходного звена</a:t>
            </a:r>
            <a:r>
              <a:rPr lang="ru-RU" sz="2200" dirty="0" smtClean="0"/>
              <a:t>, например </a:t>
            </a:r>
            <a:r>
              <a:rPr lang="ru-RU" sz="2200" dirty="0"/>
              <a:t>при транспортировке</a:t>
            </a:r>
            <a:r>
              <a:rPr lang="ru-RU" sz="2200" dirty="0" smtClean="0"/>
              <a:t>, подъеме-опускании </a:t>
            </a:r>
            <a:r>
              <a:rPr lang="ru-RU" sz="2200" dirty="0"/>
              <a:t>и других </a:t>
            </a:r>
            <a:r>
              <a:rPr lang="ru-RU" sz="2200" dirty="0" smtClean="0"/>
              <a:t>технологических </a:t>
            </a:r>
            <a:r>
              <a:rPr lang="ru-RU" sz="2200" dirty="0"/>
              <a:t>операциях. Выдвижение и втягивание штока в них осуществляются путем попеременной подачи </a:t>
            </a:r>
            <a:r>
              <a:rPr lang="ru-RU" sz="2200" dirty="0" smtClean="0"/>
              <a:t>жидкости </a:t>
            </a:r>
            <a:r>
              <a:rPr lang="ru-RU" sz="2200" dirty="0"/>
              <a:t>под давлением в одну из рабочих полостей (поршневую или </a:t>
            </a:r>
            <a:r>
              <a:rPr lang="ru-RU" sz="2200" dirty="0" err="1"/>
              <a:t>штоковую</a:t>
            </a:r>
            <a:r>
              <a:rPr lang="ru-RU" sz="2200" dirty="0"/>
              <a:t>), в то время как другая </a:t>
            </a:r>
            <a:r>
              <a:rPr lang="ru-RU" sz="2200" dirty="0" smtClean="0"/>
              <a:t>соединена со </a:t>
            </a:r>
            <a:r>
              <a:rPr lang="ru-RU" sz="2200" dirty="0"/>
              <a:t>сливной </a:t>
            </a:r>
            <a:r>
              <a:rPr lang="ru-RU" sz="2200" dirty="0" err="1" smtClean="0"/>
              <a:t>гидролинией</a:t>
            </a:r>
            <a:r>
              <a:rPr lang="ru-RU" sz="2200" dirty="0" smtClean="0"/>
              <a:t>. Перемещение </a:t>
            </a:r>
            <a:r>
              <a:rPr lang="ru-RU" sz="2200" dirty="0"/>
              <a:t>штока в любом направлении является </a:t>
            </a:r>
            <a:r>
              <a:rPr lang="ru-RU" sz="2200" dirty="0" smtClean="0"/>
              <a:t>рабочим </a:t>
            </a:r>
            <a:r>
              <a:rPr lang="ru-RU" sz="2200" dirty="0"/>
              <a:t>и может осуществляться под нагрузкой.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61" y="4149139"/>
            <a:ext cx="8227846" cy="1501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049549">
            <a:off x="5543065" y="5349355"/>
            <a:ext cx="335280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9087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270" y="0"/>
            <a:ext cx="8229600" cy="562074"/>
          </a:xfrm>
        </p:spPr>
        <p:txBody>
          <a:bodyPr>
            <a:noAutofit/>
          </a:bodyPr>
          <a:lstStyle/>
          <a:p>
            <a:r>
              <a:rPr lang="ru-RU" sz="3200" spc="170" dirty="0" smtClean="0"/>
              <a:t> </a:t>
            </a:r>
            <a:r>
              <a:rPr lang="ru-RU" sz="3600" b="1" spc="17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ПОРШНЕВЫЕ  ГИДРОЦИЛИНДРЫ</a:t>
            </a:r>
            <a:endParaRPr lang="ru-RU" sz="3600" b="1" spc="17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AutoShape 2" descr="http://ence-pumps.ru/wp-content/uploads/2018/02/gear_pump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2" descr="Картинки по запросу гидроцилиндр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55575" y="692696"/>
            <a:ext cx="8880921" cy="5616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/>
              <a:t>Гидроцилиндры двустороннего </a:t>
            </a:r>
            <a:r>
              <a:rPr lang="ru-RU" sz="2400" b="1" u="sng" dirty="0" smtClean="0"/>
              <a:t>действия</a:t>
            </a:r>
          </a:p>
          <a:p>
            <a:pPr algn="just"/>
            <a:r>
              <a:rPr lang="ru-RU" sz="2200" dirty="0"/>
              <a:t>Для гидроцилиндров двустороннего действия с односторонним штоком, или как их принято называть </a:t>
            </a:r>
            <a:r>
              <a:rPr lang="ru-RU" sz="2200" dirty="0" smtClean="0"/>
              <a:t>— </a:t>
            </a:r>
            <a:r>
              <a:rPr lang="ru-RU" sz="2200" i="1" dirty="0" smtClean="0"/>
              <a:t>дифференциальных </a:t>
            </a:r>
            <a:r>
              <a:rPr lang="ru-RU" sz="2200" i="1" dirty="0"/>
              <a:t>гидроцилиндров</a:t>
            </a:r>
            <a:r>
              <a:rPr lang="ru-RU" sz="2200" dirty="0"/>
              <a:t>, важным параметром является отношение площадей поршня, со </a:t>
            </a:r>
            <a:r>
              <a:rPr lang="ru-RU" sz="2200" dirty="0" smtClean="0"/>
              <a:t>стороны </a:t>
            </a:r>
            <a:r>
              <a:rPr lang="ru-RU" sz="2200" dirty="0"/>
              <a:t>поршневой </a:t>
            </a:r>
            <a:r>
              <a:rPr lang="ru-RU" sz="2200" dirty="0" smtClean="0"/>
              <a:t>полости и </a:t>
            </a:r>
            <a:r>
              <a:rPr lang="ru-RU" sz="2200" dirty="0" err="1" smtClean="0"/>
              <a:t>штоковой</a:t>
            </a:r>
            <a:r>
              <a:rPr lang="ru-RU" sz="2200" dirty="0" smtClean="0"/>
              <a:t> — </a:t>
            </a:r>
          </a:p>
          <a:p>
            <a:pPr algn="ctr">
              <a:spcBef>
                <a:spcPts val="600"/>
              </a:spcBef>
            </a:pPr>
            <a:r>
              <a:rPr lang="en-US" sz="2800" b="1" spc="140" dirty="0" smtClean="0"/>
              <a:t>S</a:t>
            </a:r>
            <a:r>
              <a:rPr lang="ru-RU" sz="2800" b="1" spc="140" baseline="-25000" dirty="0" smtClean="0"/>
              <a:t>П.ШТ</a:t>
            </a:r>
            <a:r>
              <a:rPr lang="ru-RU" sz="2800" b="1" spc="140" dirty="0" smtClean="0"/>
              <a:t> = </a:t>
            </a:r>
            <a:r>
              <a:rPr lang="en-US" sz="2800" b="1" spc="140" dirty="0" smtClean="0"/>
              <a:t>S</a:t>
            </a:r>
            <a:r>
              <a:rPr lang="ru-RU" sz="2800" b="1" spc="140" baseline="-25000" dirty="0" smtClean="0"/>
              <a:t>П</a:t>
            </a:r>
            <a:r>
              <a:rPr lang="ru-RU" sz="2800" b="1" spc="140" dirty="0" smtClean="0"/>
              <a:t> – </a:t>
            </a:r>
            <a:r>
              <a:rPr lang="en-US" sz="2800" b="1" spc="140" dirty="0" smtClean="0"/>
              <a:t>S</a:t>
            </a:r>
            <a:r>
              <a:rPr lang="ru-RU" sz="2800" b="1" spc="140" baseline="-25000" dirty="0" smtClean="0"/>
              <a:t>ШТ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l-GR" sz="2800" b="1" spc="140" dirty="0" smtClean="0">
                <a:latin typeface="Cambria Math"/>
                <a:ea typeface="Cambria Math"/>
              </a:rPr>
              <a:t>φ</a:t>
            </a:r>
            <a:r>
              <a:rPr lang="ru-RU" sz="2800" spc="140" dirty="0" smtClean="0"/>
              <a:t> = </a:t>
            </a:r>
            <a:r>
              <a:rPr lang="en-US" sz="2800" b="1" spc="140" dirty="0"/>
              <a:t>S</a:t>
            </a:r>
            <a:r>
              <a:rPr lang="ru-RU" sz="2800" b="1" spc="140" baseline="-25000" dirty="0"/>
              <a:t>П</a:t>
            </a:r>
            <a:r>
              <a:rPr lang="ru-RU" sz="2800" spc="140" dirty="0" smtClean="0"/>
              <a:t>/ </a:t>
            </a:r>
            <a:r>
              <a:rPr lang="en-US" sz="2800" b="1" spc="140" dirty="0"/>
              <a:t>S</a:t>
            </a:r>
            <a:r>
              <a:rPr lang="ru-RU" sz="2800" b="1" spc="140" baseline="-25000" dirty="0"/>
              <a:t>П.ШТ</a:t>
            </a:r>
            <a:r>
              <a:rPr lang="ru-RU" sz="2800" b="1" spc="140" dirty="0"/>
              <a:t> </a:t>
            </a:r>
            <a:endParaRPr lang="ru-RU" sz="2800" spc="140" dirty="0"/>
          </a:p>
          <a:p>
            <a:pPr algn="just"/>
            <a:r>
              <a:rPr lang="ru-RU" sz="2200" dirty="0"/>
              <a:t>Отношение развиваемых цилиндром сил при выдвижении и втягивании прямо пропорционально </a:t>
            </a:r>
            <a:r>
              <a:rPr lang="ru-RU" sz="2200" dirty="0" smtClean="0"/>
              <a:t>отношению </a:t>
            </a:r>
            <a:r>
              <a:rPr lang="ru-RU" sz="2200" dirty="0"/>
              <a:t>площадей, а отношение скоростей выходного звена обратно пропорционально этому соотношению. Так </a:t>
            </a:r>
            <a:r>
              <a:rPr lang="ru-RU" sz="2200" dirty="0" smtClean="0"/>
              <a:t>в цилиндрах </a:t>
            </a:r>
            <a:r>
              <a:rPr lang="ru-RU" sz="2200" dirty="0"/>
              <a:t>с </a:t>
            </a:r>
            <a:r>
              <a:rPr lang="el-GR" sz="2200" dirty="0" smtClean="0">
                <a:latin typeface="Cambria Math"/>
                <a:ea typeface="Cambria Math"/>
              </a:rPr>
              <a:t>φ</a:t>
            </a:r>
            <a:r>
              <a:rPr lang="ru-RU" sz="2200" dirty="0" smtClean="0"/>
              <a:t> </a:t>
            </a:r>
            <a:r>
              <a:rPr lang="ru-RU" sz="2200" dirty="0"/>
              <a:t>= 2 скорость обратного хода поршня будет вдвое больше скорости прямого хода</a:t>
            </a:r>
            <a:r>
              <a:rPr lang="ru-RU" sz="2200" dirty="0" smtClean="0"/>
              <a:t>. </a:t>
            </a:r>
            <a:endParaRPr lang="ru-RU" sz="2200" dirty="0"/>
          </a:p>
          <a:p>
            <a:pPr algn="just"/>
            <a:r>
              <a:rPr lang="ru-RU" sz="2200" dirty="0"/>
              <a:t>У гидроцилиндров, с двусторонним штоком одинакового диаметра слева и справа от поршня, </a:t>
            </a:r>
            <a:r>
              <a:rPr lang="ru-RU" sz="2200" dirty="0" smtClean="0"/>
              <a:t>скорость поршня </a:t>
            </a:r>
            <a:r>
              <a:rPr lang="ru-RU" sz="2200" dirty="0"/>
              <a:t>будет одинаковой при движении в обе стороны.</a:t>
            </a:r>
          </a:p>
        </p:txBody>
      </p:sp>
    </p:spTree>
    <p:extLst>
      <p:ext uri="{BB962C8B-B14F-4D97-AF65-F5344CB8AC3E}">
        <p14:creationId xmlns:p14="http://schemas.microsoft.com/office/powerpoint/2010/main" val="330683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270" y="0"/>
            <a:ext cx="8229600" cy="562074"/>
          </a:xfrm>
        </p:spPr>
        <p:txBody>
          <a:bodyPr>
            <a:noAutofit/>
          </a:bodyPr>
          <a:lstStyle/>
          <a:p>
            <a:r>
              <a:rPr lang="ru-RU" sz="3200" spc="170" dirty="0" smtClean="0"/>
              <a:t> </a:t>
            </a:r>
            <a:r>
              <a:rPr lang="ru-RU" sz="3600" b="1" spc="17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ПОРШНЕВЫЕ  ГИДРОЦИЛИНДРЫ</a:t>
            </a:r>
            <a:endParaRPr lang="ru-RU" sz="3600" b="1" spc="17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AutoShape 2" descr="http://ence-pumps.ru/wp-content/uploads/2018/02/gear_pump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2" descr="Картинки по запросу гидроцилиндр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55575" y="692696"/>
            <a:ext cx="8880921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/>
              <a:t>Гидроцилиндры </a:t>
            </a:r>
            <a:r>
              <a:rPr lang="ru-RU" sz="2400" b="1" u="sng" dirty="0"/>
              <a:t>с демпфированием в конце </a:t>
            </a:r>
            <a:r>
              <a:rPr lang="ru-RU" sz="2400" b="1" u="sng" dirty="0" smtClean="0"/>
              <a:t>хода</a:t>
            </a:r>
          </a:p>
          <a:p>
            <a:pPr algn="just"/>
            <a:r>
              <a:rPr lang="ru-RU" sz="2100" dirty="0" smtClean="0"/>
              <a:t>В </a:t>
            </a:r>
            <a:r>
              <a:rPr lang="ru-RU" sz="2100" dirty="0"/>
              <a:t>ряде механических систем, например, </a:t>
            </a:r>
            <a:r>
              <a:rPr lang="ru-RU" sz="2100" dirty="0" smtClean="0"/>
              <a:t>деревообрабатывающих </a:t>
            </a:r>
            <a:r>
              <a:rPr lang="ru-RU" sz="2100" dirty="0"/>
              <a:t>станках, гидроцилиндры используются для приведения в движение тяжелых узлов и </a:t>
            </a:r>
            <a:r>
              <a:rPr lang="ru-RU" sz="2100" dirty="0" smtClean="0"/>
              <a:t>механизмов</a:t>
            </a:r>
            <a:r>
              <a:rPr lang="ru-RU" sz="2100" dirty="0"/>
              <a:t>, причем зачастую эти перемещения совершаются с большими ускорениями. При этом в конце </a:t>
            </a:r>
            <a:r>
              <a:rPr lang="ru-RU" sz="2100" dirty="0" smtClean="0"/>
              <a:t>рабочего хода</a:t>
            </a:r>
            <a:r>
              <a:rPr lang="ru-RU" sz="2100" dirty="0"/>
              <a:t>, когда поршень упирается в крышки цилиндра, появляется опасность возникновения критических </a:t>
            </a:r>
            <a:r>
              <a:rPr lang="ru-RU" sz="2100" dirty="0" smtClean="0"/>
              <a:t>напряжений</a:t>
            </a:r>
            <a:r>
              <a:rPr lang="ru-RU" sz="2100" dirty="0"/>
              <a:t>, приводящих к деформации крышек и корпуса цилиндра. </a:t>
            </a:r>
            <a:r>
              <a:rPr lang="ru-RU" sz="2200" dirty="0"/>
              <a:t>Для гашения скорости и амортизации </a:t>
            </a:r>
            <a:r>
              <a:rPr lang="ru-RU" sz="2200" dirty="0" smtClean="0"/>
              <a:t>удара движущихся </a:t>
            </a:r>
            <a:r>
              <a:rPr lang="ru-RU" sz="2200" dirty="0"/>
              <a:t>масс в конце хода в гидроцилиндрах используют специальные устройства — </a:t>
            </a:r>
            <a:r>
              <a:rPr lang="ru-RU" sz="2200" i="1" dirty="0"/>
              <a:t>демпферы</a:t>
            </a:r>
            <a:r>
              <a:rPr lang="ru-RU" sz="2200" dirty="0"/>
              <a:t>.</a:t>
            </a:r>
          </a:p>
          <a:p>
            <a:pPr algn="just"/>
            <a:r>
              <a:rPr lang="ru-RU" sz="2200" dirty="0"/>
              <a:t>В демпферах кинетическая энергия движущихся масс поглощается, т.е. необратимо преобразуется в </a:t>
            </a:r>
            <a:r>
              <a:rPr lang="ru-RU" sz="2200" dirty="0" smtClean="0"/>
              <a:t>другие </a:t>
            </a:r>
            <a:r>
              <a:rPr lang="ru-RU" sz="2200" dirty="0"/>
              <a:t>виды энергии и, прежде всего, в тепловую с последующим ее рассеиванием в окружающую среду. </a:t>
            </a:r>
            <a:r>
              <a:rPr lang="ru-RU" sz="2200" dirty="0" smtClean="0"/>
              <a:t>Потеря кинетической </a:t>
            </a:r>
            <a:r>
              <a:rPr lang="ru-RU" sz="2200" dirty="0"/>
              <a:t>энергии в </a:t>
            </a:r>
            <a:r>
              <a:rPr lang="ru-RU" sz="2200" dirty="0" err="1"/>
              <a:t>демферах</a:t>
            </a:r>
            <a:r>
              <a:rPr lang="ru-RU" sz="2200" dirty="0"/>
              <a:t> обусловлена потерями давления на преодоление гидравлических </a:t>
            </a:r>
            <a:r>
              <a:rPr lang="ru-RU" sz="2200" dirty="0" smtClean="0"/>
              <a:t>сопротивлений.</a:t>
            </a:r>
            <a:endParaRPr lang="ru-RU" sz="22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55575" y="2204864"/>
            <a:ext cx="8880921" cy="25202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err="1"/>
              <a:t>Де́мпфер</a:t>
            </a:r>
            <a:r>
              <a:rPr lang="ru-RU" sz="2200" dirty="0"/>
              <a:t> (нем. </a:t>
            </a:r>
            <a:r>
              <a:rPr lang="ru-RU" sz="2200" dirty="0" err="1"/>
              <a:t>Dämpfer</a:t>
            </a:r>
            <a:r>
              <a:rPr lang="ru-RU" sz="2200" dirty="0"/>
              <a:t> — глушитель, </a:t>
            </a:r>
            <a:r>
              <a:rPr lang="ru-RU" sz="2200" dirty="0" smtClean="0"/>
              <a:t>амортизатор) </a:t>
            </a:r>
            <a:r>
              <a:rPr lang="ru-RU" sz="2200" dirty="0"/>
              <a:t>— устройство для </a:t>
            </a:r>
            <a:r>
              <a:rPr lang="ru-RU" sz="2200" dirty="0" smtClean="0"/>
              <a:t>гашения </a:t>
            </a:r>
            <a:r>
              <a:rPr lang="ru-RU" sz="2200" dirty="0"/>
              <a:t>или предотвращения колебаний, возникающих в машинах, приборах, системах или сооружениях при их работе.</a:t>
            </a:r>
          </a:p>
          <a:p>
            <a:pPr algn="ctr"/>
            <a:endParaRPr lang="ru-RU" sz="2200" dirty="0"/>
          </a:p>
          <a:p>
            <a:pPr algn="ctr"/>
            <a:r>
              <a:rPr lang="ru-RU" sz="2200" dirty="0" err="1"/>
              <a:t>Де́мпфер</a:t>
            </a:r>
            <a:r>
              <a:rPr lang="ru-RU" sz="2200" dirty="0"/>
              <a:t> в общем смысле — кто-либо или что-либо, действующее успокаивающе, смягчающе.</a:t>
            </a:r>
          </a:p>
        </p:txBody>
      </p:sp>
    </p:spTree>
    <p:extLst>
      <p:ext uri="{BB962C8B-B14F-4D97-AF65-F5344CB8AC3E}">
        <p14:creationId xmlns:p14="http://schemas.microsoft.com/office/powerpoint/2010/main" val="4015140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270" y="0"/>
            <a:ext cx="8229600" cy="562074"/>
          </a:xfrm>
        </p:spPr>
        <p:txBody>
          <a:bodyPr>
            <a:noAutofit/>
          </a:bodyPr>
          <a:lstStyle/>
          <a:p>
            <a:r>
              <a:rPr lang="ru-RU" sz="3200" spc="170" dirty="0" smtClean="0"/>
              <a:t> </a:t>
            </a:r>
            <a:r>
              <a:rPr lang="ru-RU" sz="3600" b="1" spc="17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ПОРШНЕВЫЕ  ГИДРОЦИЛИНДРЫ</a:t>
            </a:r>
            <a:endParaRPr lang="ru-RU" sz="3600" b="1" spc="17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AutoShape 2" descr="http://ence-pumps.ru/wp-content/uploads/2018/02/gear_pump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2" descr="Картинки по запросу гидроцилиндр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956866"/>
            <a:ext cx="8199884" cy="2976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55575" y="692696"/>
            <a:ext cx="88809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/>
              <a:t>Гидроцилиндры </a:t>
            </a:r>
            <a:r>
              <a:rPr lang="ru-RU" sz="2400" b="1" u="sng" dirty="0"/>
              <a:t>с демпфированием в конце </a:t>
            </a:r>
            <a:r>
              <a:rPr lang="ru-RU" sz="2400" b="1" u="sng" dirty="0" smtClean="0"/>
              <a:t>хода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3073" y="4437112"/>
            <a:ext cx="888092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Перед </a:t>
            </a:r>
            <a:r>
              <a:rPr lang="ru-RU" sz="2000" dirty="0"/>
              <a:t>тем как поршень 4 упрется в крышку 2, </a:t>
            </a:r>
            <a:r>
              <a:rPr lang="ru-RU" sz="2000" dirty="0" err="1"/>
              <a:t>демфирующая</a:t>
            </a:r>
            <a:r>
              <a:rPr lang="ru-RU" sz="2000" dirty="0"/>
              <a:t> втулка 3, входит в расточку 5 </a:t>
            </a:r>
            <a:r>
              <a:rPr lang="ru-RU" sz="2000" dirty="0" smtClean="0"/>
              <a:t>и запирает </a:t>
            </a:r>
            <a:r>
              <a:rPr lang="ru-RU" sz="2000" dirty="0"/>
              <a:t>некоторый объем </a:t>
            </a:r>
            <a:r>
              <a:rPr lang="ru-RU" sz="2000" dirty="0" smtClean="0"/>
              <a:t>жидкости </a:t>
            </a:r>
            <a:r>
              <a:rPr lang="ru-RU" sz="2000" dirty="0"/>
              <a:t>между поршнем </a:t>
            </a:r>
            <a:r>
              <a:rPr lang="ru-RU" sz="2000" dirty="0" smtClean="0"/>
              <a:t>и крышкой. Выдавливание </a:t>
            </a:r>
            <a:r>
              <a:rPr lang="ru-RU" sz="2000" dirty="0"/>
              <a:t>жидкости из данного объема на слив теперь </a:t>
            </a:r>
            <a:r>
              <a:rPr lang="ru-RU" sz="2000" dirty="0" smtClean="0"/>
              <a:t>осуществляется </a:t>
            </a:r>
            <a:r>
              <a:rPr lang="ru-RU" sz="2000" dirty="0"/>
              <a:t>только через дроссель 6. </a:t>
            </a:r>
            <a:r>
              <a:rPr lang="ru-RU" sz="2000" dirty="0" smtClean="0"/>
              <a:t>Высокое давление </a:t>
            </a:r>
            <a:r>
              <a:rPr lang="ru-RU" sz="2000" dirty="0"/>
              <a:t>в </a:t>
            </a:r>
            <a:r>
              <a:rPr lang="ru-RU" sz="2000" dirty="0" smtClean="0"/>
              <a:t>остаточном объеме приведет </a:t>
            </a:r>
            <a:r>
              <a:rPr lang="ru-RU" sz="2000" dirty="0"/>
              <a:t>к </a:t>
            </a:r>
            <a:r>
              <a:rPr lang="ru-RU" sz="2000" dirty="0" smtClean="0"/>
              <a:t>снижению скорости движения поршня </a:t>
            </a:r>
            <a:r>
              <a:rPr lang="ru-RU" sz="2000" dirty="0"/>
              <a:t>и обеспечит безударный приход на </a:t>
            </a:r>
            <a:r>
              <a:rPr lang="ru-RU" sz="2000" dirty="0" smtClean="0"/>
              <a:t>крышку. </a:t>
            </a:r>
            <a:endParaRPr lang="ru-RU" sz="2000" dirty="0"/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4712717" y="3578870"/>
            <a:ext cx="363339" cy="3240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55576" y="3801234"/>
            <a:ext cx="88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Обратный ход: жидкость </a:t>
            </a:r>
            <a:r>
              <a:rPr lang="ru-RU" sz="2000" dirty="0"/>
              <a:t>подается в </a:t>
            </a:r>
            <a:r>
              <a:rPr lang="ru-RU" sz="2000" dirty="0" err="1"/>
              <a:t>штоковую</a:t>
            </a:r>
            <a:r>
              <a:rPr lang="ru-RU" sz="2000" dirty="0"/>
              <a:t> </a:t>
            </a:r>
            <a:r>
              <a:rPr lang="ru-RU" sz="2000" dirty="0" smtClean="0"/>
              <a:t>полость, а из поршневой свободно сливается через расточку 5 в задней крышке 2. </a:t>
            </a:r>
            <a:endParaRPr lang="ru-RU" sz="2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79512" y="555059"/>
            <a:ext cx="8858419" cy="61863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8000" indent="-457200" algn="just"/>
            <a:r>
              <a:rPr lang="ru-RU" sz="2200" dirty="0"/>
              <a:t>Чем меньше проходное сечение дросселирующей щели, тем труднее жидкости вытекать из поршневой полости и, следовательно, тем больше </a:t>
            </a:r>
            <a:r>
              <a:rPr lang="ru-RU" sz="2200" dirty="0" smtClean="0"/>
              <a:t>будет сила </a:t>
            </a:r>
            <a:r>
              <a:rPr lang="ru-RU" sz="2200" dirty="0"/>
              <a:t>торможения. Таким образом, с помощью дросселя </a:t>
            </a:r>
            <a:r>
              <a:rPr lang="ru-RU" sz="2200" dirty="0" smtClean="0"/>
              <a:t>можно </a:t>
            </a:r>
            <a:r>
              <a:rPr lang="ru-RU" sz="2200" dirty="0"/>
              <a:t>регулировать степень демпфирования. При прямом ходе поршня (выдвижение штока цилиндра) жидкость подается в поршневую полость через </a:t>
            </a:r>
            <a:r>
              <a:rPr lang="ru-RU" sz="2200" dirty="0" smtClean="0"/>
              <a:t>обратный клапан </a:t>
            </a:r>
            <a:r>
              <a:rPr lang="ru-RU" sz="2200" dirty="0"/>
              <a:t>1, минуя </a:t>
            </a:r>
            <a:r>
              <a:rPr lang="ru-RU" sz="2200" dirty="0" smtClean="0"/>
              <a:t>дроссель.</a:t>
            </a:r>
            <a:endParaRPr lang="ru-RU" sz="2200" dirty="0"/>
          </a:p>
          <a:p>
            <a:pPr marL="288000" indent="-457200" algn="just"/>
            <a:r>
              <a:rPr lang="ru-RU" sz="2200" dirty="0"/>
              <a:t>Существуют конструкции гидроцилиндров с нерегулируемым демпфированием, в которых </a:t>
            </a:r>
            <a:r>
              <a:rPr lang="ru-RU" sz="2200" dirty="0" smtClean="0"/>
              <a:t>отсутствует дроссель. </a:t>
            </a:r>
            <a:r>
              <a:rPr lang="ru-RU" sz="2200" dirty="0"/>
              <a:t>В них </a:t>
            </a:r>
            <a:r>
              <a:rPr lang="ru-RU" sz="2200" dirty="0" err="1"/>
              <a:t>дросселирование</a:t>
            </a:r>
            <a:r>
              <a:rPr lang="ru-RU" sz="2200" dirty="0"/>
              <a:t> жидкости осуществляется в цилиндрической щели, которая </a:t>
            </a:r>
            <a:r>
              <a:rPr lang="ru-RU" sz="2200" dirty="0" smtClean="0"/>
              <a:t>образуется между </a:t>
            </a:r>
            <a:r>
              <a:rPr lang="ru-RU" sz="2200" dirty="0"/>
              <a:t>демпфирующей втулкой и расточкой в крышке. По мере движения поршня протяженность щели </a:t>
            </a:r>
            <a:r>
              <a:rPr lang="ru-RU" sz="2200" dirty="0" smtClean="0"/>
              <a:t>меняется</a:t>
            </a:r>
            <a:r>
              <a:rPr lang="ru-RU" sz="2200" dirty="0"/>
              <a:t>, меняется и сила торможения. Спрофилированные специальным образом демпфирующие втулки </a:t>
            </a:r>
            <a:r>
              <a:rPr lang="ru-RU" sz="2200" dirty="0" smtClean="0"/>
              <a:t>позволяют </a:t>
            </a:r>
            <a:r>
              <a:rPr lang="ru-RU" sz="2200" dirty="0"/>
              <a:t>осуществлять торможение цилиндров по заданным законам.</a:t>
            </a:r>
          </a:p>
          <a:p>
            <a:pPr marL="288000" indent="-457200" algn="just"/>
            <a:r>
              <a:rPr lang="ru-RU" sz="2200" dirty="0"/>
              <a:t>В зависимости от назначения гидропривода демпфирование </a:t>
            </a:r>
            <a:r>
              <a:rPr lang="ru-RU" sz="2200" dirty="0" smtClean="0"/>
              <a:t>может </a:t>
            </a:r>
            <a:r>
              <a:rPr lang="ru-RU" sz="2200" dirty="0"/>
              <a:t>осуществляться </a:t>
            </a:r>
            <a:r>
              <a:rPr lang="ru-RU" sz="2200" dirty="0" smtClean="0"/>
              <a:t>в обоих </a:t>
            </a:r>
            <a:r>
              <a:rPr lang="ru-RU" sz="2200" dirty="0"/>
              <a:t>конечных положениях поршня.</a:t>
            </a:r>
          </a:p>
          <a:p>
            <a:pPr marL="288000" indent="-457200" algn="just"/>
            <a:r>
              <a:rPr lang="ru-RU" sz="2200" dirty="0"/>
              <a:t>Гидроцилиндры с демпфированием </a:t>
            </a:r>
            <a:r>
              <a:rPr lang="ru-RU" sz="2200" dirty="0" smtClean="0"/>
              <a:t>рекомендуется </a:t>
            </a:r>
            <a:r>
              <a:rPr lang="ru-RU" sz="2200" dirty="0"/>
              <a:t>применять </a:t>
            </a:r>
            <a:r>
              <a:rPr lang="ru-RU" sz="2200" dirty="0" smtClean="0"/>
              <a:t>при скорости движения </a:t>
            </a:r>
            <a:r>
              <a:rPr lang="ru-RU" sz="2200" dirty="0"/>
              <a:t>выходного звена </a:t>
            </a:r>
            <a:r>
              <a:rPr lang="ru-RU" sz="2200" dirty="0" smtClean="0"/>
              <a:t>свыше </a:t>
            </a:r>
            <a:r>
              <a:rPr lang="ru-RU" sz="2200" dirty="0"/>
              <a:t>0,1 м/с.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64823" y="923528"/>
            <a:ext cx="8880921" cy="25202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err="1"/>
              <a:t>Дро́ссель</a:t>
            </a:r>
            <a:r>
              <a:rPr lang="ru-RU" sz="2400" dirty="0"/>
              <a:t> (нем. </a:t>
            </a:r>
            <a:r>
              <a:rPr lang="ru-RU" sz="2400" i="1" dirty="0" err="1"/>
              <a:t>Drossel</a:t>
            </a:r>
            <a:r>
              <a:rPr lang="ru-RU" sz="2400" dirty="0"/>
              <a:t>) </a:t>
            </a:r>
            <a:r>
              <a:rPr lang="ru-RU" sz="2400" dirty="0" smtClean="0"/>
              <a:t>– ограничитель</a:t>
            </a:r>
          </a:p>
          <a:p>
            <a:pPr algn="ctr"/>
            <a:endParaRPr lang="ru-RU" sz="2400" b="1" dirty="0" smtClean="0"/>
          </a:p>
          <a:p>
            <a:pPr algn="ctr"/>
            <a:r>
              <a:rPr lang="ru-RU" sz="2400" b="1" dirty="0" err="1" smtClean="0"/>
              <a:t>Дросселирование</a:t>
            </a:r>
            <a:r>
              <a:rPr lang="ru-RU" sz="2400" dirty="0"/>
              <a:t> (от нем. </a:t>
            </a:r>
            <a:r>
              <a:rPr lang="ru-RU" sz="2400" i="1" dirty="0" err="1"/>
              <a:t>drosseln</a:t>
            </a:r>
            <a:r>
              <a:rPr lang="ru-RU" sz="2400" dirty="0"/>
              <a:t> — ограничивать, глушить) — понижение давления газа или пара при протекании через сужение проходного канала трубопровода </a:t>
            </a:r>
            <a:r>
              <a:rPr lang="ru-RU" sz="2400" dirty="0" smtClean="0"/>
              <a:t>, </a:t>
            </a:r>
            <a:r>
              <a:rPr lang="ru-RU" sz="2400" dirty="0"/>
              <a:t>либо через пористую перегородку</a:t>
            </a:r>
            <a:r>
              <a:rPr lang="ru-RU" sz="2400" dirty="0" smtClean="0"/>
              <a:t>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818225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1701"/>
            <a:ext cx="9144000" cy="562074"/>
          </a:xfrm>
        </p:spPr>
        <p:txBody>
          <a:bodyPr>
            <a:noAutofit/>
          </a:bodyPr>
          <a:lstStyle/>
          <a:p>
            <a:r>
              <a:rPr lang="ru-RU" sz="3200" spc="170" dirty="0" smtClean="0"/>
              <a:t> </a:t>
            </a:r>
            <a:r>
              <a:rPr lang="ru-RU" sz="3600" b="1" spc="17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ПОРШНЕВЫЕ и ПЛУНЖЕРНЫЕ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AutoShape 2" descr="http://ence-pumps.ru/wp-content/uploads/2018/02/gear_pump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2" descr="Картинки по запросу гидроцилиндр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301334" y="1256563"/>
            <a:ext cx="466315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Предельный ход штока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плунжерного или поршневого гидроцилиндра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, по технологическим соображениям его изготовления, ограничивается величиной, равной 3,5 метра.</a:t>
            </a: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5" y="915217"/>
            <a:ext cx="4128459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785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1701"/>
            <a:ext cx="9144000" cy="562074"/>
          </a:xfrm>
        </p:spPr>
        <p:txBody>
          <a:bodyPr>
            <a:noAutofit/>
          </a:bodyPr>
          <a:lstStyle/>
          <a:p>
            <a:r>
              <a:rPr lang="ru-RU" sz="3200" spc="170" dirty="0" smtClean="0"/>
              <a:t>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ТЕЛЕСКОПИЧЕСКИЕ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ГИДРОЦИЛИНДРЫ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AutoShape 2" descr="http://ence-pumps.ru/wp-content/uploads/2018/02/gear_pump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2" descr="Картинки по запросу гидроцилиндр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55575" y="692696"/>
            <a:ext cx="8880921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/>
              <a:t>Для </a:t>
            </a:r>
            <a:r>
              <a:rPr lang="ru-RU" sz="2200" dirty="0"/>
              <a:t>обеспечения больших рабочих ходов при сохранении небольших продольных габаритов во </a:t>
            </a:r>
            <a:r>
              <a:rPr lang="ru-RU" sz="2200" dirty="0" smtClean="0"/>
              <a:t>втянутом </a:t>
            </a:r>
            <a:r>
              <a:rPr lang="ru-RU" sz="2200" dirty="0"/>
              <a:t>положении применяют телескопические гидроцилиндры. Отличительной особенностью таких </a:t>
            </a:r>
            <a:r>
              <a:rPr lang="ru-RU" sz="2200" dirty="0" smtClean="0"/>
              <a:t>конструкций </a:t>
            </a:r>
            <a:r>
              <a:rPr lang="ru-RU" sz="2200" dirty="0"/>
              <a:t>является то, что в корпусе 1 цилиндра расположен не один поршень, а несколько (2-5), </a:t>
            </a:r>
            <a:r>
              <a:rPr lang="ru-RU" sz="2200" dirty="0" smtClean="0"/>
              <a:t>вставленных друг </a:t>
            </a:r>
            <a:r>
              <a:rPr lang="ru-RU" sz="2200" dirty="0"/>
              <a:t>в </a:t>
            </a:r>
            <a:r>
              <a:rPr lang="ru-RU" sz="2200" dirty="0" smtClean="0"/>
              <a:t>друга. </a:t>
            </a:r>
            <a:r>
              <a:rPr lang="ru-RU" sz="2200" dirty="0"/>
              <a:t>Таким образом, длина цилиндра в сжатом состоянии лишь немного больше длины </a:t>
            </a:r>
            <a:r>
              <a:rPr lang="ru-RU" sz="2200" dirty="0" smtClean="0"/>
              <a:t>одной </a:t>
            </a:r>
            <a:r>
              <a:rPr lang="ru-RU" sz="2200" dirty="0"/>
              <a:t>из секций</a:t>
            </a:r>
            <a:r>
              <a:rPr lang="ru-RU" sz="2200" dirty="0" smtClean="0"/>
              <a:t>.</a:t>
            </a:r>
          </a:p>
          <a:p>
            <a:endParaRPr lang="ru-RU" sz="2400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33" y="3017887"/>
            <a:ext cx="2361528" cy="183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717" y="2924944"/>
            <a:ext cx="6284779" cy="1759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39497" y="4684766"/>
            <a:ext cx="481682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dirty="0" smtClean="0"/>
              <a:t>Телескопические </a:t>
            </a:r>
            <a:r>
              <a:rPr lang="ru-RU" sz="2100" dirty="0"/>
              <a:t>цилиндры применяют в гидравлических подъемниках, </a:t>
            </a:r>
            <a:r>
              <a:rPr lang="ru-RU" sz="2100" dirty="0" smtClean="0"/>
              <a:t>качающихся </a:t>
            </a:r>
            <a:r>
              <a:rPr lang="ru-RU" sz="2100" dirty="0"/>
              <a:t>площадках, грузовых автомобилях (самосвалах) и т.д.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30" y="4572645"/>
            <a:ext cx="4355976" cy="2285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760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270" y="0"/>
            <a:ext cx="8229600" cy="562074"/>
          </a:xfrm>
        </p:spPr>
        <p:txBody>
          <a:bodyPr>
            <a:noAutofit/>
          </a:bodyPr>
          <a:lstStyle/>
          <a:p>
            <a:r>
              <a:rPr lang="ru-RU" sz="3200" dirty="0" smtClean="0"/>
              <a:t> </a:t>
            </a:r>
            <a:r>
              <a:rPr lang="ru-RU" sz="4000" b="1" spc="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ГИДРОЦИЛИНДРЫ</a:t>
            </a:r>
            <a:endParaRPr lang="ru-RU" sz="3200" b="1" spc="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AutoShape 2" descr="http://ence-pumps.ru/wp-content/uploads/2018/02/gear_pump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2" descr="Картинки по запросу гидроцилиндр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7670" flipV="1">
            <a:off x="10521832" y="5096718"/>
            <a:ext cx="5503160" cy="1782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928" y="-1506537"/>
            <a:ext cx="6200775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33040" y="798206"/>
            <a:ext cx="654352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Гидроцилиндр состоит из следующих частей: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Гильза (корпус)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Передняя проходная крышка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Шток</a:t>
            </a:r>
            <a:endParaRPr lang="ru-RU" sz="2400" dirty="0"/>
          </a:p>
          <a:p>
            <a:pPr marL="457200" indent="-457200">
              <a:buFont typeface="+mj-lt"/>
              <a:buAutoNum type="arabicPeriod"/>
            </a:pPr>
            <a:r>
              <a:rPr lang="ru-RU" sz="2400" dirty="0"/>
              <a:t>Поршень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/>
              <a:t>Поршневые уплотнения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Букса – </a:t>
            </a:r>
            <a:r>
              <a:rPr lang="ru-RU" sz="2400" dirty="0" err="1" smtClean="0"/>
              <a:t>грязесъемник</a:t>
            </a:r>
            <a:endParaRPr lang="ru-RU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Задняя крышка</a:t>
            </a:r>
          </a:p>
          <a:p>
            <a:pPr marL="457200" indent="-457200">
              <a:buFont typeface="+mj-lt"/>
              <a:buAutoNum type="arabicPeriod"/>
            </a:pPr>
            <a:endParaRPr lang="ru-RU" sz="24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928" y="2132013"/>
            <a:ext cx="5548999" cy="3193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01561" flipH="1">
            <a:off x="3009727" y="2560833"/>
            <a:ext cx="6202363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12775" y="1196752"/>
            <a:ext cx="4535289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12815" y="1951993"/>
            <a:ext cx="4535289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12774" y="2348880"/>
            <a:ext cx="4535289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65175" y="3043756"/>
            <a:ext cx="4535289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 rot="1372932">
            <a:off x="392449" y="-434504"/>
            <a:ext cx="97545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ru-RU" sz="1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 rot="1372932">
            <a:off x="7830659" y="5126528"/>
            <a:ext cx="97545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ru-RU" sz="1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3857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479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85" y="3890666"/>
            <a:ext cx="4301678" cy="2863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8685" y="1939464"/>
            <a:ext cx="514639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ПОВОРОТНЫЕ ГИДРОДВИГАТЕЛИ</a:t>
            </a:r>
            <a:endParaRPr lang="en-US" sz="44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44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40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РОТАТОРЫ</a:t>
            </a:r>
            <a:endParaRPr lang="ru-RU" sz="4000" b="1" cap="none" spc="0" dirty="0">
              <a:ln w="1905"/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8279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92696"/>
            <a:ext cx="8229600" cy="4525963"/>
          </a:xfrm>
        </p:spPr>
        <p:txBody>
          <a:bodyPr>
            <a:normAutofit/>
          </a:bodyPr>
          <a:lstStyle/>
          <a:p>
            <a:r>
              <a:rPr lang="ru-RU" sz="2800" b="1" i="1" dirty="0">
                <a:solidFill>
                  <a:srgbClr val="C00000"/>
                </a:solidFill>
              </a:rPr>
              <a:t>Гидравлическим приводом </a:t>
            </a:r>
            <a:r>
              <a:rPr lang="ru-RU" sz="2800" dirty="0"/>
              <a:t>называется совокупность устройств</a:t>
            </a:r>
            <a:r>
              <a:rPr lang="ru-RU" sz="2800" dirty="0" smtClean="0"/>
              <a:t>, предназначенных </a:t>
            </a:r>
            <a:r>
              <a:rPr lang="ru-RU" sz="2800" dirty="0"/>
              <a:t>для приведения в движение механизмов и </a:t>
            </a:r>
            <a:r>
              <a:rPr lang="ru-RU" sz="2800" dirty="0" smtClean="0"/>
              <a:t>машин посредством </a:t>
            </a:r>
            <a:r>
              <a:rPr lang="ru-RU" sz="2800" dirty="0"/>
              <a:t>рабочей жидкости под давлением.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73223" y="7029400"/>
            <a:ext cx="82809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dirty="0"/>
              <a:t>В состав гидравлических систем входят следующие элементы: насосная установка (гидростанция), трубопроводы (шланги гибкие), распределительная и контрольно-регулирующая аппаратура, гидродвигатели (гидроцилиндры и гидромоторы). </a:t>
            </a:r>
            <a:endParaRPr lang="ru-RU" altLang="ru-RU" sz="2400" b="1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619060982"/>
              </p:ext>
            </p:extLst>
          </p:nvPr>
        </p:nvGraphicFramePr>
        <p:xfrm>
          <a:off x="1077279" y="2852936"/>
          <a:ext cx="7272808" cy="226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5579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575" y="0"/>
            <a:ext cx="8880921" cy="562074"/>
          </a:xfrm>
        </p:spPr>
        <p:txBody>
          <a:bodyPr>
            <a:noAutofit/>
          </a:bodyPr>
          <a:lstStyle/>
          <a:p>
            <a:r>
              <a:rPr lang="ru-RU" sz="3200" dirty="0" smtClean="0"/>
              <a:t> </a:t>
            </a:r>
            <a:r>
              <a:rPr lang="ru-RU" sz="4000" b="1" spc="18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ПОВОРОТНЫЕ  ГИДРОДВИГАТЕЛИ</a:t>
            </a:r>
            <a:endParaRPr lang="ru-RU" sz="3200" b="1" spc="18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AutoShape 2" descr="http://ence-pumps.ru/wp-content/uploads/2018/02/gear_pump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2" descr="Картинки по запросу гидроцилиндр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2008" y="692696"/>
            <a:ext cx="8964488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indent="-457200" algn="just"/>
            <a:r>
              <a:rPr lang="ru-RU" sz="2300" dirty="0" err="1"/>
              <a:t>Качательные</a:t>
            </a:r>
            <a:r>
              <a:rPr lang="ru-RU" sz="2300" dirty="0"/>
              <a:t> (или возвратно-вращательные) движения, </a:t>
            </a:r>
            <a:r>
              <a:rPr lang="ru-RU" sz="2300" dirty="0" smtClean="0"/>
              <a:t>т.е. </a:t>
            </a:r>
            <a:r>
              <a:rPr lang="ru-RU" sz="2300" dirty="0"/>
              <a:t>повороты исполнительных органов в обе стороны на ограниченный угол обеспечиваются </a:t>
            </a:r>
            <a:r>
              <a:rPr lang="ru-RU" sz="2300" dirty="0" smtClean="0"/>
              <a:t>поворотными </a:t>
            </a:r>
            <a:r>
              <a:rPr lang="ru-RU" sz="2300" dirty="0" err="1" smtClean="0"/>
              <a:t>гидродвигателями</a:t>
            </a:r>
            <a:r>
              <a:rPr lang="ru-RU" sz="2300" dirty="0" smtClean="0"/>
              <a:t> (или ротаторами). Они применяют </a:t>
            </a:r>
            <a:r>
              <a:rPr lang="ru-RU" sz="2300" dirty="0"/>
              <a:t>в случаях, когда необходимо повернуть </a:t>
            </a:r>
            <a:r>
              <a:rPr lang="ru-RU" sz="2300" dirty="0" smtClean="0"/>
              <a:t>объект вокруг некоторой </a:t>
            </a:r>
            <a:r>
              <a:rPr lang="ru-RU" sz="2300" dirty="0"/>
              <a:t>оси на угол </a:t>
            </a:r>
            <a:r>
              <a:rPr lang="ru-RU" sz="2300" dirty="0" smtClean="0"/>
              <a:t>не </a:t>
            </a:r>
            <a:r>
              <a:rPr lang="ru-RU" sz="2300" dirty="0"/>
              <a:t>превышающий 360°. Благодаря им, кинематические цепи в машинах и </a:t>
            </a:r>
            <a:r>
              <a:rPr lang="ru-RU" sz="2300" dirty="0" smtClean="0"/>
              <a:t>механизмах </a:t>
            </a:r>
            <a:r>
              <a:rPr lang="ru-RU" sz="2300" dirty="0"/>
              <a:t>могут быть полностью сокращены, либо значительно упрощены.</a:t>
            </a:r>
          </a:p>
          <a:p>
            <a:pPr marL="360000" indent="-457200" algn="just"/>
            <a:r>
              <a:rPr lang="ru-RU" sz="2300" u="sng" dirty="0"/>
              <a:t>В зависимости от способа создания момента на выходном валу</a:t>
            </a:r>
            <a:r>
              <a:rPr lang="ru-RU" sz="2300" dirty="0"/>
              <a:t>, поворотные гидродвигатели </a:t>
            </a:r>
            <a:r>
              <a:rPr lang="ru-RU" sz="2300" dirty="0" smtClean="0"/>
              <a:t>подразделяют </a:t>
            </a:r>
            <a:r>
              <a:rPr lang="ru-RU" sz="2300" dirty="0"/>
              <a:t>на </a:t>
            </a:r>
            <a:endParaRPr lang="ru-RU" sz="2300" dirty="0" smtClean="0"/>
          </a:p>
          <a:p>
            <a:pPr marL="1274400" lvl="2" indent="-457200" algn="just">
              <a:buFont typeface="Arial" panose="020B0604020202020204" pitchFamily="34" charset="0"/>
              <a:buChar char="•"/>
            </a:pPr>
            <a:r>
              <a:rPr lang="ru-RU" sz="2300" dirty="0" smtClean="0"/>
              <a:t>пластинчатые </a:t>
            </a:r>
            <a:r>
              <a:rPr lang="ru-RU" sz="2300" dirty="0"/>
              <a:t>(или лопастные), </a:t>
            </a:r>
            <a:endParaRPr lang="ru-RU" sz="2300" dirty="0" smtClean="0"/>
          </a:p>
          <a:p>
            <a:pPr marL="1274400" lvl="2" indent="-457200" algn="just">
              <a:buFont typeface="Arial" panose="020B0604020202020204" pitchFamily="34" charset="0"/>
              <a:buChar char="•"/>
            </a:pPr>
            <a:r>
              <a:rPr lang="ru-RU" sz="2300" dirty="0" smtClean="0"/>
              <a:t>поршневые </a:t>
            </a:r>
            <a:r>
              <a:rPr lang="ru-RU" sz="2300" dirty="0"/>
              <a:t>с реечной передачей, </a:t>
            </a:r>
            <a:endParaRPr lang="ru-RU" sz="2300" dirty="0" smtClean="0"/>
          </a:p>
          <a:p>
            <a:pPr marL="1274400" lvl="2" indent="-457200" algn="just">
              <a:buFont typeface="Arial" panose="020B0604020202020204" pitchFamily="34" charset="0"/>
              <a:buChar char="•"/>
            </a:pPr>
            <a:r>
              <a:rPr lang="ru-RU" sz="2300" dirty="0" smtClean="0"/>
              <a:t>кривошипно-шатунные  и </a:t>
            </a:r>
          </a:p>
          <a:p>
            <a:pPr marL="1274400" lvl="2" indent="-457200" algn="just">
              <a:buFont typeface="Arial" panose="020B0604020202020204" pitchFamily="34" charset="0"/>
              <a:buChar char="•"/>
            </a:pPr>
            <a:r>
              <a:rPr lang="ru-RU" sz="2300" dirty="0" smtClean="0"/>
              <a:t>поршневые с винтовым </a:t>
            </a:r>
            <a:r>
              <a:rPr lang="ru-RU" sz="2300" dirty="0"/>
              <a:t>преобразованием</a:t>
            </a:r>
            <a:r>
              <a:rPr lang="ru-RU" sz="2300" dirty="0" smtClean="0"/>
              <a:t>.</a:t>
            </a:r>
            <a:endParaRPr lang="ru-RU" sz="23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240" y="5589240"/>
            <a:ext cx="8964488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100" dirty="0">
                <a:solidFill>
                  <a:srgbClr val="7030A0"/>
                </a:solidFill>
              </a:rPr>
              <a:t>Наибольшее распространение имеют двигатели пластинчатые, а основными отказами в их работе являются неисправности связанные с выходом из строя уплотнений и износом сопрягаемых с ними поверхностей.</a:t>
            </a:r>
          </a:p>
        </p:txBody>
      </p:sp>
    </p:spTree>
    <p:extLst>
      <p:ext uri="{BB962C8B-B14F-4D97-AF65-F5344CB8AC3E}">
        <p14:creationId xmlns:p14="http://schemas.microsoft.com/office/powerpoint/2010/main" val="3954009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575" y="0"/>
            <a:ext cx="8880921" cy="562074"/>
          </a:xfrm>
        </p:spPr>
        <p:txBody>
          <a:bodyPr>
            <a:noAutofit/>
          </a:bodyPr>
          <a:lstStyle/>
          <a:p>
            <a:r>
              <a:rPr lang="ru-RU" sz="3200" dirty="0" smtClean="0"/>
              <a:t> 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ПЛАСТИНЧАТЫЙ (ЛОПАСТНОЙ)</a:t>
            </a:r>
            <a:endParaRPr lang="ru-RU" sz="3200" b="1" spc="18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AutoShape 2" descr="http://ence-pumps.ru/wp-content/uploads/2018/02/gear_pump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2" descr="Картинки по запросу гидроцилиндр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33040" y="798206"/>
            <a:ext cx="873144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/>
              <a:t>Пластинчатый поворотный гидродвигатель </a:t>
            </a:r>
            <a:r>
              <a:rPr lang="ru-RU" sz="2200" dirty="0" smtClean="0"/>
              <a:t>создает </a:t>
            </a:r>
            <a:r>
              <a:rPr lang="ru-RU" sz="2200" dirty="0"/>
              <a:t>крутящий </a:t>
            </a:r>
            <a:r>
              <a:rPr lang="ru-RU" sz="2200" dirty="0" smtClean="0"/>
              <a:t>момент </a:t>
            </a:r>
            <a:r>
              <a:rPr lang="ru-RU" sz="2200" dirty="0"/>
              <a:t>на выходном валу 2 за счет действия рабочей жидкости под давлением на радиально размещенную в </a:t>
            </a:r>
            <a:r>
              <a:rPr lang="ru-RU" sz="2200" dirty="0" smtClean="0"/>
              <a:t>роторе </a:t>
            </a:r>
            <a:r>
              <a:rPr lang="ru-RU" sz="2200" dirty="0"/>
              <a:t>3 пластину 1. Ротор 3 установлен в цилиндрической расточке 4 корпуса 5, угол его поворота </a:t>
            </a:r>
            <a:r>
              <a:rPr lang="ru-RU" sz="2200" dirty="0" smtClean="0"/>
              <a:t>определяется </a:t>
            </a:r>
            <a:r>
              <a:rPr lang="ru-RU" sz="2200" dirty="0"/>
              <a:t>размерами стопора 6</a:t>
            </a:r>
          </a:p>
          <a:p>
            <a:pPr algn="just"/>
            <a:endParaRPr lang="ru-RU" sz="2200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2564904"/>
            <a:ext cx="7268779" cy="241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71" t="7119" r="23749" b="8121"/>
          <a:stretch/>
        </p:blipFill>
        <p:spPr bwMode="auto">
          <a:xfrm>
            <a:off x="6690884" y="3649397"/>
            <a:ext cx="2453116" cy="2651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014588" y="5285187"/>
            <a:ext cx="3168352" cy="1015663"/>
          </a:xfrm>
          <a:prstGeom prst="rect">
            <a:avLst/>
          </a:prstGeom>
          <a:pattFill prst="narHorz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Мощность вдвое больше, а скорость и угол поворота вдвое меньше!</a:t>
            </a:r>
            <a:endParaRPr lang="ru-RU" sz="2000" dirty="0"/>
          </a:p>
        </p:txBody>
      </p:sp>
      <p:cxnSp>
        <p:nvCxnSpPr>
          <p:cNvPr id="10" name="Прямая со стрелкой 9"/>
          <p:cNvCxnSpPr/>
          <p:nvPr/>
        </p:nvCxnSpPr>
        <p:spPr>
          <a:xfrm flipV="1">
            <a:off x="3563888" y="4581128"/>
            <a:ext cx="648072" cy="7040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3728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575" y="0"/>
            <a:ext cx="8880921" cy="562074"/>
          </a:xfrm>
        </p:spPr>
        <p:txBody>
          <a:bodyPr>
            <a:noAutofit/>
          </a:bodyPr>
          <a:lstStyle/>
          <a:p>
            <a:r>
              <a:rPr lang="ru-RU" sz="3200" dirty="0" smtClean="0"/>
              <a:t> 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ПЛАСТИНЧАТЫЙ (ЛОПАСТНОЙ)</a:t>
            </a:r>
            <a:endParaRPr lang="ru-RU" sz="3200" b="1" spc="18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AutoShape 2" descr="http://ence-pumps.ru/wp-content/uploads/2018/02/gear_pump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2" descr="Картинки по запросу гидроцилиндр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33040" y="798206"/>
            <a:ext cx="873144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/>
              <a:t>Наибольшую трудность представляет надежное уплотнение пластин по наружной и боковым плоскостям. Применение для этих целей мягких уплотнений ограничивает срок службы двигателя и его надежность. Повышение рабочего давления для получения больших моментов может привести к повышенной деформации боковых крышек, что, в свою очередь, ухудшает условия работы уплотнений. Поэтому такие двигатели используются для работы при давлениях до 100-160 кгс/см</a:t>
            </a:r>
            <a:r>
              <a:rPr lang="ru-RU" sz="2200" baseline="30000" dirty="0"/>
              <a:t>2</a:t>
            </a:r>
            <a:r>
              <a:rPr lang="ru-RU" sz="2200" dirty="0"/>
              <a:t>.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374" y="3645024"/>
            <a:ext cx="7268779" cy="241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39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575" y="0"/>
            <a:ext cx="8880921" cy="562074"/>
          </a:xfrm>
        </p:spPr>
        <p:txBody>
          <a:bodyPr>
            <a:noAutofit/>
          </a:bodyPr>
          <a:lstStyle/>
          <a:p>
            <a:r>
              <a:rPr lang="ru-RU" sz="3200" dirty="0" smtClean="0"/>
              <a:t> 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ПОРШНЕВОЙ С РЕЕЧНОЙ ПЕРЕДАЧЕЙ</a:t>
            </a:r>
            <a:endParaRPr lang="ru-RU" sz="3200" b="1" spc="18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AutoShape 2" descr="http://ence-pumps.ru/wp-content/uploads/2018/02/gear_pump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2" descr="Картинки по запросу гидроцилиндр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33040" y="798206"/>
            <a:ext cx="873144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/>
              <a:t>Поршневой </a:t>
            </a:r>
            <a:r>
              <a:rPr lang="ru-RU" sz="2200" dirty="0"/>
              <a:t>поворотный гидродвигатель с реечной </a:t>
            </a:r>
            <a:r>
              <a:rPr lang="ru-RU" sz="2200" dirty="0" smtClean="0"/>
              <a:t>передачей состоит </a:t>
            </a:r>
            <a:r>
              <a:rPr lang="ru-RU" sz="2200" dirty="0"/>
              <a:t>из корпуса 10 с расположенным в нем выходным валом 8, шестерня 9 которого входит в зубчатое </a:t>
            </a:r>
            <a:r>
              <a:rPr lang="ru-RU" sz="2200" dirty="0" smtClean="0"/>
              <a:t>зацепление </a:t>
            </a:r>
            <a:r>
              <a:rPr lang="ru-RU" sz="2200" dirty="0"/>
              <a:t>с рейкой 4, соединяющей между собой два поршня 3 и 6. Поршни 3 и 6 расположены в гильзах 2 и 5 </a:t>
            </a:r>
            <a:r>
              <a:rPr lang="ru-RU" sz="2200" dirty="0" smtClean="0"/>
              <a:t>соответственно</a:t>
            </a:r>
            <a:r>
              <a:rPr lang="ru-RU" sz="2200" dirty="0"/>
              <a:t>, жестко связанных с корпусом </a:t>
            </a:r>
            <a:r>
              <a:rPr lang="ru-RU" sz="2200" dirty="0" smtClean="0"/>
              <a:t>10.</a:t>
            </a:r>
            <a:endParaRPr lang="ru-RU" sz="2200" dirty="0"/>
          </a:p>
          <a:p>
            <a:pPr algn="just"/>
            <a:endParaRPr lang="ru-RU" sz="22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2492896"/>
            <a:ext cx="8443416" cy="276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50"/>
          <a:stretch/>
        </p:blipFill>
        <p:spPr bwMode="auto">
          <a:xfrm>
            <a:off x="5924956" y="4866968"/>
            <a:ext cx="3183548" cy="1991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44001" y="5226784"/>
            <a:ext cx="62886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Регулировочными </a:t>
            </a:r>
            <a:r>
              <a:rPr lang="ru-RU" sz="2000" dirty="0"/>
              <a:t>винтами 1 и 7 устанавливают величину хода поршня и угол поворота шестерни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7431" y="978760"/>
            <a:ext cx="8964503" cy="1384995"/>
          </a:xfrm>
          <a:prstGeom prst="rect">
            <a:avLst/>
          </a:prstGeom>
          <a:pattFill prst="pct80">
            <a:fgClr>
              <a:schemeClr val="accent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r>
              <a:rPr lang="ru-RU" sz="2800" i="1" dirty="0"/>
              <a:t>Величина крутящего момента выходного вала </a:t>
            </a:r>
            <a:r>
              <a:rPr lang="ru-RU" sz="2800" i="1" dirty="0" smtClean="0"/>
              <a:t>зависит </a:t>
            </a:r>
            <a:r>
              <a:rPr lang="ru-RU" sz="2800" i="1" dirty="0"/>
              <a:t>от диаметров поршней и </a:t>
            </a:r>
            <a:r>
              <a:rPr lang="ru-RU" sz="2800" i="1" dirty="0" smtClean="0"/>
              <a:t>величины давления</a:t>
            </a:r>
            <a:r>
              <a:rPr lang="ru-RU" sz="2800" i="1" dirty="0"/>
              <a:t>, а скорость поворота — от </a:t>
            </a:r>
            <a:r>
              <a:rPr lang="ru-RU" sz="2800" i="1" dirty="0" smtClean="0"/>
              <a:t>скорости подачи </a:t>
            </a:r>
            <a:r>
              <a:rPr lang="ru-RU" sz="2800" i="1" dirty="0"/>
              <a:t>жидкости.</a:t>
            </a:r>
          </a:p>
        </p:txBody>
      </p:sp>
    </p:spTree>
    <p:extLst>
      <p:ext uri="{BB962C8B-B14F-4D97-AF65-F5344CB8AC3E}">
        <p14:creationId xmlns:p14="http://schemas.microsoft.com/office/powerpoint/2010/main" val="346964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575" y="0"/>
            <a:ext cx="8880921" cy="562074"/>
          </a:xfrm>
        </p:spPr>
        <p:txBody>
          <a:bodyPr>
            <a:noAutofit/>
          </a:bodyPr>
          <a:lstStyle/>
          <a:p>
            <a:r>
              <a:rPr lang="ru-RU" sz="3200" dirty="0" smtClean="0"/>
              <a:t> 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ПОРШНЕВОЙ С РЕЕЧНОЙ ПЕРЕДАЧЕЙ</a:t>
            </a:r>
            <a:endParaRPr lang="ru-RU" sz="3200" b="1" spc="18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AutoShape 2" descr="http://ence-pumps.ru/wp-content/uploads/2018/02/gear_pump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2" descr="Картинки по запросу гидроцилиндр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33040" y="1196752"/>
            <a:ext cx="87314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Двигатели отличаются высокой степенью жесткости и герметичности, что позволяет их использовать для работы при высоких давлениях, однако, величина момента ограничивается прочностью зуба.</a:t>
            </a:r>
            <a:endParaRPr lang="ru-RU" sz="22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39" y="3284984"/>
            <a:ext cx="8443416" cy="276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1380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08503" cy="562074"/>
          </a:xfrm>
        </p:spPr>
        <p:txBody>
          <a:bodyPr>
            <a:noAutofit/>
          </a:bodyPr>
          <a:lstStyle/>
          <a:p>
            <a:r>
              <a:rPr lang="ru-RU" sz="3600" dirty="0" smtClean="0"/>
              <a:t> 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КРИВОШИПНО-ШАТУННЫЙ</a:t>
            </a:r>
            <a:endParaRPr lang="ru-RU" sz="4000" b="1" spc="18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AutoShape 2" descr="http://ence-pumps.ru/wp-content/uploads/2018/02/gear_pump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2" descr="Картинки по запросу гидроцилиндр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33040" y="798206"/>
            <a:ext cx="873144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/>
              <a:t>Кривошипно-шатунный поворотный гидродвигатель </a:t>
            </a:r>
            <a:r>
              <a:rPr lang="ru-RU" sz="2200" dirty="0" smtClean="0"/>
              <a:t>по конструктив-ному исполнению двигатель </a:t>
            </a:r>
            <a:r>
              <a:rPr lang="ru-RU" sz="2200" dirty="0"/>
              <a:t>похож на двигатель с реечной передачей. Шток, </a:t>
            </a:r>
            <a:r>
              <a:rPr lang="ru-RU" sz="2200" dirty="0" smtClean="0"/>
              <a:t>соединяющий </a:t>
            </a:r>
            <a:r>
              <a:rPr lang="ru-RU" sz="2200" dirty="0"/>
              <a:t>между собой поршни двигателя, через кривошипно-шатунный механизм передает крутящий </a:t>
            </a:r>
            <a:r>
              <a:rPr lang="ru-RU" sz="2200" dirty="0" smtClean="0"/>
              <a:t>момент </a:t>
            </a:r>
            <a:r>
              <a:rPr lang="ru-RU" sz="2200" dirty="0"/>
              <a:t>на выходной вал. Угол поворота таких двигателей не превышает </a:t>
            </a:r>
            <a:r>
              <a:rPr lang="ru-RU" sz="2200" dirty="0" smtClean="0"/>
              <a:t>180</a:t>
            </a:r>
            <a:r>
              <a:rPr lang="ru-RU" sz="2200" baseline="30000" dirty="0" smtClean="0"/>
              <a:t>0</a:t>
            </a:r>
            <a:r>
              <a:rPr lang="ru-RU" sz="2200" dirty="0" smtClean="0"/>
              <a:t>. </a:t>
            </a:r>
            <a:r>
              <a:rPr lang="ru-RU" sz="2200" dirty="0"/>
              <a:t>Недостатком данной </a:t>
            </a:r>
            <a:r>
              <a:rPr lang="ru-RU" sz="2200" dirty="0" smtClean="0"/>
              <a:t>конструкции является </a:t>
            </a:r>
            <a:r>
              <a:rPr lang="ru-RU" sz="2200" dirty="0"/>
              <a:t>то, что момент на выходном валу меняется в зависимости от угла поворота.</a:t>
            </a:r>
          </a:p>
          <a:p>
            <a:pPr algn="just"/>
            <a:endParaRPr lang="ru-RU" sz="22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55" y="3053381"/>
            <a:ext cx="8578624" cy="237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5008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08503" cy="562074"/>
          </a:xfrm>
        </p:spPr>
        <p:txBody>
          <a:bodyPr>
            <a:noAutofit/>
          </a:bodyPr>
          <a:lstStyle/>
          <a:p>
            <a:r>
              <a:rPr lang="ru-RU" sz="3600" dirty="0" smtClean="0"/>
              <a:t> 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КРИВОШИПНО-ШАТУННЫЙ</a:t>
            </a:r>
            <a:endParaRPr lang="ru-RU" sz="4000" b="1" spc="18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AutoShape 2" descr="http://ence-pumps.ru/wp-content/uploads/2018/02/gear_pump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2" descr="Картинки по запросу гидроцилиндр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65939" y="1124744"/>
            <a:ext cx="87314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dirty="0" smtClean="0"/>
              <a:t>Компоновка ограничивает </a:t>
            </a:r>
            <a:r>
              <a:rPr lang="ru-RU" sz="2400" dirty="0"/>
              <a:t>возможный угол поворота выходного вала, в отличие от поршне-реечного двигателя, у которого угол поворота практически не ограничен. Кривошипно-шатунные двигатели распространения не получили и практически не встречаются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63" y="3501008"/>
            <a:ext cx="8578624" cy="237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7516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657" y="31701"/>
            <a:ext cx="9108503" cy="562074"/>
          </a:xfrm>
        </p:spPr>
        <p:txBody>
          <a:bodyPr>
            <a:noAutofit/>
          </a:bodyPr>
          <a:lstStyle/>
          <a:p>
            <a:r>
              <a:rPr lang="ru-RU" sz="3300" b="1" dirty="0" smtClean="0"/>
              <a:t> ПОРШНЕВЫЕ С ВИНТОВЫМ ПРЕОБРАЗОВАНИЕМ</a:t>
            </a:r>
            <a:endParaRPr lang="ru-RU" sz="3300" b="1" spc="18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AutoShape 2" descr="http://ence-pumps.ru/wp-content/uploads/2018/02/gear_pump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2" descr="Картинки по запросу гидроцилиндр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65939" y="908720"/>
            <a:ext cx="8731448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300" dirty="0"/>
              <a:t>В мобильной технике часто применяются гидродвигатели с винтовым преобразованием осевого усилия на</a:t>
            </a:r>
            <a:br>
              <a:rPr lang="ru-RU" sz="2300" dirty="0"/>
            </a:br>
            <a:r>
              <a:rPr lang="ru-RU" sz="2300" dirty="0"/>
              <a:t>поршне в крутящий момент на выходном </a:t>
            </a:r>
            <a:r>
              <a:rPr lang="ru-RU" sz="2300" dirty="0" smtClean="0"/>
              <a:t>валу.</a:t>
            </a:r>
            <a:endParaRPr lang="ru-RU" sz="230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39" y="2039025"/>
            <a:ext cx="4608512" cy="3739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531663" y="2169966"/>
            <a:ext cx="460801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/>
              <a:t>Поршень 4 через группу роликов 3 взаимодействует с разнонаправленными крупными </a:t>
            </a:r>
            <a:r>
              <a:rPr lang="ru-RU" sz="2200" dirty="0" err="1"/>
              <a:t>резьбами</a:t>
            </a:r>
            <a:r>
              <a:rPr lang="ru-RU" sz="2200" dirty="0"/>
              <a:t> </a:t>
            </a:r>
            <a:r>
              <a:rPr lang="ru-RU" sz="2200" dirty="0" smtClean="0"/>
              <a:t>большого шага </a:t>
            </a:r>
            <a:r>
              <a:rPr lang="ru-RU" sz="2200" dirty="0"/>
              <a:t>выполненными на внутренней поверхности корпуса 2 и наружной поверхности вала 1, который </a:t>
            </a:r>
            <a:r>
              <a:rPr lang="ru-RU" sz="2200" dirty="0" smtClean="0"/>
              <a:t>установлен </a:t>
            </a:r>
            <a:r>
              <a:rPr lang="ru-RU" sz="2200" dirty="0"/>
              <a:t>в корпусе на мощных радиально-упорных подшипниках 5.</a:t>
            </a:r>
          </a:p>
        </p:txBody>
      </p:sp>
    </p:spTree>
    <p:extLst>
      <p:ext uri="{BB962C8B-B14F-4D97-AF65-F5344CB8AC3E}">
        <p14:creationId xmlns:p14="http://schemas.microsoft.com/office/powerpoint/2010/main" val="4264775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270" y="0"/>
            <a:ext cx="8229600" cy="562074"/>
          </a:xfrm>
        </p:spPr>
        <p:txBody>
          <a:bodyPr>
            <a:noAutofit/>
          </a:bodyPr>
          <a:lstStyle/>
          <a:p>
            <a:r>
              <a:rPr lang="ru-RU" sz="3200" dirty="0" smtClean="0"/>
              <a:t> </a:t>
            </a:r>
            <a:r>
              <a:rPr lang="ru-RU" sz="3200" b="1" spc="21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ОБЪЕМНЫЙ    ГИДРОПРИВОД</a:t>
            </a:r>
            <a:endParaRPr lang="ru-RU" sz="3200" b="1" spc="21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AutoShape 2" descr="http://ence-pumps.ru/wp-content/uploads/2018/02/gear_pump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27009" y="6375907"/>
            <a:ext cx="86565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насос </a:t>
            </a:r>
            <a:r>
              <a:rPr lang="ru-RU" sz="2400" dirty="0"/>
              <a:t>относится </a:t>
            </a:r>
            <a:r>
              <a:rPr lang="ru-RU" sz="2400" dirty="0" smtClean="0"/>
              <a:t>к</a:t>
            </a:r>
            <a:endParaRPr lang="ru-RU" sz="2400" dirty="0"/>
          </a:p>
        </p:txBody>
      </p:sp>
      <p:pic>
        <p:nvPicPr>
          <p:cNvPr id="6146" name="Picture 2" descr="https://poznayka.org/baza1/1753917842557.files/image9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148" y="7936"/>
            <a:ext cx="9169148" cy="6733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604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79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2097430"/>
            <a:ext cx="514639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/>
              <a:t>ИСПОЛНИТЕЛЬНЫЕ УСТРОЙСТВА </a:t>
            </a:r>
            <a:r>
              <a:rPr lang="ru-RU" sz="4400" b="1" dirty="0" smtClean="0"/>
              <a:t>ГИДРОСИСТЕМ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97" y="4077072"/>
            <a:ext cx="2667111" cy="2733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840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62074"/>
          </a:xfrm>
        </p:spPr>
        <p:txBody>
          <a:bodyPr>
            <a:noAutofit/>
          </a:bodyPr>
          <a:lstStyle/>
          <a:p>
            <a:r>
              <a:rPr lang="ru-RU" sz="3200" dirty="0" smtClean="0"/>
              <a:t>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ИСПОЛНИТЕЛЬНЫЕ  МЕХАНИЗМЫ</a:t>
            </a:r>
            <a:endParaRPr lang="ru-RU" sz="3200" b="1" spc="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AutoShape 2" descr="http://ence-pumps.ru/wp-content/uploads/2018/02/gear_pump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60375" y="1124744"/>
            <a:ext cx="8351713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6000" indent="-457200" algn="just"/>
            <a:r>
              <a:rPr lang="ru-RU" sz="2400" dirty="0" smtClean="0"/>
              <a:t>К исполнительной подсистеме относят те элементы гидропривода, которые выполняют заданные приводу функции и потребляют в своей работе энергию сжатой рабочей среды.</a:t>
            </a:r>
            <a:endParaRPr lang="en-US" sz="2400" dirty="0" smtClean="0"/>
          </a:p>
          <a:p>
            <a:pPr marL="396000" indent="-457200" algn="just"/>
            <a:r>
              <a:rPr lang="ru-RU" sz="2600" b="1" i="1" dirty="0" smtClean="0">
                <a:solidFill>
                  <a:srgbClr val="C00000"/>
                </a:solidFill>
              </a:rPr>
              <a:t>Гидравлические исполнительные механизмы </a:t>
            </a:r>
            <a:r>
              <a:rPr lang="ru-RU" sz="2600" b="1" dirty="0" smtClean="0">
                <a:solidFill>
                  <a:srgbClr val="C00000"/>
                </a:solidFill>
              </a:rPr>
              <a:t>– устройства, в которых происходит преобразование гидравлической энергии в механическую работу.</a:t>
            </a:r>
          </a:p>
          <a:p>
            <a:pPr marL="396000" indent="-457200" algn="just"/>
            <a:r>
              <a:rPr lang="ru-RU" sz="2400" dirty="0" smtClean="0"/>
              <a:t> </a:t>
            </a:r>
          </a:p>
          <a:p>
            <a:pPr marL="396000" indent="-457200" algn="just"/>
            <a:r>
              <a:rPr lang="ru-RU" sz="2400" dirty="0" smtClean="0"/>
              <a:t>По виду движения различают три основных типа исполнительных механизмов:</a:t>
            </a:r>
          </a:p>
          <a:p>
            <a:pPr marL="396000" indent="-457200" algn="just">
              <a:buFont typeface="Arial" panose="020B0604020202020204" pitchFamily="34" charset="0"/>
              <a:buChar char="•"/>
            </a:pPr>
            <a:r>
              <a:rPr lang="ru-RU" sz="2400" dirty="0" smtClean="0"/>
              <a:t>линейные гидродвигатели – </a:t>
            </a:r>
            <a:r>
              <a:rPr lang="ru-RU" sz="2400" i="1" dirty="0" smtClean="0"/>
              <a:t>гидравлические цилиндры</a:t>
            </a:r>
            <a:r>
              <a:rPr lang="ru-RU" sz="2400" dirty="0" smtClean="0"/>
              <a:t>,</a:t>
            </a:r>
          </a:p>
          <a:p>
            <a:pPr marL="396000" indent="-457200" algn="just">
              <a:buFont typeface="Arial" panose="020B0604020202020204" pitchFamily="34" charset="0"/>
              <a:buChar char="•"/>
            </a:pPr>
            <a:r>
              <a:rPr lang="ru-RU" sz="2400" dirty="0" smtClean="0"/>
              <a:t>поворотные гидродвигатели,</a:t>
            </a:r>
          </a:p>
          <a:p>
            <a:pPr marL="396000" indent="-457200" algn="just">
              <a:buFont typeface="Arial" panose="020B0604020202020204" pitchFamily="34" charset="0"/>
              <a:buChar char="•"/>
            </a:pPr>
            <a:r>
              <a:rPr lang="ru-RU" sz="2400" dirty="0" smtClean="0"/>
              <a:t>гидродвигатели вращательного действия – </a:t>
            </a:r>
            <a:r>
              <a:rPr lang="ru-RU" sz="2400" i="1" dirty="0" smtClean="0"/>
              <a:t>гидромоторы</a:t>
            </a:r>
            <a:r>
              <a:rPr lang="ru-RU" sz="2400" dirty="0" smtClean="0"/>
              <a:t>.</a:t>
            </a:r>
          </a:p>
          <a:p>
            <a:pPr marL="396000" indent="-457200" algn="just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2899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479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0570" y="2659559"/>
            <a:ext cx="514639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4400" b="1" spc="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ГИДРОЦИЛИНДРЫ</a:t>
            </a:r>
            <a:endParaRPr lang="ru-RU" sz="4400" b="1" cap="none" spc="0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2290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86845"/>
            <a:ext cx="3851919" cy="3455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686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270" y="0"/>
            <a:ext cx="8229600" cy="562074"/>
          </a:xfrm>
        </p:spPr>
        <p:txBody>
          <a:bodyPr>
            <a:noAutofit/>
          </a:bodyPr>
          <a:lstStyle/>
          <a:p>
            <a:r>
              <a:rPr lang="ru-RU" sz="3200" dirty="0" smtClean="0"/>
              <a:t> </a:t>
            </a:r>
            <a:r>
              <a:rPr lang="ru-RU" sz="4000" b="1" spc="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ГИДРОЦИЛИНДРЫ</a:t>
            </a:r>
            <a:endParaRPr lang="ru-RU" sz="3200" b="1" spc="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AutoShape 2" descr="http://ence-pumps.ru/wp-content/uploads/2018/02/gear_pump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55575" y="1124744"/>
            <a:ext cx="86565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Для осуществления возвратно-поступательных перемещений </a:t>
            </a:r>
            <a:r>
              <a:rPr lang="ru-RU" sz="2400" dirty="0" smtClean="0"/>
              <a:t>в гидравлических </a:t>
            </a:r>
            <a:r>
              <a:rPr lang="ru-RU" sz="2400" dirty="0"/>
              <a:t>приводах используют гидравлические двигатели</a:t>
            </a:r>
            <a:r>
              <a:rPr lang="ru-RU" sz="2400" dirty="0" smtClean="0"/>
              <a:t>, называемые </a:t>
            </a:r>
            <a:r>
              <a:rPr lang="ru-RU" sz="2400" i="1" dirty="0"/>
              <a:t>гидроцилиндрами</a:t>
            </a:r>
            <a:r>
              <a:rPr lang="ru-RU" sz="2400" dirty="0"/>
              <a:t>.</a:t>
            </a:r>
          </a:p>
        </p:txBody>
      </p:sp>
      <p:sp>
        <p:nvSpPr>
          <p:cNvPr id="3" name="AutoShape 2" descr="Картинки по запросу гидроцилиндр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75" y="2571858"/>
            <a:ext cx="3409950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691876" y="2571858"/>
            <a:ext cx="5272612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300" dirty="0" smtClean="0"/>
              <a:t>Основные параметры  </a:t>
            </a:r>
            <a:r>
              <a:rPr lang="ru-RU" sz="2300" i="1" dirty="0" smtClean="0"/>
              <a:t>гидроцилиндров: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300" dirty="0" smtClean="0"/>
              <a:t>диаметр поршня </a:t>
            </a:r>
            <a:r>
              <a:rPr lang="en-US" sz="2300" dirty="0" smtClean="0"/>
              <a:t> </a:t>
            </a:r>
            <a:r>
              <a:rPr lang="en-US" sz="2300" b="1" dirty="0" smtClean="0"/>
              <a:t>D</a:t>
            </a:r>
            <a:r>
              <a:rPr lang="ru-RU" sz="2300" b="1" baseline="-25000" dirty="0" smtClean="0"/>
              <a:t>п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300" dirty="0" smtClean="0"/>
              <a:t>диаметр штока </a:t>
            </a:r>
            <a:r>
              <a:rPr lang="en-US" sz="2300" dirty="0" smtClean="0"/>
              <a:t> </a:t>
            </a:r>
            <a:r>
              <a:rPr lang="en-US" sz="2300" b="1" dirty="0" smtClean="0"/>
              <a:t>d</a:t>
            </a:r>
            <a:r>
              <a:rPr lang="ru-RU" sz="2300" b="1" baseline="-25000" dirty="0" err="1" smtClean="0"/>
              <a:t>шт</a:t>
            </a:r>
            <a:endParaRPr lang="ru-RU" sz="2300" b="1" baseline="-250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300" dirty="0" smtClean="0"/>
              <a:t>номинальное давление </a:t>
            </a:r>
            <a:r>
              <a:rPr lang="en-US" sz="2300" dirty="0" smtClean="0"/>
              <a:t> </a:t>
            </a:r>
            <a:r>
              <a:rPr lang="en-US" sz="2300" b="1" dirty="0" smtClean="0"/>
              <a:t>p</a:t>
            </a:r>
            <a:r>
              <a:rPr lang="ru-RU" sz="2300" b="1" baseline="-25000" dirty="0" smtClean="0"/>
              <a:t>ном</a:t>
            </a:r>
          </a:p>
          <a:p>
            <a:pPr algn="just"/>
            <a:endParaRPr lang="ru-RU" sz="23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84174" y="4005064"/>
            <a:ext cx="8627913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300" dirty="0" smtClean="0"/>
              <a:t>Основные параметры  гидроцилиндров </a:t>
            </a:r>
            <a:r>
              <a:rPr lang="en-US" sz="2300" dirty="0" smtClean="0"/>
              <a:t> </a:t>
            </a:r>
            <a:r>
              <a:rPr lang="ru-RU" sz="2300" dirty="0" smtClean="0"/>
              <a:t>регламентируются  ГОСТ</a:t>
            </a:r>
            <a:r>
              <a:rPr lang="ru-RU" sz="2300" dirty="0" smtClean="0">
                <a:solidFill>
                  <a:schemeClr val="bg1"/>
                </a:solidFill>
              </a:rPr>
              <a:t>_</a:t>
            </a:r>
            <a:r>
              <a:rPr lang="ru-RU" sz="2300" dirty="0" smtClean="0"/>
              <a:t>6540-68 «Гидроцилиндры и </a:t>
            </a:r>
            <a:r>
              <a:rPr lang="ru-RU" sz="2300" dirty="0" err="1" smtClean="0"/>
              <a:t>пневмоцилиндры</a:t>
            </a:r>
            <a:r>
              <a:rPr lang="ru-RU" sz="2300" dirty="0" smtClean="0"/>
              <a:t>. Ряды основных параметров».</a:t>
            </a:r>
            <a:endParaRPr lang="ru-RU" sz="2300" i="1" dirty="0" smtClean="0"/>
          </a:p>
        </p:txBody>
      </p:sp>
      <p:sp>
        <p:nvSpPr>
          <p:cNvPr id="12" name="Прямоугольник 11"/>
          <p:cNvSpPr/>
          <p:nvPr/>
        </p:nvSpPr>
        <p:spPr>
          <a:xfrm>
            <a:off x="224264" y="5190004"/>
            <a:ext cx="8656513" cy="800219"/>
          </a:xfrm>
          <a:prstGeom prst="rect">
            <a:avLst/>
          </a:prstGeom>
          <a:pattFill prst="narHorz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pPr algn="just"/>
            <a:r>
              <a:rPr lang="ru-RU" sz="2300" dirty="0" smtClean="0"/>
              <a:t>В зависимости от конструктивного исполнения рабочего органа  различают </a:t>
            </a:r>
            <a:r>
              <a:rPr lang="ru-RU" sz="2300" i="1" dirty="0" smtClean="0"/>
              <a:t>плунжерные, поршневые и телескопические </a:t>
            </a:r>
            <a:r>
              <a:rPr lang="ru-RU" sz="2300" dirty="0" smtClean="0"/>
              <a:t>цилиндры.</a:t>
            </a:r>
            <a:endParaRPr lang="ru-RU" sz="2300" dirty="0"/>
          </a:p>
        </p:txBody>
      </p:sp>
    </p:spTree>
    <p:extLst>
      <p:ext uri="{BB962C8B-B14F-4D97-AF65-F5344CB8AC3E}">
        <p14:creationId xmlns:p14="http://schemas.microsoft.com/office/powerpoint/2010/main" val="275046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270" y="0"/>
            <a:ext cx="8229600" cy="562074"/>
          </a:xfrm>
        </p:spPr>
        <p:txBody>
          <a:bodyPr>
            <a:noAutofit/>
          </a:bodyPr>
          <a:lstStyle/>
          <a:p>
            <a:r>
              <a:rPr lang="ru-RU" sz="3200" dirty="0" smtClean="0"/>
              <a:t> </a:t>
            </a:r>
            <a:r>
              <a:rPr lang="ru-RU" sz="4000" b="1" spc="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ГИДРОЦИЛИНДРЫ</a:t>
            </a:r>
            <a:endParaRPr lang="ru-RU" sz="3200" b="1" spc="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AutoShape 2" descr="http://ence-pumps.ru/wp-content/uploads/2018/02/gear_pump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03630" y="980728"/>
            <a:ext cx="86565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По характеру воспринимаемых внешних нагрузок </a:t>
            </a:r>
            <a:r>
              <a:rPr lang="ru-RU" sz="2400" dirty="0" smtClean="0"/>
              <a:t>цилиндры </a:t>
            </a:r>
            <a:r>
              <a:rPr lang="ru-RU" sz="2400" dirty="0"/>
              <a:t>делят на цилиндры одностороннего и двухстороннего действия. </a:t>
            </a:r>
          </a:p>
        </p:txBody>
      </p:sp>
      <p:sp>
        <p:nvSpPr>
          <p:cNvPr id="3" name="AutoShape 2" descr="Картинки по запросу гидроцилиндр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2" name="Picture 4" descr="https://abc.vvsu.ru/books/l_gidrosys/obj.files/image1032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90"/>
          <a:stretch/>
        </p:blipFill>
        <p:spPr bwMode="auto">
          <a:xfrm>
            <a:off x="971600" y="1924263"/>
            <a:ext cx="3528392" cy="1705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331591" y="1916833"/>
            <a:ext cx="2952328" cy="1720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472" y="4149080"/>
            <a:ext cx="2542828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1907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270" y="0"/>
            <a:ext cx="8229600" cy="562074"/>
          </a:xfrm>
        </p:spPr>
        <p:txBody>
          <a:bodyPr>
            <a:noAutofit/>
          </a:bodyPr>
          <a:lstStyle/>
          <a:p>
            <a:r>
              <a:rPr lang="ru-RU" sz="3200" spc="170" dirty="0" smtClean="0"/>
              <a:t> </a:t>
            </a:r>
            <a:r>
              <a:rPr lang="ru-RU" sz="3600" b="1" spc="17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ПЛУНЖЕРНЫЕ  ГИДРОЦИЛИНДРЫ</a:t>
            </a:r>
            <a:endParaRPr lang="ru-RU" sz="3600" b="1" spc="17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AutoShape 2" descr="http://ence-pumps.ru/wp-content/uploads/2018/02/gear_pump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2" descr="Картинки по запросу гидроцилиндр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55575" y="836712"/>
            <a:ext cx="8808913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/>
              <a:t>Плунжерные гидроцилиндры по принципу действия относят к цилиндрам одностороннего действия и используют, когда действие нагрузки обеспечивает гарантированный возврат выходного звена в исходное положение, например, в гидравлических подъемниках и домкратах, прессах с нижним расположением поршня и т.д. </a:t>
            </a: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65"/>
          <a:stretch/>
        </p:blipFill>
        <p:spPr bwMode="auto">
          <a:xfrm>
            <a:off x="755576" y="2564901"/>
            <a:ext cx="7942770" cy="1742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5112" y="4307845"/>
            <a:ext cx="8819376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dirty="0"/>
              <a:t>Плунжерный гидроцилиндр состоит из гильзы 1, передней проходной крышки 4, в которой расположены</a:t>
            </a:r>
            <a:r>
              <a:rPr lang="ru-RU" sz="2100" dirty="0" smtClean="0"/>
              <a:t>: опора </a:t>
            </a:r>
            <a:r>
              <a:rPr lang="ru-RU" sz="2100" dirty="0"/>
              <a:t>скольжения 3, служащая направляющей для плунжера 2, уплотнительная манжета 5 и </a:t>
            </a:r>
            <a:r>
              <a:rPr lang="ru-RU" sz="2100" dirty="0" err="1"/>
              <a:t>грязесъемное</a:t>
            </a:r>
            <a:r>
              <a:rPr lang="ru-RU" sz="2100" dirty="0"/>
              <a:t/>
            </a:r>
            <a:br>
              <a:rPr lang="ru-RU" sz="2100" dirty="0"/>
            </a:br>
            <a:r>
              <a:rPr lang="ru-RU" sz="2100" dirty="0"/>
              <a:t>кольцо </a:t>
            </a:r>
            <a:r>
              <a:rPr lang="ru-RU" sz="2100" dirty="0" smtClean="0"/>
              <a:t>6. При </a:t>
            </a:r>
            <a:r>
              <a:rPr lang="ru-RU" sz="2100" dirty="0"/>
              <a:t>подаче рабочего давления в полость гидроцилиндра плунжер начинает выдвигаться. Обратное </a:t>
            </a:r>
            <a:r>
              <a:rPr lang="ru-RU" sz="2100" dirty="0" smtClean="0"/>
              <a:t>движение </a:t>
            </a:r>
            <a:r>
              <a:rPr lang="ru-RU" sz="2100" dirty="0"/>
              <a:t>возможно под действием силы веса самого плунжера (при вертикальном монтаже) или под </a:t>
            </a:r>
            <a:r>
              <a:rPr lang="ru-RU" sz="2100" dirty="0" smtClean="0"/>
              <a:t>воздействием </a:t>
            </a:r>
            <a:r>
              <a:rPr lang="ru-RU" sz="2100" dirty="0"/>
              <a:t>приложенной внешней нагрузки</a:t>
            </a:r>
            <a:r>
              <a:rPr lang="ru-RU" sz="2100" dirty="0" smtClean="0"/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6543" y="467380"/>
            <a:ext cx="8656514" cy="25237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100" dirty="0"/>
              <a:t>Если пренебречь силами трения в самом цилиндре и в ведомом механизме, то максимально </a:t>
            </a:r>
            <a:r>
              <a:rPr lang="ru-RU" sz="2100" dirty="0" smtClean="0"/>
              <a:t>возможное развиваемое </a:t>
            </a:r>
            <a:r>
              <a:rPr lang="ru-RU" sz="2100" dirty="0"/>
              <a:t>усилие будет равно</a:t>
            </a:r>
          </a:p>
          <a:p>
            <a:pPr algn="ctr"/>
            <a:r>
              <a:rPr lang="en-US" sz="3200" b="1" spc="300" dirty="0"/>
              <a:t>F</a:t>
            </a:r>
            <a:r>
              <a:rPr lang="ru-RU" sz="3200" b="1" spc="300" dirty="0" smtClean="0"/>
              <a:t>=р∙</a:t>
            </a:r>
            <a:r>
              <a:rPr lang="en-US" sz="3200" b="1" spc="300" dirty="0" smtClean="0"/>
              <a:t>S</a:t>
            </a:r>
            <a:r>
              <a:rPr lang="ru-RU" sz="2100" dirty="0" smtClean="0"/>
              <a:t>,</a:t>
            </a:r>
            <a:endParaRPr lang="ru-RU" sz="2100" dirty="0"/>
          </a:p>
          <a:p>
            <a:r>
              <a:rPr lang="ru-RU" sz="2100" dirty="0"/>
              <a:t>где </a:t>
            </a:r>
            <a:r>
              <a:rPr lang="en-US" sz="2100" dirty="0" smtClean="0"/>
              <a:t>F</a:t>
            </a:r>
            <a:r>
              <a:rPr lang="ru-RU" sz="2100" dirty="0" smtClean="0"/>
              <a:t>— </a:t>
            </a:r>
            <a:r>
              <a:rPr lang="ru-RU" sz="2100" dirty="0"/>
              <a:t>развиваемое усилие, Н;</a:t>
            </a:r>
          </a:p>
          <a:p>
            <a:r>
              <a:rPr lang="ru-RU" sz="2100" dirty="0"/>
              <a:t>р — максимально допустимое давление, Па;</a:t>
            </a:r>
          </a:p>
          <a:p>
            <a:r>
              <a:rPr lang="en-US" sz="2100" dirty="0" smtClean="0"/>
              <a:t>S</a:t>
            </a:r>
            <a:r>
              <a:rPr lang="ru-RU" sz="2100" dirty="0" smtClean="0"/>
              <a:t> </a:t>
            </a:r>
            <a:r>
              <a:rPr lang="ru-RU" sz="2100" dirty="0"/>
              <a:t>— площадь поперечного сечения плунжера, м</a:t>
            </a:r>
            <a:r>
              <a:rPr lang="ru-RU" sz="2100" baseline="30000" dirty="0"/>
              <a:t>2</a:t>
            </a:r>
            <a:r>
              <a:rPr lang="ru-RU" sz="2100" dirty="0"/>
              <a:t>.</a:t>
            </a:r>
          </a:p>
          <a:p>
            <a:endParaRPr lang="ru-RU" sz="2100" dirty="0"/>
          </a:p>
        </p:txBody>
      </p:sp>
    </p:spTree>
    <p:extLst>
      <p:ext uri="{BB962C8B-B14F-4D97-AF65-F5344CB8AC3E}">
        <p14:creationId xmlns:p14="http://schemas.microsoft.com/office/powerpoint/2010/main" val="853968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1749</Words>
  <Application>Microsoft Office PowerPoint</Application>
  <PresentationFormat>Экран (4:3)</PresentationFormat>
  <Paragraphs>117</Paragraphs>
  <Slides>27</Slides>
  <Notes>0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27</vt:i4>
      </vt:variant>
    </vt:vector>
  </HeadingPairs>
  <TitlesOfParts>
    <vt:vector size="32" baseType="lpstr">
      <vt:lpstr>Arial</vt:lpstr>
      <vt:lpstr>Calibri</vt:lpstr>
      <vt:lpstr>Cambria Math</vt:lpstr>
      <vt:lpstr>Тема Office</vt:lpstr>
      <vt:lpstr>Специальное оформление</vt:lpstr>
      <vt:lpstr>ГИДРОПРИВОД</vt:lpstr>
      <vt:lpstr>Презентация PowerPoint</vt:lpstr>
      <vt:lpstr> ОБЪЕМНЫЙ    ГИДРОПРИВОД</vt:lpstr>
      <vt:lpstr>Презентация PowerPoint</vt:lpstr>
      <vt:lpstr> ИСПОЛНИТЕЛЬНЫЕ  МЕХАНИЗМЫ</vt:lpstr>
      <vt:lpstr>Презентация PowerPoint</vt:lpstr>
      <vt:lpstr> ГИДРОЦИЛИНДРЫ</vt:lpstr>
      <vt:lpstr> ГИДРОЦИЛИНДРЫ</vt:lpstr>
      <vt:lpstr> ПЛУНЖЕРНЫЕ  ГИДРОЦИЛИНДРЫ</vt:lpstr>
      <vt:lpstr> ПОРШНЕВЫЕ  ГИДРОЦИЛИНДРЫ</vt:lpstr>
      <vt:lpstr> ПОРШНЕВЫЕ  ГИДРОЦИЛИНДРЫ</vt:lpstr>
      <vt:lpstr> ПОРШНЕВЫЕ  ГИДРОЦИЛИНДРЫ</vt:lpstr>
      <vt:lpstr> ПОРШНЕВЫЕ  ГИДРОЦИЛИНДРЫ</vt:lpstr>
      <vt:lpstr> ПОРШНЕВЫЕ  ГИДРОЦИЛИНДРЫ</vt:lpstr>
      <vt:lpstr> ПОРШНЕВЫЕ  ГИДРОЦИЛИНДРЫ</vt:lpstr>
      <vt:lpstr> ПОРШНЕВЫЕ и ПЛУНЖЕРНЫЕ</vt:lpstr>
      <vt:lpstr> ТЕЛЕСКОПИЧЕСКИЕ  ГИДРОЦИЛИНДРЫ</vt:lpstr>
      <vt:lpstr> ГИДРОЦИЛИНДРЫ</vt:lpstr>
      <vt:lpstr>Презентация PowerPoint</vt:lpstr>
      <vt:lpstr> ПОВОРОТНЫЕ  ГИДРОДВИГАТЕЛИ</vt:lpstr>
      <vt:lpstr> ПЛАСТИНЧАТЫЙ (ЛОПАСТНОЙ)</vt:lpstr>
      <vt:lpstr> ПЛАСТИНЧАТЫЙ (ЛОПАСТНОЙ)</vt:lpstr>
      <vt:lpstr> ПОРШНЕВОЙ С РЕЕЧНОЙ ПЕРЕДАЧЕЙ</vt:lpstr>
      <vt:lpstr> ПОРШНЕВОЙ С РЕЕЧНОЙ ПЕРЕДАЧЕЙ</vt:lpstr>
      <vt:lpstr> КРИВОШИПНО-ШАТУННЫЙ</vt:lpstr>
      <vt:lpstr> КРИВОШИПНО-ШАТУННЫЙ</vt:lpstr>
      <vt:lpstr> ПОРШНЕВЫЕ С ВИНТОВЫМ ПРЕОБРАЗОВАНИЕМ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 презентации</dc:title>
  <dc:creator>Павел</dc:creator>
  <cp:lastModifiedBy>ikonnikov</cp:lastModifiedBy>
  <cp:revision>174</cp:revision>
  <dcterms:created xsi:type="dcterms:W3CDTF">2009-01-08T12:15:48Z</dcterms:created>
  <dcterms:modified xsi:type="dcterms:W3CDTF">2023-11-21T04:05:00Z</dcterms:modified>
</cp:coreProperties>
</file>