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72" r:id="rId12"/>
    <p:sldId id="275" r:id="rId13"/>
    <p:sldId id="27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15" autoAdjust="0"/>
  </p:normalViewPr>
  <p:slideViewPr>
    <p:cSldViewPr>
      <p:cViewPr varScale="1">
        <p:scale>
          <a:sx n="66" d="100"/>
          <a:sy n="66" d="100"/>
        </p:scale>
        <p:origin x="128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D55F-53FF-4AE2-86C1-123626BCAA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0E787A-2B66-4582-AEFE-C1C3BA62F19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D55F-53FF-4AE2-86C1-123626BCAA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87A-2B66-4582-AEFE-C1C3BA62F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D55F-53FF-4AE2-86C1-123626BCAA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87A-2B66-4582-AEFE-C1C3BA62F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D55F-53FF-4AE2-86C1-123626BCAA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87A-2B66-4582-AEFE-C1C3BA62F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D55F-53FF-4AE2-86C1-123626BCAA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87A-2B66-4582-AEFE-C1C3BA62F19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D55F-53FF-4AE2-86C1-123626BCAA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87A-2B66-4582-AEFE-C1C3BA62F19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D55F-53FF-4AE2-86C1-123626BCAA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87A-2B66-4582-AEFE-C1C3BA62F19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D55F-53FF-4AE2-86C1-123626BCAA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87A-2B66-4582-AEFE-C1C3BA62F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D55F-53FF-4AE2-86C1-123626BCAA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87A-2B66-4582-AEFE-C1C3BA62F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D55F-53FF-4AE2-86C1-123626BCAA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87A-2B66-4582-AEFE-C1C3BA62F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CD55F-53FF-4AE2-86C1-123626BCAA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E787A-2B66-4582-AEFE-C1C3BA62F1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30CD55F-53FF-4AE2-86C1-123626BCAA23}" type="datetimeFigureOut">
              <a:rPr lang="ru-RU" smtClean="0"/>
              <a:t>06.11.2023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D0E787A-2B66-4582-AEFE-C1C3BA62F19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Эффективные инструменты наставничества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3806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>
                <a:effectLst/>
              </a:rPr>
              <a:t>Реализация программы наставничества 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Подготовка условий для запуска программы наставничества.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Формирование базы наставляемых.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Формирование базы наставников.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Отбор и обучение наставников.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Формирование наставнических пар или групп.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Организация работы наставнических пар или групп.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Завершение наставничества.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6968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ru-RU" sz="4400" dirty="0"/>
              <a:t>Личностные качества и </a:t>
            </a:r>
            <a:r>
              <a:rPr lang="ru-RU" sz="4400" i="1" dirty="0"/>
              <a:t>компетенции</a:t>
            </a:r>
            <a:r>
              <a:rPr lang="ru-RU" sz="4400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устойчивая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внутренняя мотивация к наставнической деятельности, оказанию помощи и поддержки другим людям;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содержательный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интерес к деятельности, которую осваивает обучающийся;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открытость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общительность, коммуникабельность;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лидерские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качества;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настойчивость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нацеленность на результат;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терпение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толерантность;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соответствие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личных ценностей ценностям деятельности наставника, организации, корпоративной культуры;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склонность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постоянному саморазвитию</a:t>
            </a:r>
          </a:p>
          <a:p>
            <a:pPr algn="r"/>
            <a:r>
              <a:rPr lang="ru-RU" i="1" dirty="0">
                <a:latin typeface="Times New Roman" pitchFamily="18" charset="0"/>
                <a:cs typeface="Times New Roman" pitchFamily="18" charset="0"/>
              </a:rPr>
              <a:t>эмоциональный интеллект; </a:t>
            </a:r>
          </a:p>
          <a:p>
            <a:pPr algn="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коммуникативная компетенция;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педагогический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такт; </a:t>
            </a:r>
          </a:p>
          <a:p>
            <a:pPr algn="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готовность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к сотрудничеству; </a:t>
            </a:r>
          </a:p>
          <a:p>
            <a:pPr algn="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креативность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способность решать нестандартные задачи</a:t>
            </a:r>
          </a:p>
        </p:txBody>
      </p:sp>
    </p:spTree>
    <p:extLst>
      <p:ext uri="{BB962C8B-B14F-4D97-AF65-F5344CB8AC3E}">
        <p14:creationId xmlns:p14="http://schemas.microsoft.com/office/powerpoint/2010/main" val="21190112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ru-RU" sz="4400" dirty="0" smtClean="0"/>
              <a:t>Форма наставничества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«ученик – ученик»;</a:t>
            </a:r>
          </a:p>
          <a:p>
            <a:pPr lvl="1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«учитель – учитель»;</a:t>
            </a:r>
          </a:p>
          <a:p>
            <a:pPr lvl="1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«студент – ученик»;</a:t>
            </a:r>
          </a:p>
          <a:p>
            <a:pPr lvl="1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«работодатель – ученик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»;</a:t>
            </a:r>
          </a:p>
          <a:p>
            <a:pPr lvl="1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«работодатель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студент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индивидуальная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групповая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коллективная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взаимная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онлайн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4924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ru-RU" sz="4400" dirty="0" smtClean="0"/>
              <a:t>Методы наставничества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организации деятельности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сопровождаемого;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обсуждения (беседа, групповая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рефлексия);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специальных ситуаций (развивающих,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коммуникативных, проблемных,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конфликтных);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внешних условий, среды освоения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деятельности;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диагностико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-развивающего и  контролирующего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оценивания;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управления межличностными отношениями в группе сопровождаемых; </a:t>
            </a:r>
          </a:p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нетворкинг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 — метод организации контактов и  взаимодействия сопровождаемых с актуально и перспективно значимыми социальными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партнерами;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методы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актуализации индивидуальной мотивации и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фасилитации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пример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информирование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(в том числе в форме инструктирования);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консультирование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800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Целью</a:t>
            </a:r>
            <a:r>
              <a:rPr lang="ru-RU" sz="2400" dirty="0">
                <a:effectLst/>
              </a:rPr>
              <a:t> внедрения целевой модели наставничества является максимально полное раскрытие  потенциала  личности  наставляемого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50405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улучшение  показателей образовательных  организаций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подготовка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обучающегося к самостоятельной, осознанной и социально продуктивной деятельности в современном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мире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раскрытие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личностного, творческого, профессионального потенциала каждого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обучающегося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психологически комфортной среды для развития и повышения квалификации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педагогов</a:t>
            </a:r>
          </a:p>
          <a:p>
            <a:pPr lvl="0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оздание канала  эффективного  обмена  личностным, жизненным  и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профессиональным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опытом</a:t>
            </a:r>
          </a:p>
          <a:p>
            <a:pPr lvl="0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открытого и эффективного сообщества вокруг образовательной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организации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084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Программа наставничества – 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это универсальная модель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построения отношений внутри любой организации, осуществляющей образовательную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деятельность;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технология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интенсивного развития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личности, передачи опыта и знаний, формирования навыков, компетенций,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метакомпетенций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ценностей. </a:t>
            </a:r>
          </a:p>
        </p:txBody>
      </p:sp>
    </p:spTree>
    <p:extLst>
      <p:ext uri="{BB962C8B-B14F-4D97-AF65-F5344CB8AC3E}">
        <p14:creationId xmlns:p14="http://schemas.microsoft.com/office/powerpoint/2010/main" val="3093804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4400" dirty="0" smtClean="0"/>
              <a:t>Универсальность -  возможность использования для решения задач 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бучающегося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талантливого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обучающегося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обучающегося по программе среднего профессионального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обучающегося с ограниченными возможностями здоровья (ОВЗ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молодого специалиста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педагога с большим стажем</a:t>
            </a:r>
          </a:p>
        </p:txBody>
      </p:sp>
    </p:spTree>
    <p:extLst>
      <p:ext uri="{BB962C8B-B14F-4D97-AF65-F5344CB8AC3E}">
        <p14:creationId xmlns:p14="http://schemas.microsoft.com/office/powerpoint/2010/main" val="3579700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pPr algn="l"/>
            <a:r>
              <a:rPr lang="ru-RU" sz="4400" dirty="0" smtClean="0"/>
              <a:t>Уровень ОО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lvl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изкая мотивация к учебе и саморазвитию, неудовлетворительная успеваемость</a:t>
            </a:r>
          </a:p>
          <a:p>
            <a:pPr lvl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осознанной позиции, необходимой для выбора образовательной траектории и будущей профессиональной реализации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кризис самоидентификации;</a:t>
            </a:r>
          </a:p>
          <a:p>
            <a:pPr lvl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конфликтность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неразвитые коммуникативные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навыки;</a:t>
            </a:r>
          </a:p>
          <a:p>
            <a:pPr lvl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отсутствие  условий для формирования метапредметных навыков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метакомпетенций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высокий порог вхождения в образовательные программы, программы развития талантливых обучающихся;</a:t>
            </a:r>
          </a:p>
          <a:p>
            <a:pPr lvl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падение эмоциональной устойчивости,  психологические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кризисы;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проблемы адаптации в (новом) учебном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коллективе.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2822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sz="4400" dirty="0" smtClean="0"/>
              <a:t>Региональный уровень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lvl="1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трудовая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неустроенность молодых специалистов  и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выпускников;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ценностная дезориентация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обучающихся,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приводящая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как к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девиантному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так и к нейтральному в плане гражданской активности поведению;</a:t>
            </a:r>
          </a:p>
          <a:p>
            <a:pPr lvl="1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отсутствие налаженной связи между разными уровнями образования в регионе;</a:t>
            </a:r>
          </a:p>
          <a:p>
            <a:pPr lvl="1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устаревание рабочих резервов, приводящее к инерционному движению региональных предприятий, сокращению числа инициатив и инноваций, падению эффективности работы.</a:t>
            </a:r>
          </a:p>
          <a:p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582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 smtClean="0"/>
              <a:t>Реализация целевой модели наставничества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 исполнительной власти субъекта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региональный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наставнический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центр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общеобразовательные организации, профессиональные образовательные организации, организации дополнительного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образования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организации и индивидуальные предприниматели, осуществляющие образовательную деятельность по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ДОП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промышленные и иные предприятия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629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pPr algn="l"/>
            <a:r>
              <a:rPr lang="ru-RU" sz="4400" dirty="0" smtClean="0"/>
              <a:t>Функции ОО: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45435"/>
          </a:xfrm>
        </p:spPr>
        <p:txBody>
          <a:bodyPr>
            <a:normAutofit/>
          </a:bodyPr>
          <a:lstStyle/>
          <a:p>
            <a:pPr lvl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разработка и реализация мероприятий дорожной карты внедрения целевой модели;</a:t>
            </a:r>
          </a:p>
          <a:p>
            <a:pPr lvl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реализация программ наставничества;</a:t>
            </a:r>
          </a:p>
          <a:p>
            <a:pPr lvl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назначение куратора внедрения целевой  модели наставничества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ОО;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инфраструктурное и материально-техническое обеспечение реализации программ наставничества;</a:t>
            </a:r>
          </a:p>
          <a:p>
            <a:pPr lvl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проведение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внутреннего мониторинга реализации и эффективности программ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наставничества;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обеспечение формирования баз данных программ наставничества и лучших практик;</a:t>
            </a:r>
          </a:p>
          <a:p>
            <a:pPr lvl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условий для повышения уровня профессионального мастерства педагогических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работников</a:t>
            </a:r>
            <a:r>
              <a:rPr lang="ru-RU" sz="2000" dirty="0" smtClean="0"/>
              <a:t>.</a:t>
            </a:r>
            <a:endParaRPr lang="ru-RU" sz="2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5284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lnSpc>
                <a:spcPct val="100000"/>
              </a:lnSpc>
            </a:pPr>
            <a:r>
              <a:rPr lang="ru-RU" sz="4400" dirty="0" smtClean="0"/>
              <a:t>Примерные нормативные документы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2132856"/>
            <a:ext cx="7499176" cy="3993307"/>
          </a:xfrm>
        </p:spPr>
        <p:txBody>
          <a:bodyPr>
            <a:normAutofit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Распорядительный акт органа исполнительной власти субъекта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РФ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Распорядительный акт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внедрении целевой модели наставничества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Положение о программе наставничества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ОО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Дорожная карта внедрения целевой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модели наставничества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1800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386</TotalTime>
  <Words>576</Words>
  <Application>Microsoft Office PowerPoint</Application>
  <PresentationFormat>Экран (4:3)</PresentationFormat>
  <Paragraphs>101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Courier New</vt:lpstr>
      <vt:lpstr>Palatino Linotype</vt:lpstr>
      <vt:lpstr>Times New Roman</vt:lpstr>
      <vt:lpstr>Исполнительная</vt:lpstr>
      <vt:lpstr>Эффективные инструменты наставничества</vt:lpstr>
      <vt:lpstr>Целью внедрения целевой модели наставничества является максимально полное раскрытие  потенциала  личности  наставляемого</vt:lpstr>
      <vt:lpstr>Программа наставничества – </vt:lpstr>
      <vt:lpstr>Универсальность -  возможность использования для решения задач </vt:lpstr>
      <vt:lpstr>Уровень ОО</vt:lpstr>
      <vt:lpstr>Региональный уровень</vt:lpstr>
      <vt:lpstr>Реализация целевой модели наставничества</vt:lpstr>
      <vt:lpstr>Функции ОО:</vt:lpstr>
      <vt:lpstr>Примерные нормативные документы</vt:lpstr>
      <vt:lpstr>Реализация программы наставничества </vt:lpstr>
      <vt:lpstr>Личностные качества и компетенции </vt:lpstr>
      <vt:lpstr>Форма наставничества</vt:lpstr>
      <vt:lpstr>Методы наставничества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Наставничество</dc:title>
  <dc:creator>User</dc:creator>
  <cp:lastModifiedBy>учитель</cp:lastModifiedBy>
  <cp:revision>24</cp:revision>
  <dcterms:created xsi:type="dcterms:W3CDTF">2020-11-01T14:39:11Z</dcterms:created>
  <dcterms:modified xsi:type="dcterms:W3CDTF">2023-11-06T07:28:47Z</dcterms:modified>
</cp:coreProperties>
</file>