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740844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71560" y="4477320"/>
            <a:ext cx="740844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715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677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376440" y="267480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881680" y="267480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71560" y="447732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376440" y="447732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5881680" y="447732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71560" y="2674800"/>
            <a:ext cx="7408440" cy="34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740844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338040"/>
            <a:ext cx="8229240" cy="5805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715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871560" y="2674800"/>
            <a:ext cx="7408440" cy="34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677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71560" y="4477320"/>
            <a:ext cx="740844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740844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871560" y="4477320"/>
            <a:ext cx="740844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715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6677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76440" y="267480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881680" y="267480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871560" y="447732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3376440" y="447732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5881680" y="4477320"/>
            <a:ext cx="238536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740844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338040"/>
            <a:ext cx="8229240" cy="5805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715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34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67760" y="447732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715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67760" y="2674800"/>
            <a:ext cx="361512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71560" y="4477320"/>
            <a:ext cx="7408440" cy="164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 hidden="1"/>
          <p:cNvSpPr/>
          <p:nvPr/>
        </p:nvSpPr>
        <p:spPr>
          <a:xfrm>
            <a:off x="228600" y="228600"/>
            <a:ext cx="8695800" cy="246816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" name="Group 2"/>
          <p:cNvGrpSpPr/>
          <p:nvPr/>
        </p:nvGrpSpPr>
        <p:grpSpPr>
          <a:xfrm>
            <a:off x="210960" y="1679400"/>
            <a:ext cx="8722800" cy="1329840"/>
            <a:chOff x="210960" y="1679400"/>
            <a:chExt cx="8722800" cy="1329840"/>
          </a:xfrm>
        </p:grpSpPr>
        <p:sp>
          <p:nvSpPr>
            <p:cNvPr id="2" name="CustomShape 3"/>
            <p:cNvSpPr/>
            <p:nvPr/>
          </p:nvSpPr>
          <p:spPr>
            <a:xfrm>
              <a:off x="6046920" y="182412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7040"/>
              <a:ext cx="5543280" cy="84888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200"/>
              <a:ext cx="5466960" cy="7743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8800" y="1695600"/>
              <a:ext cx="330804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0960" y="1679400"/>
              <a:ext cx="8722800" cy="13298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5800" cy="603540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0960" y="5354640"/>
            <a:ext cx="8723160" cy="1329840"/>
            <a:chOff x="210960" y="5354640"/>
            <a:chExt cx="8723160" cy="1329840"/>
          </a:xfrm>
        </p:grpSpPr>
        <p:sp>
          <p:nvSpPr>
            <p:cNvPr id="9" name="CustomShape 10"/>
            <p:cNvSpPr/>
            <p:nvPr/>
          </p:nvSpPr>
          <p:spPr>
            <a:xfrm>
              <a:off x="6054840" y="5499000"/>
              <a:ext cx="2879280" cy="7138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22600" y="5372280"/>
              <a:ext cx="5551200" cy="84888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32120" y="5383080"/>
              <a:ext cx="5473440" cy="7743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16720" y="5370480"/>
              <a:ext cx="331128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0960" y="5354640"/>
              <a:ext cx="8722800" cy="13298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5164200" y="6249960"/>
            <a:ext cx="3785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63B45AE-618C-4C18-AB61-4DAFC314173C}" type="datetime">
              <a:rPr lang="ru-RU" sz="1000" b="0" strike="noStrike" spc="-1">
                <a:solidFill>
                  <a:srgbClr val="073E87"/>
                </a:solidFill>
                <a:latin typeface="Arial"/>
              </a:rPr>
              <a:pPr algn="r">
                <a:lnSpc>
                  <a:spcPct val="100000"/>
                </a:lnSpc>
              </a:pPr>
              <a:t>26.11.2023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193680" y="6249960"/>
            <a:ext cx="3785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3990960" y="6249960"/>
            <a:ext cx="1161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F2B9407-45AD-4068-A9E1-0A2924F8A65F}" type="slidenum">
              <a:rPr lang="ru-RU" sz="1000" b="0" strike="noStrike" spc="-1">
                <a:solidFill>
                  <a:srgbClr val="073E87"/>
                </a:solid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28600" y="228600"/>
            <a:ext cx="8695800" cy="246816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2"/>
          <p:cNvGrpSpPr/>
          <p:nvPr/>
        </p:nvGrpSpPr>
        <p:grpSpPr>
          <a:xfrm>
            <a:off x="210960" y="1679400"/>
            <a:ext cx="8722800" cy="1329840"/>
            <a:chOff x="210960" y="1679400"/>
            <a:chExt cx="8722800" cy="1329840"/>
          </a:xfrm>
        </p:grpSpPr>
        <p:sp>
          <p:nvSpPr>
            <p:cNvPr id="57" name="CustomShape 3"/>
            <p:cNvSpPr/>
            <p:nvPr/>
          </p:nvSpPr>
          <p:spPr>
            <a:xfrm>
              <a:off x="6046920" y="182412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2619360" y="1697040"/>
              <a:ext cx="5543280" cy="84888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2828880" y="1708200"/>
              <a:ext cx="5466960" cy="7743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5608800" y="1695600"/>
              <a:ext cx="330804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10960" y="1679400"/>
              <a:ext cx="8722800" cy="13298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body"/>
          </p:nvPr>
        </p:nvSpPr>
        <p:spPr>
          <a:xfrm>
            <a:off x="871560" y="2674800"/>
            <a:ext cx="7408440" cy="34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Candara"/>
              </a:rPr>
              <a:t>Образец текста</a:t>
            </a:r>
          </a:p>
          <a:p>
            <a:pPr marL="576360" lvl="1" indent="-27252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200" b="0" strike="noStrike" spc="-1">
                <a:solidFill>
                  <a:srgbClr val="073E87"/>
                </a:solidFill>
                <a:latin typeface="Candara"/>
              </a:rPr>
              <a:t>Второй уровень</a:t>
            </a:r>
          </a:p>
          <a:p>
            <a:pPr marL="855720" lvl="2" indent="-22824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Третий уровень</a:t>
            </a:r>
          </a:p>
          <a:p>
            <a:pPr marL="1143000" lvl="3" indent="-22824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Четвертый уровень</a:t>
            </a:r>
          </a:p>
          <a:p>
            <a:pPr marL="1461960" lvl="4" indent="-22824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600" b="0" strike="noStrike" spc="-1">
                <a:solidFill>
                  <a:srgbClr val="073E87"/>
                </a:solidFill>
                <a:latin typeface="Candara"/>
              </a:rPr>
              <a:t>Пятый уровень</a:t>
            </a:r>
          </a:p>
        </p:txBody>
      </p:sp>
      <p:sp>
        <p:nvSpPr>
          <p:cNvPr id="63" name="PlaceHolder 9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dt"/>
          </p:nvPr>
        </p:nvSpPr>
        <p:spPr>
          <a:xfrm>
            <a:off x="5164200" y="6249960"/>
            <a:ext cx="3785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FE4C73-70CA-44AF-9DAB-DB210F7E7304}" type="datetime">
              <a:rPr lang="ru-RU" sz="1000" b="0" strike="noStrike" spc="-1">
                <a:solidFill>
                  <a:srgbClr val="073E87"/>
                </a:solidFill>
                <a:latin typeface="Arial"/>
              </a:rPr>
              <a:pPr algn="r">
                <a:lnSpc>
                  <a:spcPct val="100000"/>
                </a:lnSpc>
              </a:pPr>
              <a:t>26.11.2023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ftr"/>
          </p:nvPr>
        </p:nvSpPr>
        <p:spPr>
          <a:xfrm>
            <a:off x="193680" y="6249960"/>
            <a:ext cx="3785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sldNum"/>
          </p:nvPr>
        </p:nvSpPr>
        <p:spPr>
          <a:xfrm>
            <a:off x="3990960" y="6249960"/>
            <a:ext cx="1161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BA688C0-EF4C-4E3B-9B85-121C334F8CD0}" type="slidenum">
              <a:rPr lang="ru-RU" sz="1000" b="0" strike="noStrike" spc="-1">
                <a:solidFill>
                  <a:srgbClr val="073E87"/>
                </a:solid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48000" y="43200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Дыхательная система человека</a:t>
            </a:r>
          </a:p>
        </p:txBody>
      </p:sp>
      <p:pic>
        <p:nvPicPr>
          <p:cNvPr id="104" name="Рисунок 103"/>
          <p:cNvPicPr/>
          <p:nvPr/>
        </p:nvPicPr>
        <p:blipFill>
          <a:blip r:embed="rId2" cstate="print"/>
          <a:stretch/>
        </p:blipFill>
        <p:spPr>
          <a:xfrm>
            <a:off x="1800000" y="2088000"/>
            <a:ext cx="5176800" cy="3106080"/>
          </a:xfrm>
          <a:prstGeom prst="rect">
            <a:avLst/>
          </a:prstGeom>
          <a:ln>
            <a:noFill/>
          </a:ln>
        </p:spPr>
      </p:pic>
      <p:sp>
        <p:nvSpPr>
          <p:cNvPr id="105" name="TextShape 2"/>
          <p:cNvSpPr txBox="1"/>
          <p:nvPr/>
        </p:nvSpPr>
        <p:spPr>
          <a:xfrm>
            <a:off x="720000" y="5544000"/>
            <a:ext cx="417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42920" y="277920"/>
            <a:ext cx="871488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1. ВНЕШНЕЕ ДЫХАНИЕ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А. Вентиляция легких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24000" y="1130400"/>
            <a:ext cx="8640360" cy="52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ВЕНТИЛЯЦИЯ ЛЁГКИХ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происходит в результате периодических изменений объема грудной клетки. Основные дыхательные (инспираторные) мышцы ‑ 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диафрагма, наружные косые межрёберные и межхрящевые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(поперечнополосатые).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u="sng" strike="noStrike" spc="-1">
                <a:solidFill>
                  <a:srgbClr val="000000"/>
                </a:solidFill>
                <a:uFillTx/>
                <a:latin typeface="Times New Roman"/>
              </a:rPr>
              <a:t>Спокойный вдох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начинается смещением вниз верхней части диафрагмы; при этом объём грудной полости увеличивается в вертикальном направлении. Сокращение наружных межрёберных и межхрящевых мышц увеличивает объем грудной полости в сагиттальном и фронтальном направлениях.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Times New Roman"/>
              </a:rPr>
              <a:t>глубоком вдохе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участвуют вспомогательные 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мышцы шеи, груди, спины.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u="sng" strike="noStrike" spc="-1">
                <a:solidFill>
                  <a:srgbClr val="000000"/>
                </a:solidFill>
                <a:uFillTx/>
                <a:latin typeface="Times New Roman"/>
              </a:rPr>
              <a:t>Спокойный выдох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происходит пассивно. Обеспечивают спокойный выдох: 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масса</a:t>
            </a: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 грудной клетки, которая возвращается к исходному состоянию под действием силы тяжести; 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эластическая</a:t>
            </a: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 тяга легких и скрученных во время вдоха реберных хрящей; 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давление</a:t>
            </a: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 органов брюшной полости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В результате воздух в альвеолах сжимается, его давление становится выше атмосферного, и он выходит наружу.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Times New Roman"/>
              </a:rPr>
              <a:t>активном выдохе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участвуют 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внутренние межреберные мышцы и мышцы живота</a:t>
            </a: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При попадании в плевральную полость воздуха легкие сжимаются и газообмен прекращается – наступает 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пневмоторакс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3"/>
          <p:cNvPicPr/>
          <p:nvPr/>
        </p:nvPicPr>
        <p:blipFill>
          <a:blip r:embed="rId2" cstate="print"/>
          <a:stretch/>
        </p:blipFill>
        <p:spPr>
          <a:xfrm>
            <a:off x="1857240" y="952560"/>
            <a:ext cx="4986000" cy="590508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214200" y="277920"/>
            <a:ext cx="86436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ВНЕШНЕЕ ДЫХАНИЕ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84360" y="1844640"/>
            <a:ext cx="7596000" cy="4463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1)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Продолговатый мозг: 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включает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отдел вдоха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(инспираторный) и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отдел выдоха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(экспираторный).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2)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Варолиев мост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: включает центр </a:t>
            </a:r>
            <a:r>
              <a:rPr lang="ru-RU" sz="1800" b="1" u="sng" strike="noStrike" spc="-1">
                <a:solidFill>
                  <a:srgbClr val="073E87"/>
                </a:solidFill>
                <a:uFillTx/>
                <a:latin typeface="Times New Roman"/>
              </a:rPr>
              <a:t>пневмотаксиса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, который переключает фазы вдоха и выдоха, и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апнейстический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центр, который увеличивает глубину дыхательных движений.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3)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Спинной мозг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получает импульсы от продолговатого, которые идут к </a:t>
            </a:r>
            <a:r>
              <a:rPr lang="ru-RU" sz="1800" b="0" i="1" strike="noStrike" spc="-1">
                <a:solidFill>
                  <a:srgbClr val="073E87"/>
                </a:solidFill>
                <a:latin typeface="Times New Roman"/>
              </a:rPr>
              <a:t>диафрагме и межрёберным мышцам.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4)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Гипоталамус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регулирует дыхание при физической работе; осуществляет связь дыхания с обменом веществ и терморегуляцией в организме.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5)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Лимбическая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система связывает дыхание с вегетативной регуляцией органов и с эмоциями.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6)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Кора больших полушарий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регулирует дыхание во время разговора, дублирует автоматию дыхательного центра.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684360" y="836640"/>
            <a:ext cx="8002080" cy="647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97000"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ДЫХАТЕЛЬНЫЙ ЦЕНТР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Содержимое 4" descr="2а.jpeg"/>
          <p:cNvPicPr/>
          <p:nvPr/>
        </p:nvPicPr>
        <p:blipFill>
          <a:blip r:embed="rId2" cstate="print"/>
          <a:stretch/>
        </p:blipFill>
        <p:spPr>
          <a:xfrm>
            <a:off x="1292400" y="1785960"/>
            <a:ext cx="6422760" cy="5113080"/>
          </a:xfrm>
          <a:prstGeom prst="rect">
            <a:avLst/>
          </a:prstGeom>
          <a:ln w="9360"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ДЫХАТЕЛЬНЫЙ ЦЕНТР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95280" y="981000"/>
            <a:ext cx="8364240" cy="5256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 algn="just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В дыхательной системе 4 типа рецепторов: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 algn="just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а)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Рецепторы верхних дыхательных путей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расположены в носу, гортани, носоглотке и трахее. Реагируют на механические и химические стимулы, вызывая кашель, чихание и бронхоспазм. 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 algn="just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i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б)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Ирритантные</a:t>
            </a:r>
            <a:r>
              <a:rPr lang="ru-RU" sz="2000" b="0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рецепторы в слизистой гортани, трахеи и бронхов реагируют на пыль, дым, холодный воздух, пар</a:t>
            </a:r>
            <a:r>
              <a:rPr lang="ru-RU" sz="20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ы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химических веществ. В результате сужаются бронхи, голосовая щель, сосуды кожи и мышц и возникает частое поверхностное дыхание. 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 algn="just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i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в)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Рецепторы растяжения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73E87"/>
                </a:solidFill>
                <a:latin typeface="Candara"/>
                <a:ea typeface="Times New Roman"/>
              </a:rPr>
              <a:t>–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механорецепторы - расположены в гладких мышцах трахеи и бронхов. Они реагируют на растяжение легких. С них возникает тормозящий рефлекс Геринга-Брейера: прекращается вдох и начинается выдох.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 algn="just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г</a:t>
            </a:r>
            <a:r>
              <a:rPr lang="ru-RU" sz="2000" b="0" i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)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Юкстакапиллярные рецепторы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находятся в капиллярах и интерстиции альвеол и дыхательных бронхов. Они реагируют на застой крови в капиллярах и увеличение жидкости в межклеточном пространстве лёгких, вызывая  одышку. 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84360" y="333360"/>
            <a:ext cx="8002080" cy="5029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43000"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ndara"/>
              </a:rPr>
              <a:t>РЕГУЛЯЦИЯ ДЫХАНИЯ. </a:t>
            </a:r>
            <a:r>
              <a:rPr lang="ru-RU" sz="2800" b="1" strike="noStrike" spc="-1">
                <a:solidFill>
                  <a:srgbClr val="FFFFFF"/>
                </a:solidFill>
                <a:latin typeface="Candara"/>
              </a:rPr>
              <a:t>РЕФЛЕКТОРНАЯ РЕГУЛЯЦИЯ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95280" y="1341360"/>
            <a:ext cx="8353080" cy="5182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Газообмен зависит от трех параметров арт. крови: </a:t>
            </a:r>
            <a:r>
              <a:rPr lang="ru-RU" sz="20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РО</a:t>
            </a:r>
            <a:r>
              <a:rPr lang="ru-RU" sz="2000" b="1" strike="noStrike" spc="-1" baseline="-30000">
                <a:solidFill>
                  <a:srgbClr val="073E87"/>
                </a:solidFill>
                <a:latin typeface="Times New Roman CYR"/>
                <a:ea typeface="Times New Roman"/>
              </a:rPr>
              <a:t>2</a:t>
            </a:r>
            <a:r>
              <a:rPr lang="ru-RU" sz="20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, рН и РСО</a:t>
            </a:r>
            <a:r>
              <a:rPr lang="ru-RU" sz="2000" b="1" strike="noStrike" spc="-1" baseline="-30000">
                <a:solidFill>
                  <a:srgbClr val="073E87"/>
                </a:solidFill>
                <a:latin typeface="Times New Roman CYR"/>
                <a:ea typeface="Times New Roman"/>
              </a:rPr>
              <a:t>2</a:t>
            </a:r>
            <a:r>
              <a:rPr lang="ru-RU" sz="20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Стимулируют лёгочную вентиляцию </a:t>
            </a:r>
            <a:r>
              <a:rPr lang="ru-RU" sz="2000" b="1" i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гипоксемия</a:t>
            </a:r>
            <a:r>
              <a:rPr lang="ru-RU" sz="2000" b="0" i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(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снижение РО</a:t>
            </a:r>
            <a:r>
              <a:rPr lang="ru-RU" sz="2000" b="0" strike="noStrike" spc="-1" baseline="-30000">
                <a:solidFill>
                  <a:srgbClr val="073E87"/>
                </a:solidFill>
                <a:latin typeface="Times New Roman CYR"/>
                <a:ea typeface="Times New Roman"/>
              </a:rPr>
              <a:t>2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)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, </a:t>
            </a:r>
            <a:r>
              <a:rPr lang="ru-RU" sz="2000" b="1" i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ацидоз</a:t>
            </a:r>
            <a:r>
              <a:rPr lang="ru-RU" sz="2000" b="0" i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  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(снижение рН) и</a:t>
            </a:r>
            <a:r>
              <a:rPr lang="ru-RU" sz="2000" b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гиперкапния 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(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повышение 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РСО</a:t>
            </a:r>
            <a:r>
              <a:rPr lang="ru-RU" sz="2000" b="0" strike="noStrike" spc="-1" baseline="-30000">
                <a:solidFill>
                  <a:srgbClr val="073E87"/>
                </a:solidFill>
                <a:latin typeface="Times New Roman"/>
                <a:ea typeface="Times New Roman"/>
              </a:rPr>
              <a:t>2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).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Влияние этих параметров опосредуется хеморецепторами: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1)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Периферические</a:t>
            </a:r>
            <a:r>
              <a:rPr lang="ru-RU" sz="2000" b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хеморецепторы:</a:t>
            </a:r>
            <a:r>
              <a:rPr lang="ru-RU" sz="20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</a:t>
            </a:r>
            <a:r>
              <a:rPr lang="ru-RU" sz="2000" b="0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аортальные тельца </a:t>
            </a:r>
            <a:r>
              <a:rPr lang="ru-RU" sz="2000" b="0" i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(в дуге аорты) 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и </a:t>
            </a:r>
            <a:r>
              <a:rPr lang="ru-RU" sz="2000" b="0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каротидные тельца </a:t>
            </a:r>
            <a:r>
              <a:rPr lang="ru-RU" sz="2000" b="0" i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(в каротидном синусе)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. 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Эти рецепторы особенно чувствительны при гипоксии. 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При </a:t>
            </a:r>
            <a:r>
              <a:rPr lang="ru-RU" sz="2000" b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гипоксии,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 которой предшествует </a:t>
            </a:r>
            <a:r>
              <a:rPr lang="ru-RU" sz="2000" b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гипоксемия,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ацидозе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  и </a:t>
            </a:r>
            <a:r>
              <a:rPr lang="ru-RU" sz="2000" b="1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гиперкапнии</a:t>
            </a:r>
            <a:r>
              <a:rPr lang="ru-RU" sz="2000" b="0" strike="noStrike" spc="-1">
                <a:solidFill>
                  <a:srgbClr val="073E87"/>
                </a:solidFill>
                <a:latin typeface="Times New Roman"/>
                <a:ea typeface="Times New Roman"/>
              </a:rPr>
              <a:t>  импульсы от каротидных телец поступают по н. Геринга (IX, языкоглоточный), а от аортальных телец по н. Циона-Людвига (X, блуждающий) в дыхательный отдел продолговатого мозга. Это приводит к  увеличению вентиляции легких. 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2)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Центральные</a:t>
            </a:r>
            <a:r>
              <a:rPr lang="ru-RU" sz="2000" b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 </a:t>
            </a:r>
            <a:r>
              <a:rPr lang="ru-RU" sz="2000" b="1" i="1" u="sng" strike="noStrike" spc="-1">
                <a:solidFill>
                  <a:srgbClr val="073E87"/>
                </a:solidFill>
                <a:uFillTx/>
                <a:latin typeface="Times New Roman CYR"/>
                <a:ea typeface="Times New Roman"/>
              </a:rPr>
              <a:t>хеморецепторы</a:t>
            </a:r>
            <a:r>
              <a:rPr lang="ru-RU" sz="20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располагаются </a:t>
            </a:r>
            <a:r>
              <a:rPr lang="ru-RU" sz="2000" b="0" i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в продолговатом мозге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и </a:t>
            </a:r>
            <a:r>
              <a:rPr lang="ru-RU" sz="2000" b="0" i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мосте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и очень чувствительны к изменению рН. При снижении рН резко усиливается дыхание. Они реагируют и на изменение РСО</a:t>
            </a:r>
            <a:r>
              <a:rPr lang="ru-RU" sz="2000" b="0" strike="noStrike" spc="-1" baseline="-30000">
                <a:solidFill>
                  <a:srgbClr val="073E87"/>
                </a:solidFill>
                <a:latin typeface="Times New Roman CYR"/>
                <a:ea typeface="Times New Roman"/>
              </a:rPr>
              <a:t>2</a:t>
            </a:r>
            <a:r>
              <a:rPr lang="ru-RU" sz="2000" b="0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, но позже, чем периферические хеморецепторы.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755640" y="704880"/>
            <a:ext cx="7930800" cy="6361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66000"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ndara"/>
              </a:rPr>
              <a:t>РЕГУЛЯЦИЯ ДЫХАНИЯ. </a:t>
            </a:r>
            <a:r>
              <a:rPr lang="ru-RU" sz="2800" b="1" strike="noStrike" spc="-1">
                <a:solidFill>
                  <a:srgbClr val="FFFFFF"/>
                </a:solidFill>
                <a:latin typeface="Candara"/>
              </a:rPr>
              <a:t>ГУМОРАЛЬНАЯ РЕГУЛЯЦИЯ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Содержимое 4" descr="1а.jpeg"/>
          <p:cNvPicPr/>
          <p:nvPr/>
        </p:nvPicPr>
        <p:blipFill>
          <a:blip r:embed="rId2" cstate="print"/>
          <a:stretch/>
        </p:blipFill>
        <p:spPr>
          <a:xfrm>
            <a:off x="871560" y="1714680"/>
            <a:ext cx="7408440" cy="4411440"/>
          </a:xfrm>
          <a:prstGeom prst="rect">
            <a:avLst/>
          </a:prstGeom>
          <a:ln w="9360"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МЕХАНИЗМ ЧЕРЕДОВАНИЯ ВДОХА И ВЫДОХА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755640" y="1628640"/>
            <a:ext cx="7524360" cy="44971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При действии СО</a:t>
            </a:r>
            <a:r>
              <a:rPr lang="ru-RU" sz="18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в отделе вдоха продолговатого мозга возникают нервные импульсы. Оттуда они поступают в двигательные нейроны передних   рогов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С</a:t>
            </a:r>
            <a:r>
              <a:rPr lang="ru-RU" sz="1800" b="1" strike="noStrike" spc="-1" baseline="-25000">
                <a:solidFill>
                  <a:srgbClr val="073E87"/>
                </a:solidFill>
                <a:latin typeface="Times New Roman"/>
              </a:rPr>
              <a:t>3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-С</a:t>
            </a:r>
            <a:r>
              <a:rPr lang="ru-RU" sz="1800" b="1" strike="noStrike" spc="-1" baseline="-25000">
                <a:solidFill>
                  <a:srgbClr val="073E87"/>
                </a:solidFill>
                <a:latin typeface="Times New Roman"/>
              </a:rPr>
              <a:t>4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и далее по диафрагмальному нерву к диафрагме. Одновременно они  поступают в передние рога</a:t>
            </a:r>
            <a:r>
              <a:rPr lang="ru-RU" sz="1800" b="0" i="1" strike="noStrike" spc="-1">
                <a:solidFill>
                  <a:srgbClr val="073E87"/>
                </a:solidFill>
                <a:latin typeface="Times New Roman"/>
              </a:rPr>
              <a:t>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Т</a:t>
            </a:r>
            <a:r>
              <a:rPr lang="ru-RU" sz="1800" b="1" i="1" strike="noStrike" spc="-1" baseline="-25000">
                <a:solidFill>
                  <a:srgbClr val="073E87"/>
                </a:solidFill>
                <a:latin typeface="Times New Roman"/>
              </a:rPr>
              <a:t>1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-Т</a:t>
            </a:r>
            <a:r>
              <a:rPr lang="ru-RU" sz="1800" b="1" i="1" strike="noStrike" spc="-1" baseline="-25000">
                <a:solidFill>
                  <a:srgbClr val="073E87"/>
                </a:solidFill>
                <a:latin typeface="Times New Roman"/>
              </a:rPr>
              <a:t>6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и далее по межреберным нервам к межреберным и межхрящевым мышцам. Мышцы диафрагмы и межреберные сокращаются, объём грудной клетки увеличивается. 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Давление в плевральной полости ниже атмосферного на 4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Hg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и поэтому его называют отрицательным (-).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К концу нормального вдоха давление в плевральной полости снижается  от  (-)  4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Hg 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до  (-) 5-</a:t>
            </a:r>
            <a:r>
              <a:rPr lang="ru-RU" sz="1800" b="0" i="1" strike="noStrike" spc="-1">
                <a:solidFill>
                  <a:srgbClr val="073E87"/>
                </a:solidFill>
                <a:latin typeface="Times New Roman"/>
              </a:rPr>
              <a:t>7  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Hg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, а при максимальном  вдохе  до (-) </a:t>
            </a:r>
            <a:r>
              <a:rPr lang="ru-RU" sz="1800" b="0" i="1" strike="noStrike" spc="-1">
                <a:solidFill>
                  <a:srgbClr val="073E87"/>
                </a:solidFill>
                <a:latin typeface="Times New Roman"/>
              </a:rPr>
              <a:t>15  -20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Hg</a:t>
            </a:r>
            <a:r>
              <a:rPr lang="ru-RU" sz="1800" b="0" i="1" strike="noStrike" spc="-1">
                <a:solidFill>
                  <a:srgbClr val="073E87"/>
                </a:solidFill>
                <a:latin typeface="Times New Roman"/>
              </a:rPr>
              <a:t>.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В результате понижения давления воздух в лёгких расширяется,  его давление в альвеолах становится ниже атмосферного. Из-за разности между давлением в альвеолах и окружающей среде  наружный воздух поступает по ВП в альвеолы. Лёгкие растягиваются и происходит вдох.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МЕХАНИЗМ ЧЕРЕДОВАНИЯ ВДОХА И ВЫДОХА. </a:t>
            </a:r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ВДОХ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39640" y="1628640"/>
            <a:ext cx="8208720" cy="48956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При растяжении лёгких импульсы от</a:t>
            </a:r>
            <a:r>
              <a:rPr lang="ru-RU" sz="2400" b="0" i="1" strike="noStrike" spc="-1">
                <a:solidFill>
                  <a:srgbClr val="073E87"/>
                </a:solidFill>
                <a:latin typeface="Times New Roman"/>
              </a:rPr>
              <a:t> механорецепторов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альвеол по афф. волокнам vagusа поступают в отдел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выдоха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и возбуждают его. Одновременно нервные импульсы из отдела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вдоха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поступают в варолиев мост в центр </a:t>
            </a:r>
            <a:r>
              <a:rPr lang="ru-RU" sz="2400" b="0" i="1" strike="noStrike" spc="-1">
                <a:solidFill>
                  <a:srgbClr val="073E87"/>
                </a:solidFill>
                <a:latin typeface="Times New Roman"/>
              </a:rPr>
              <a:t>пневмотаксиса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, а от него к отделу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выдоха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. В нём возникает возбуждение, и оно тормозит отдел вдоха. Сразу прекращается поток импульсов к дыхательным мышцам. 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(-) давление в плевральной полости уменьшается.   На выдохе оно составляет (-)</a:t>
            </a:r>
            <a:r>
              <a:rPr lang="ru-RU" sz="2400" b="0" i="1" strike="noStrike" spc="-1">
                <a:solidFill>
                  <a:srgbClr val="073E87"/>
                </a:solidFill>
                <a:latin typeface="Times New Roman"/>
              </a:rPr>
              <a:t>2-3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Hg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, а при максимальном выдохе равно </a:t>
            </a:r>
            <a:r>
              <a:rPr lang="ru-RU" sz="2400" b="0" i="1" strike="noStrike" spc="-1">
                <a:solidFill>
                  <a:srgbClr val="073E87"/>
                </a:solidFill>
                <a:latin typeface="Times New Roman"/>
              </a:rPr>
              <a:t>(-)1-2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Hg. 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Объем грудной клетки и лёгких уменьшаются, давление в них становится выше атмосферного, воздух выходит из лёгких – происходит выдох.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539640" y="704880"/>
            <a:ext cx="8146800" cy="9950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МЕХАНИЗМ ЧЕРЕДОВАНИЯ ВДОХА И ВЫДОХА.</a:t>
            </a: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 </a:t>
            </a:r>
            <a:r>
              <a:t/>
            </a:r>
            <a:br/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ВЫДОХ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755640" y="1484280"/>
            <a:ext cx="7360920" cy="3978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 algn="ctr">
              <a:lnSpc>
                <a:spcPct val="100000"/>
              </a:lnSpc>
              <a:spcBef>
                <a:spcPts val="72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36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Содержание</a:t>
            </a:r>
            <a:r>
              <a:rPr lang="ru-RU" sz="24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 </a:t>
            </a:r>
            <a:r>
              <a:rPr lang="ru-RU" sz="3600" b="1" strike="noStrike" spc="-1">
                <a:solidFill>
                  <a:srgbClr val="073E87"/>
                </a:solidFill>
                <a:latin typeface="Times New Roman CYR"/>
                <a:ea typeface="Times New Roman"/>
              </a:rPr>
              <a:t>газов (%) в воздухе</a:t>
            </a:r>
            <a:endParaRPr lang="ru-RU" sz="3600" b="0" strike="noStrike" spc="-1">
              <a:solidFill>
                <a:srgbClr val="073E87"/>
              </a:solidFill>
              <a:latin typeface="Candara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lang="ru-RU" sz="36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755640" y="349920"/>
            <a:ext cx="7930800" cy="12366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1Б. ГАЗООБМЕН В ЛЕГКИХ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5" name="Table 3"/>
          <p:cNvGraphicFramePr/>
          <p:nvPr/>
        </p:nvGraphicFramePr>
        <p:xfrm>
          <a:off x="900000" y="2565360"/>
          <a:ext cx="7200720" cy="3962160"/>
        </p:xfrm>
        <a:graphic>
          <a:graphicData uri="http://schemas.openxmlformats.org/drawingml/2006/table">
            <a:tbl>
              <a:tblPr/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1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60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Газы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Вдыхаемый  (атм.) воздух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Выдыхаемый </a:t>
                      </a:r>
                      <a:endParaRPr lang="ru-RU" sz="2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воздух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0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</a:t>
                      </a:r>
                      <a:r>
                        <a:rPr lang="ru-RU" sz="2800" b="0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20,93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0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CO</a:t>
                      </a:r>
                      <a:r>
                        <a:rPr lang="ru-RU" sz="2800" b="0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42920" y="428760"/>
            <a:ext cx="86436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ОБЩИЙ ПЛАН СТРОЕНИЯ ДЫХАТЕЛЬНОЙ СИСТЕМЫ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2" cstate="print"/>
          <a:stretch/>
        </p:blipFill>
        <p:spPr>
          <a:xfrm>
            <a:off x="2428920" y="1000080"/>
            <a:ext cx="4357440" cy="5665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3"/>
          <p:cNvPicPr/>
          <p:nvPr/>
        </p:nvPicPr>
        <p:blipFill>
          <a:blip r:embed="rId2" cstate="print"/>
          <a:stretch/>
        </p:blipFill>
        <p:spPr>
          <a:xfrm>
            <a:off x="1785960" y="714240"/>
            <a:ext cx="6357600" cy="5714640"/>
          </a:xfrm>
          <a:prstGeom prst="rect">
            <a:avLst/>
          </a:prstGeom>
          <a:ln w="936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214200" y="277920"/>
            <a:ext cx="86436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ГАЗООБМЕН В ЛЕГКИХ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24000" y="1484280"/>
            <a:ext cx="8362440" cy="48970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1).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2%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переносится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плазмой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крови,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2).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98%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поступает в эритроциты: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 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+ Hb→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HbO</a:t>
            </a:r>
            <a:r>
              <a:rPr lang="ru-RU" sz="2400" b="1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(оксигемоглобин).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Максимальное количество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, которое может поглотить 100 мл крови, называется </a:t>
            </a:r>
            <a:r>
              <a:rPr lang="ru-RU" sz="2400" b="0" u="sng" strike="noStrike" spc="-1">
                <a:solidFill>
                  <a:srgbClr val="073E87"/>
                </a:solidFill>
                <a:uFillTx/>
                <a:latin typeface="Times New Roman"/>
              </a:rPr>
              <a:t>кислородной ёмкостью крови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. В норме в 1 л артериальной крови содержится 180-200 мл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. 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В тканях, где концентрация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 мала, а концентрация СО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 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увеличена, HbО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 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отдает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клеткам и присоединяет СО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. В альвеолах СО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выходит в альвеолярный воздух и Hb вновь связывается с О</a:t>
            </a:r>
            <a:r>
              <a:rPr lang="ru-RU" sz="24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. 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11280" y="260280"/>
            <a:ext cx="8075160" cy="1007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2. ТРАНСПОРТ ГАЗОВ КРОВЬЮ. </a:t>
            </a:r>
            <a:r>
              <a:t/>
            </a:r>
            <a:br/>
            <a:r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ТРАНСПОРТ О</a:t>
            </a:r>
            <a:r>
              <a:rPr lang="ru-RU" sz="2800" b="1" strike="noStrike" spc="-1" baseline="-25000">
                <a:solidFill>
                  <a:srgbClr val="FFFFFF"/>
                </a:solidFill>
                <a:latin typeface="Times New Roman"/>
              </a:rPr>
              <a:t>2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68360" y="1628640"/>
            <a:ext cx="8218080" cy="4695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1" u="sng" strike="noStrike" spc="-1">
                <a:solidFill>
                  <a:srgbClr val="073E87"/>
                </a:solidFill>
                <a:uFillTx/>
                <a:latin typeface="Times New Roman"/>
              </a:rPr>
              <a:t>1) Низкое атм. давление: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на высоте 2,5-5 км - гипоксия, усиливается вентиляция легких, увеличивается ЧСС и АД. Часто гипоксия сочетается с гипокапнией (СО</a:t>
            </a:r>
            <a:r>
              <a:rPr lang="ru-RU" sz="18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 удаляется из крови), уменьшается вентиляция легких, результат –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высотная болезнь: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снижение ЧС, АД, потеря сознания. 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Адаптация: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увеличивается плотность капилляров, количество эритроцитов и концентрация гемоглобина. 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1" u="sng" strike="noStrike" spc="-1">
                <a:solidFill>
                  <a:srgbClr val="073E87"/>
                </a:solidFill>
                <a:uFillTx/>
                <a:latin typeface="Times New Roman"/>
              </a:rPr>
              <a:t>2) Высокое атм.давление: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во время водолазных работ; увеличивается количество азота, растворенного в крови. При быстром подъеме азот закупоривает мелкие сосуды и наступает </a:t>
            </a:r>
            <a:r>
              <a:rPr lang="ru-RU" sz="1800" b="1" i="1" strike="noStrike" spc="-1">
                <a:solidFill>
                  <a:srgbClr val="073E87"/>
                </a:solidFill>
                <a:latin typeface="Times New Roman"/>
              </a:rPr>
              <a:t>кессонова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болезнь. 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1" u="sng" strike="noStrike" spc="-1">
                <a:solidFill>
                  <a:srgbClr val="073E87"/>
                </a:solidFill>
                <a:uFillTx/>
                <a:latin typeface="Times New Roman"/>
              </a:rPr>
              <a:t>3) Физическая нагрузка:</a:t>
            </a:r>
            <a:r>
              <a:rPr lang="ru-RU" sz="1800" b="1" strike="noStrike" spc="-1">
                <a:solidFill>
                  <a:srgbClr val="073E87"/>
                </a:solidFill>
                <a:latin typeface="Times New Roman"/>
              </a:rPr>
              <a:t> 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учащается дыхание, увеличивается глубина дыхательных движений. МОД равен 50-60 л в минуту (в покое 6-8 л). Усиливается работа сердца и ЧСС. Депонированная кровь выходит в кровяное русло и увеличивается количество эритроцитов и гемоглобина; расширяются сосуды мышц и кровь в большем количестве притекает к рабочим органам 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  <a:p>
            <a:pPr marL="272880" indent="-2725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Дыхание чистым О</a:t>
            </a:r>
            <a:r>
              <a:rPr lang="ru-RU" sz="1800" b="0" strike="noStrike" spc="-1" baseline="-25000">
                <a:solidFill>
                  <a:srgbClr val="073E87"/>
                </a:solidFill>
                <a:latin typeface="Times New Roman"/>
              </a:rPr>
              <a:t>2</a:t>
            </a:r>
            <a:r>
              <a:rPr lang="ru-RU" sz="1800" b="0" strike="noStrike" spc="-1">
                <a:solidFill>
                  <a:srgbClr val="073E87"/>
                </a:solidFill>
                <a:latin typeface="Times New Roman"/>
              </a:rPr>
              <a:t> во время физической работы снижает вентиляцию легких.</a:t>
            </a:r>
            <a:endParaRPr lang="ru-RU" sz="18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755640" y="907920"/>
            <a:ext cx="7930800" cy="5043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86000"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ДЫХАНИЕ В РАЗЛИЧНЫХ УСЛОВИЯХ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42920" y="428760"/>
            <a:ext cx="86436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ГОРТАНЬ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09" name="Picture 14" descr="1440880715"/>
          <p:cNvPicPr/>
          <p:nvPr/>
        </p:nvPicPr>
        <p:blipFill>
          <a:blip r:embed="rId2" cstate="print"/>
          <a:stretch/>
        </p:blipFill>
        <p:spPr>
          <a:xfrm>
            <a:off x="285840" y="1071720"/>
            <a:ext cx="3928680" cy="536076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4357800" y="1235880"/>
            <a:ext cx="4500360" cy="4572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Хрящи гортани: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три </a:t>
            </a:r>
            <a:r>
              <a:rPr lang="ru-RU" sz="2000" b="1" i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непарных</a:t>
            </a:r>
            <a:r>
              <a:rPr lang="ru-RU" sz="2000" b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(надгортанный-1, щитовидный-2, перстневидный-9) и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три </a:t>
            </a:r>
            <a:r>
              <a:rPr lang="ru-RU" sz="2000" b="1" i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парных</a:t>
            </a:r>
            <a:r>
              <a:rPr lang="ru-RU" sz="2000" b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(черпаловидные, клиновидные, рожковидные);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суставы, связки и поперечнополосатые мышцы.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Функции гортани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участвует в проведении воздуха и образовании звука, так как на боковых её стенках расположены </a:t>
            </a:r>
            <a:r>
              <a:rPr lang="ru-RU" sz="2000" b="1" i="1" u="sng" strike="noStrike" spc="-1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голосовые связки</a:t>
            </a:r>
            <a:r>
              <a:rPr lang="ru-RU" sz="20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89000" y="236520"/>
            <a:ext cx="86436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ТРАХЕЯ И БРОНХИ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429080" y="1297080"/>
            <a:ext cx="4357440" cy="5028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Трахея</a:t>
            </a:r>
            <a:r>
              <a:rPr lang="ru-RU" sz="18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 состоит из 16-20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полуколец,</a:t>
            </a:r>
            <a:r>
              <a:rPr lang="ru-RU" sz="18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 состоящих из гиалиновых хрящей,   сзади соединенных фиброзно-мышечной пластинкой.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Бронхи.</a:t>
            </a:r>
            <a:r>
              <a:rPr lang="ru-RU" sz="18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 На уровне IV-V грудных позвонков трахея делится на 2 главных бронха, которые входят в лёгкие и ветвятся, образуя бронхиальное дерево, включающее долевые, сегментарные, дольковые, концевые и дыхательные (респираторные) бронхиолы.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Стенка главных бронхов состоит из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хрящевых полуколец</a:t>
            </a:r>
            <a:r>
              <a:rPr lang="ru-RU" sz="18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, долевые и сегментарные бронхи состоят из хрящевых колец. В дольковых бронхиолах хрящи постепенно исчезают, а в </a:t>
            </a:r>
            <a:r>
              <a:rPr lang="ru-RU" sz="1800" b="1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концевых и дыхательных</a:t>
            </a:r>
            <a:r>
              <a:rPr lang="ru-RU" sz="1800" b="0" strike="noStrike" spc="-1">
                <a:solidFill>
                  <a:srgbClr val="000000"/>
                </a:solidFill>
                <a:latin typeface="Times New Roman CYR"/>
                <a:ea typeface="Times New Roman"/>
              </a:rPr>
              <a:t> бронхиолах хрящей нет.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3" name="Picture 5" descr="ana0200l"/>
          <p:cNvPicPr/>
          <p:nvPr/>
        </p:nvPicPr>
        <p:blipFill>
          <a:blip r:embed="rId2" cstate="print"/>
          <a:stretch/>
        </p:blipFill>
        <p:spPr>
          <a:xfrm>
            <a:off x="214200" y="1273320"/>
            <a:ext cx="4122360" cy="5035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7fb75f0d50ec"/>
          <p:cNvPicPr/>
          <p:nvPr/>
        </p:nvPicPr>
        <p:blipFill>
          <a:blip r:embed="rId2" cstate="print"/>
          <a:stretch/>
        </p:blipFill>
        <p:spPr>
          <a:xfrm>
            <a:off x="2195640" y="2001960"/>
            <a:ext cx="4671720" cy="4036680"/>
          </a:xfrm>
          <a:prstGeom prst="rect">
            <a:avLst/>
          </a:prstGeom>
          <a:ln w="9360">
            <a:noFill/>
          </a:ln>
        </p:spPr>
      </p:pic>
      <p:sp>
        <p:nvSpPr>
          <p:cNvPr id="115" name="TextShape 1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ЛЕГКИЕ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14200" y="357120"/>
            <a:ext cx="8643600" cy="106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ПЛЕВРА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2" cstate="print"/>
          <a:stretch/>
        </p:blipFill>
        <p:spPr>
          <a:xfrm>
            <a:off x="571680" y="1285920"/>
            <a:ext cx="8049960" cy="5071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96920" y="236520"/>
            <a:ext cx="86436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ФУНКЦИОНАЛЬНАЯ ЕДИНИЦА ЛЕГКИХ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9" name="Рисунок 6"/>
          <p:cNvPicPr/>
          <p:nvPr/>
        </p:nvPicPr>
        <p:blipFill>
          <a:blip r:embed="rId2" cstate="print"/>
          <a:stretch/>
        </p:blipFill>
        <p:spPr>
          <a:xfrm>
            <a:off x="142920" y="996840"/>
            <a:ext cx="4860720" cy="564624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5076720" y="1197000"/>
            <a:ext cx="4066920" cy="475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 каждую дольку легкого входит дольковая бронхиола, которая делится на 3-7 концевых бронхиол.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Функциональная единица лёгкого - 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ацинус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Он включает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одну концевую бронхиолу, которая делится на  дыхательные бронхиолы разных порядков, альвеолярные ходы, альвеолы и мешочки.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 одном лёгком 300-350 млн. альвеол. Общая поверхность альвеол двух лёгких при вдохе составляет 80-120 м</a:t>
            </a:r>
            <a:r>
              <a:rPr lang="ru-RU" sz="1800" b="0" strike="noStrike" spc="-1" baseline="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. Каждая альвеола окружена капиллярами малого круга кровообращения.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755640" y="1989000"/>
            <a:ext cx="7524360" cy="41367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а)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из большого круга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кровообращения артериальная кровь по бронхиальным артериям поступает в лёгкие; венозная кровь оттекает по полунепарной и непарной венам, которые впадают в верхнюю полую вену; 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б)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73E87"/>
                </a:solidFill>
                <a:latin typeface="Times New Roman"/>
              </a:rPr>
              <a:t>из малого круга</a:t>
            </a: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 кровообращения венозная кровь по легочным артериям поступает в легкие, осуществляя газообмен с альвеолярным воздухом; артериальная кровь из легких поступает в сердце по четырем легочным венам.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Times New Roman"/>
              </a:rPr>
              <a:t>Давление крови в легочных сосудах 20-25/10-15 мм рт. ст. </a:t>
            </a: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755640" y="765000"/>
            <a:ext cx="7930800" cy="647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ОСОБЕННОСТЬ КРОВООБРАЩЕНИЯ В ЛЕГКИХ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14200" y="357120"/>
            <a:ext cx="8643600" cy="100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ЭТАПЫ  ДЫХАНИЯ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28760" y="1168200"/>
            <a:ext cx="8143560" cy="468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514440" indent="-514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ВНЕШНЕЕ ДЫХАНИЕ, ДВА ЭТАПА: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000000"/>
                </a:solidFill>
                <a:latin typeface="Times New Roman"/>
              </a:rPr>
              <a:t>А) ВЕНТИЛЯЦИЯ ЛЁГКИХ;</a:t>
            </a: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000000"/>
                </a:solidFill>
                <a:latin typeface="Times New Roman"/>
              </a:rPr>
              <a:t>Б) ГАЗООБМЕН В ЛЁГКИХ;</a:t>
            </a: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2. ТРАНСПОРТ ГАЗОВ КРОВЬЮ;</a:t>
            </a: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3. ГАЗООБМЕН МЕЖДУ КРОВЬЮ И ТКАНЯМИ;</a:t>
            </a: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marL="514440" indent="-514080" algn="just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4. ТКАНЕВОЕ ДЫХАНИЕ</a:t>
            </a:r>
            <a:r>
              <a:rPr lang="ru-RU" sz="3200" b="0" strike="noStrike" spc="-1">
                <a:solidFill>
                  <a:srgbClr val="000000"/>
                </a:solidFill>
                <a:latin typeface="Times New Roman CYR"/>
              </a:rPr>
              <a:t>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1488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система</dc:title>
  <dc:subject/>
  <dc:creator>fiz</dc:creator>
  <dc:description/>
  <cp:lastModifiedBy>user</cp:lastModifiedBy>
  <cp:revision>141</cp:revision>
  <dcterms:created xsi:type="dcterms:W3CDTF">2011-03-27T11:47:30Z</dcterms:created>
  <dcterms:modified xsi:type="dcterms:W3CDTF">2023-11-26T06:08:51Z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