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8" r:id="rId2"/>
    <p:sldId id="259" r:id="rId3"/>
    <p:sldId id="260" r:id="rId4"/>
    <p:sldId id="261" r:id="rId5"/>
    <p:sldId id="262" r:id="rId6"/>
    <p:sldId id="265" r:id="rId7"/>
    <p:sldId id="266" r:id="rId8"/>
    <p:sldId id="267" r:id="rId9"/>
    <p:sldId id="268" r:id="rId10"/>
    <p:sldId id="269" r:id="rId11"/>
    <p:sldId id="270" r:id="rId12"/>
    <p:sldId id="271" r:id="rId13"/>
    <p:sldId id="272" r:id="rId14"/>
    <p:sldId id="273"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4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t>25.01.2023</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25.01.2023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25.01.2023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25.01.2023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B4C71EC6-210F-42DE-9C53-41977AD35B3D}" type="datetimeFigureOut">
              <a:rPr lang="ru-RU" smtClean="0"/>
              <a:t>25.01.2023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25.01.2023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t>25.01.2023</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B4C71EC6-210F-42DE-9C53-41977AD35B3D}" type="datetimeFigureOut">
              <a:rPr lang="ru-RU" smtClean="0"/>
              <a:t>25.01.2023</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B4C71EC6-210F-42DE-9C53-41977AD35B3D}" type="datetimeFigureOut">
              <a:rPr lang="ru-RU" smtClean="0"/>
              <a:t>25.01.2023</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25.01.2023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25.01.2023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4C71EC6-210F-42DE-9C53-41977AD35B3D}" type="datetimeFigureOut">
              <a:rPr lang="ru-RU" smtClean="0"/>
              <a:t>25.01.2023</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19B0651-EE4F-4900-A07F-96A6BFA9D0F0}" type="slidenum">
              <a:rPr lang="ru-RU" smtClean="0"/>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2.jpeg"/><Relationship Id="rId7" Type="http://schemas.openxmlformats.org/officeDocument/2006/relationships/image" Target="../media/image14.jpeg"/><Relationship Id="rId2" Type="http://schemas.openxmlformats.org/officeDocument/2006/relationships/image" Target="../media/image11.jpeg"/><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16.jpeg"/><Relationship Id="rId5" Type="http://schemas.openxmlformats.org/officeDocument/2006/relationships/image" Target="../media/image13.jpe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8280920" cy="1228998"/>
          </a:xfrm>
        </p:spPr>
        <p:txBody>
          <a:bodyPr>
            <a:normAutofit fontScale="90000"/>
          </a:bodyPr>
          <a:lstStyle/>
          <a:p>
            <a:pPr algn="ctr"/>
            <a:r>
              <a:rPr lang="ru-RU" sz="2000" b="1" dirty="0" smtClean="0">
                <a:latin typeface="Times New Roman" pitchFamily="18" charset="0"/>
                <a:cs typeface="Times New Roman" pitchFamily="18" charset="0"/>
              </a:rPr>
              <a:t/>
            </a:r>
            <a:br>
              <a:rPr lang="ru-RU" sz="2000" b="1"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Муниципальное казенное </a:t>
            </a:r>
            <a:r>
              <a:rPr lang="ru-RU" sz="2000" dirty="0">
                <a:latin typeface="Times New Roman" pitchFamily="18" charset="0"/>
                <a:cs typeface="Times New Roman" pitchFamily="18" charset="0"/>
              </a:rPr>
              <a:t>дошкольное образовательное </a:t>
            </a:r>
            <a:r>
              <a:rPr lang="ru-RU" sz="2000" dirty="0" smtClean="0">
                <a:latin typeface="Times New Roman" pitchFamily="18" charset="0"/>
                <a:cs typeface="Times New Roman" pitchFamily="18" charset="0"/>
              </a:rPr>
              <a:t>учреждение             «</a:t>
            </a:r>
            <a:r>
              <a:rPr lang="ru-RU" sz="2000" dirty="0">
                <a:latin typeface="Times New Roman" pitchFamily="18" charset="0"/>
                <a:cs typeface="Times New Roman" pitchFamily="18" charset="0"/>
              </a:rPr>
              <a:t>Детский сад присмотра и оздоровления№3»</a:t>
            </a:r>
            <a:r>
              <a:rPr lang="ru-RU" b="1" dirty="0"/>
              <a:t/>
            </a:r>
            <a:br>
              <a:rPr lang="ru-RU" b="1" dirty="0"/>
            </a:br>
            <a:endParaRPr lang="ru-RU" b="1" dirty="0"/>
          </a:p>
        </p:txBody>
      </p:sp>
      <p:sp>
        <p:nvSpPr>
          <p:cNvPr id="3" name="Объект 2"/>
          <p:cNvSpPr>
            <a:spLocks noGrp="1"/>
          </p:cNvSpPr>
          <p:nvPr>
            <p:ph idx="1"/>
          </p:nvPr>
        </p:nvSpPr>
        <p:spPr>
          <a:xfrm>
            <a:off x="457200" y="980728"/>
            <a:ext cx="7620000" cy="5420072"/>
          </a:xfrm>
        </p:spPr>
        <p:txBody>
          <a:bodyPr>
            <a:normAutofit/>
          </a:bodyPr>
          <a:lstStyle/>
          <a:p>
            <a:pPr marL="114300" indent="0" algn="ctr">
              <a:buNone/>
            </a:pPr>
            <a:endParaRPr lang="ru-RU" sz="2800" dirty="0" smtClean="0">
              <a:latin typeface="Times New Roman" pitchFamily="18" charset="0"/>
              <a:cs typeface="Times New Roman" pitchFamily="18" charset="0"/>
            </a:endParaRPr>
          </a:p>
          <a:p>
            <a:pPr marL="114300" indent="0" algn="ctr">
              <a:buNone/>
            </a:pPr>
            <a:r>
              <a:rPr lang="ru-RU" sz="2800" dirty="0" smtClean="0">
                <a:latin typeface="Times New Roman" pitchFamily="18" charset="0"/>
                <a:cs typeface="Times New Roman" pitchFamily="18" charset="0"/>
              </a:rPr>
              <a:t>Дидактическое </a:t>
            </a:r>
            <a:r>
              <a:rPr lang="ru-RU" sz="2800" dirty="0">
                <a:latin typeface="Times New Roman" pitchFamily="18" charset="0"/>
                <a:cs typeface="Times New Roman" pitchFamily="18" charset="0"/>
              </a:rPr>
              <a:t>пособие </a:t>
            </a:r>
            <a:r>
              <a:rPr lang="ru-RU" sz="2800" dirty="0" smtClean="0">
                <a:latin typeface="Times New Roman" pitchFamily="18" charset="0"/>
                <a:cs typeface="Times New Roman" pitchFamily="18" charset="0"/>
              </a:rPr>
              <a:t>                                   </a:t>
            </a:r>
            <a:r>
              <a:rPr lang="ru-RU" sz="2800" b="1" dirty="0" smtClean="0">
                <a:latin typeface="Times New Roman" pitchFamily="18" charset="0"/>
                <a:cs typeface="Times New Roman" pitchFamily="18" charset="0"/>
              </a:rPr>
              <a:t>«</a:t>
            </a:r>
            <a:r>
              <a:rPr lang="ru-RU" sz="2800" b="1" dirty="0">
                <a:latin typeface="Times New Roman" pitchFamily="18" charset="0"/>
                <a:cs typeface="Times New Roman" pitchFamily="18" charset="0"/>
              </a:rPr>
              <a:t>Путешествие по Арзамасу»  </a:t>
            </a:r>
            <a:r>
              <a:rPr lang="ru-RU" sz="2800" b="1"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для </a:t>
            </a:r>
            <a:r>
              <a:rPr lang="ru-RU" sz="2800" dirty="0">
                <a:latin typeface="Times New Roman" pitchFamily="18" charset="0"/>
                <a:cs typeface="Times New Roman" pitchFamily="18" charset="0"/>
              </a:rPr>
              <a:t>детей старшего дошкольного </a:t>
            </a:r>
            <a:r>
              <a:rPr lang="ru-RU" sz="2800" dirty="0" smtClean="0">
                <a:latin typeface="Times New Roman" pitchFamily="18" charset="0"/>
                <a:cs typeface="Times New Roman" pitchFamily="18" charset="0"/>
              </a:rPr>
              <a:t>возраста                   (5-7 лет) </a:t>
            </a:r>
            <a:endParaRPr lang="ru-RU" sz="2800" dirty="0">
              <a:latin typeface="Times New Roman" pitchFamily="18" charset="0"/>
              <a:cs typeface="Times New Roman" pitchFamily="18" charset="0"/>
            </a:endParaRP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15" t="3631"/>
          <a:stretch/>
        </p:blipFill>
        <p:spPr bwMode="auto">
          <a:xfrm>
            <a:off x="2303990" y="3284984"/>
            <a:ext cx="4482002" cy="2981316"/>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77713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827584" y="908720"/>
            <a:ext cx="8106104" cy="5616624"/>
          </a:xfrm>
        </p:spPr>
        <p:txBody>
          <a:bodyPr>
            <a:normAutofit/>
          </a:bodyPr>
          <a:lstStyle/>
          <a:p>
            <a:pPr algn="just"/>
            <a:r>
              <a:rPr lang="ru-RU" sz="2400" b="1" dirty="0" smtClean="0">
                <a:latin typeface="Times New Roman" pitchFamily="18" charset="0"/>
                <a:cs typeface="Times New Roman" pitchFamily="18" charset="0"/>
              </a:rPr>
              <a:t>В третьей книге </a:t>
            </a:r>
            <a:r>
              <a:rPr lang="ru-RU" sz="2400" dirty="0" smtClean="0">
                <a:latin typeface="Times New Roman" pitchFamily="18" charset="0"/>
                <a:cs typeface="Times New Roman" pitchFamily="18" charset="0"/>
              </a:rPr>
              <a:t>размещены фотоматериалы с </a:t>
            </a:r>
            <a:r>
              <a:rPr lang="ru-RU" sz="2400" dirty="0">
                <a:latin typeface="Times New Roman" pitchFamily="18" charset="0"/>
                <a:cs typeface="Times New Roman" pitchFamily="18" charset="0"/>
              </a:rPr>
              <a:t>достопримечательностями  Арзамаса. Фотографии  дети могут рассматривать самостоятельно,  обсуждать, рассказывать друг другу, взрослым  о том, что изображено на фото, делиться впечатлениями о том, бывали ли они в каких – либо из этих мест, изображенных на фото, что им больше всего запомнилось. Также можно предложить детям  найти на фото тот или иной объект или показав фото, спросить, как называется данный объект, рассмотреть его архитектурные особенности.</a:t>
            </a:r>
          </a:p>
        </p:txBody>
      </p:sp>
    </p:spTree>
    <p:extLst>
      <p:ext uri="{BB962C8B-B14F-4D97-AF65-F5344CB8AC3E}">
        <p14:creationId xmlns:p14="http://schemas.microsoft.com/office/powerpoint/2010/main" val="20403321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000" b="1" dirty="0">
                <a:effectLst/>
                <a:latin typeface="Times New Roman" pitchFamily="18" charset="0"/>
                <a:cs typeface="Times New Roman" pitchFamily="18" charset="0"/>
              </a:rPr>
              <a:t>Цель: </a:t>
            </a:r>
            <a:r>
              <a:rPr lang="ru-RU" sz="2000" dirty="0">
                <a:effectLst/>
                <a:latin typeface="Times New Roman" pitchFamily="18" charset="0"/>
                <a:cs typeface="Times New Roman" pitchFamily="18" charset="0"/>
              </a:rPr>
              <a:t>расширение и уточнение   представлений  детей о родном городе, его историческом прошлом,  объектах архитектурно – культурного наследия.</a:t>
            </a:r>
            <a:br>
              <a:rPr lang="ru-RU" sz="2000" dirty="0">
                <a:effectLst/>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sp>
        <p:nvSpPr>
          <p:cNvPr id="3" name="Объект 2"/>
          <p:cNvSpPr>
            <a:spLocks noGrp="1"/>
          </p:cNvSpPr>
          <p:nvPr>
            <p:ph idx="1"/>
          </p:nvPr>
        </p:nvSpPr>
        <p:spPr>
          <a:xfrm>
            <a:off x="971600" y="1447800"/>
            <a:ext cx="7962088" cy="4800600"/>
          </a:xfrm>
        </p:spPr>
        <p:txBody>
          <a:bodyPr>
            <a:normAutofit/>
          </a:bodyPr>
          <a:lstStyle/>
          <a:p>
            <a:r>
              <a:rPr lang="ru-RU" sz="2000" b="1" dirty="0">
                <a:latin typeface="Times New Roman" pitchFamily="18" charset="0"/>
                <a:cs typeface="Times New Roman" pitchFamily="18" charset="0"/>
              </a:rPr>
              <a:t>Ожидаемые результаты:</a:t>
            </a:r>
            <a:endParaRPr lang="ru-RU" sz="2000" dirty="0">
              <a:latin typeface="Times New Roman" pitchFamily="18" charset="0"/>
              <a:cs typeface="Times New Roman" pitchFamily="18" charset="0"/>
            </a:endParaRPr>
          </a:p>
          <a:p>
            <a:r>
              <a:rPr lang="ru-RU" sz="2000" dirty="0" smtClean="0">
                <a:latin typeface="Times New Roman" pitchFamily="18" charset="0"/>
                <a:cs typeface="Times New Roman" pitchFamily="18" charset="0"/>
              </a:rPr>
              <a:t>У </a:t>
            </a:r>
            <a:r>
              <a:rPr lang="ru-RU" sz="2000" dirty="0">
                <a:latin typeface="Times New Roman" pitchFamily="18" charset="0"/>
                <a:cs typeface="Times New Roman" pitchFamily="18" charset="0"/>
              </a:rPr>
              <a:t>детей формируются представления о родном городе, его историческом прошлом, достопримечательностях.</a:t>
            </a:r>
          </a:p>
          <a:p>
            <a:r>
              <a:rPr lang="ru-RU" sz="2000" dirty="0" smtClean="0">
                <a:latin typeface="Times New Roman" pitchFamily="18" charset="0"/>
                <a:cs typeface="Times New Roman" pitchFamily="18" charset="0"/>
              </a:rPr>
              <a:t>Развито </a:t>
            </a:r>
            <a:r>
              <a:rPr lang="ru-RU" sz="2000" dirty="0">
                <a:latin typeface="Times New Roman" pitchFamily="18" charset="0"/>
                <a:cs typeface="Times New Roman" pitchFamily="18" charset="0"/>
              </a:rPr>
              <a:t>чувство гордости за свой родной город.</a:t>
            </a:r>
          </a:p>
          <a:p>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Воспитываются   нравственно- патриотические чувства.</a:t>
            </a:r>
          </a:p>
          <a:p>
            <a:r>
              <a:rPr lang="ru-RU" sz="2000" dirty="0" smtClean="0">
                <a:latin typeface="Times New Roman" pitchFamily="18" charset="0"/>
                <a:cs typeface="Times New Roman" pitchFamily="18" charset="0"/>
              </a:rPr>
              <a:t>Развиты  </a:t>
            </a:r>
            <a:r>
              <a:rPr lang="ru-RU" sz="2000" dirty="0">
                <a:latin typeface="Times New Roman" pitchFamily="18" charset="0"/>
                <a:cs typeface="Times New Roman" pitchFamily="18" charset="0"/>
              </a:rPr>
              <a:t> социальные навыки: умение договариваться, учитывать мнение партнера, высказывать свое мнение.</a:t>
            </a:r>
          </a:p>
          <a:p>
            <a:r>
              <a:rPr lang="ru-RU" sz="2000" dirty="0" smtClean="0">
                <a:latin typeface="Times New Roman" pitchFamily="18" charset="0"/>
                <a:cs typeface="Times New Roman" pitchFamily="18" charset="0"/>
              </a:rPr>
              <a:t>Расширяется </a:t>
            </a:r>
            <a:r>
              <a:rPr lang="ru-RU" sz="2000" dirty="0">
                <a:latin typeface="Times New Roman" pitchFamily="18" charset="0"/>
                <a:cs typeface="Times New Roman" pitchFamily="18" charset="0"/>
              </a:rPr>
              <a:t>словарный запас и развивается связная </a:t>
            </a:r>
            <a:r>
              <a:rPr lang="ru-RU" sz="2000" dirty="0" smtClean="0">
                <a:latin typeface="Times New Roman" pitchFamily="18" charset="0"/>
                <a:cs typeface="Times New Roman" pitchFamily="18" charset="0"/>
              </a:rPr>
              <a:t>речь.</a:t>
            </a:r>
            <a:endParaRPr lang="ru-RU" sz="2000" dirty="0">
              <a:latin typeface="Times New Roman" pitchFamily="18" charset="0"/>
              <a:cs typeface="Times New Roman" pitchFamily="18" charset="0"/>
            </a:endParaRPr>
          </a:p>
        </p:txBody>
      </p:sp>
      <p:pic>
        <p:nvPicPr>
          <p:cNvPr id="4" name="Picture 2" descr="C:\Users\Администратор\Desktop\images (1).jpg"/>
          <p:cNvPicPr>
            <a:picLocks noChangeAspect="1" noChangeArrowheads="1"/>
          </p:cNvPicPr>
          <p:nvPr/>
        </p:nvPicPr>
        <p:blipFill rotWithShape="1">
          <a:blip r:embed="rId2">
            <a:extLst>
              <a:ext uri="{28A0092B-C50C-407E-A947-70E740481C1C}">
                <a14:useLocalDpi xmlns:a14="http://schemas.microsoft.com/office/drawing/2010/main" val="0"/>
              </a:ext>
            </a:extLst>
          </a:blip>
          <a:srcRect b="10148"/>
          <a:stretch/>
        </p:blipFill>
        <p:spPr bwMode="auto">
          <a:xfrm>
            <a:off x="6516216" y="4409969"/>
            <a:ext cx="1857375" cy="2208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47788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683568" y="836712"/>
            <a:ext cx="8250120" cy="5760640"/>
          </a:xfrm>
        </p:spPr>
        <p:txBody>
          <a:bodyPr>
            <a:normAutofit/>
          </a:bodyPr>
          <a:lstStyle/>
          <a:p>
            <a:r>
              <a:rPr lang="ru-RU" sz="1800" b="1" dirty="0">
                <a:latin typeface="Times New Roman" pitchFamily="18" charset="0"/>
                <a:cs typeface="Times New Roman" pitchFamily="18" charset="0"/>
              </a:rPr>
              <a:t>Дидактические пособие</a:t>
            </a:r>
            <a:r>
              <a:rPr lang="ru-RU" sz="1800" dirty="0">
                <a:latin typeface="Times New Roman" pitchFamily="18" charset="0"/>
                <a:cs typeface="Times New Roman" pitchFamily="18" charset="0"/>
              </a:rPr>
              <a:t> может быть использовано в специально – организованных видах деятельности (НОД по развитию речи, по ознакомлению с окружающим), в самостоятельной игровой деятельности, в совместной деятельности педагога с ребенком, может быть использовано в виде игрового пространства в организации сюжетно – ролевых игр «Путешествие по родному городу», «Экскурсоводы». Пособие можно использовать в коллективной и индивидуальной работе с детьми дошкольного возраста 5 - 7 лет</a:t>
            </a:r>
            <a:r>
              <a:rPr lang="ru-RU" sz="1800" dirty="0" smtClean="0">
                <a:latin typeface="Times New Roman" pitchFamily="18" charset="0"/>
                <a:cs typeface="Times New Roman" pitchFamily="18" charset="0"/>
              </a:rPr>
              <a:t>.</a:t>
            </a:r>
          </a:p>
          <a:p>
            <a:r>
              <a:rPr lang="ru-RU" sz="2000" b="1" dirty="0">
                <a:latin typeface="Times New Roman" pitchFamily="18" charset="0"/>
                <a:cs typeface="Times New Roman" pitchFamily="18" charset="0"/>
              </a:rPr>
              <a:t>Дидактическое пособие «Путешествие по Арзамасу» </a:t>
            </a:r>
            <a:r>
              <a:rPr lang="ru-RU" sz="2000" dirty="0">
                <a:latin typeface="Times New Roman" pitchFamily="18" charset="0"/>
                <a:cs typeface="Times New Roman" pitchFamily="18" charset="0"/>
              </a:rPr>
              <a:t>носит универсальный характер и нацелено на ознакомление  и закрепление изученного материала. Систематическое использование пособия в работе с дошкольниками приведёт к ожидаемым результатам, послужит фундаментом для закладки базовых знаний о городе Арзамасе. </a:t>
            </a:r>
          </a:p>
        </p:txBody>
      </p:sp>
    </p:spTree>
    <p:extLst>
      <p:ext uri="{BB962C8B-B14F-4D97-AF65-F5344CB8AC3E}">
        <p14:creationId xmlns:p14="http://schemas.microsoft.com/office/powerpoint/2010/main" val="5323389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27584" y="692696"/>
            <a:ext cx="8106104" cy="5555704"/>
          </a:xfrm>
        </p:spPr>
        <p:txBody>
          <a:bodyPr>
            <a:normAutofit/>
          </a:bodyPr>
          <a:lstStyle/>
          <a:p>
            <a:pPr algn="just"/>
            <a:r>
              <a:rPr lang="ru-RU" sz="2000" dirty="0">
                <a:latin typeface="Times New Roman" pitchFamily="18" charset="0"/>
                <a:cs typeface="Times New Roman" pitchFamily="18" charset="0"/>
              </a:rPr>
              <a:t>Дидактическое пособие  «Путешествие по Арзамасу» создавалось с учетом  индивидуальных особенностей восприятия детей старшего дошкольного возраста. Все изображения реалистичны, соответствуют реальному объекту. </a:t>
            </a:r>
            <a:r>
              <a:rPr lang="ru-RU" sz="2000" b="1" dirty="0">
                <a:latin typeface="Times New Roman" pitchFamily="18" charset="0"/>
                <a:cs typeface="Times New Roman" pitchFamily="18" charset="0"/>
              </a:rPr>
              <a:t>Составляющие пособия </a:t>
            </a:r>
            <a:r>
              <a:rPr lang="ru-RU" sz="2000" dirty="0">
                <a:latin typeface="Times New Roman" pitchFamily="18" charset="0"/>
                <a:cs typeface="Times New Roman" pitchFamily="18" charset="0"/>
              </a:rPr>
              <a:t>эстетически оформлены, все листы </a:t>
            </a:r>
            <a:r>
              <a:rPr lang="ru-RU" sz="2000" dirty="0" err="1">
                <a:latin typeface="Times New Roman" pitchFamily="18" charset="0"/>
                <a:cs typeface="Times New Roman" pitchFamily="18" charset="0"/>
              </a:rPr>
              <a:t>заламинированы</a:t>
            </a:r>
            <a:r>
              <a:rPr lang="ru-RU" sz="2000" dirty="0">
                <a:latin typeface="Times New Roman" pitchFamily="18" charset="0"/>
                <a:cs typeface="Times New Roman" pitchFamily="18" charset="0"/>
              </a:rPr>
              <a:t>, аккуратны и безопасны в использовании, предполагают его многократное использование в работе с детьми.      </a:t>
            </a:r>
            <a:endParaRPr lang="ru-RU" sz="2000" dirty="0" smtClean="0">
              <a:latin typeface="Times New Roman" pitchFamily="18" charset="0"/>
              <a:cs typeface="Times New Roman" pitchFamily="18" charset="0"/>
            </a:endParaRPr>
          </a:p>
          <a:p>
            <a:pPr algn="just"/>
            <a:r>
              <a:rPr lang="ru-RU" sz="2000" dirty="0" smtClean="0">
                <a:latin typeface="Times New Roman" pitchFamily="18" charset="0"/>
                <a:cs typeface="Times New Roman" pitchFamily="18" charset="0"/>
              </a:rPr>
              <a:t>Уникальность  </a:t>
            </a:r>
            <a:r>
              <a:rPr lang="ru-RU" sz="2000" dirty="0">
                <a:latin typeface="Times New Roman" pitchFamily="18" charset="0"/>
                <a:cs typeface="Times New Roman" pitchFamily="18" charset="0"/>
              </a:rPr>
              <a:t>и новизна пособия в том, что любое новое пособие вызывает у детей интерес. А когда оно большое, красочное, располагающее к выполнению различных заданий, то вдвойне привлекает внимание детей. </a:t>
            </a:r>
            <a:endParaRPr lang="ru-RU" dirty="0"/>
          </a:p>
        </p:txBody>
      </p:sp>
    </p:spTree>
    <p:extLst>
      <p:ext uri="{BB962C8B-B14F-4D97-AF65-F5344CB8AC3E}">
        <p14:creationId xmlns:p14="http://schemas.microsoft.com/office/powerpoint/2010/main" val="22191301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1435608" y="2060848"/>
            <a:ext cx="7498080" cy="4187552"/>
          </a:xfrm>
        </p:spPr>
        <p:txBody>
          <a:bodyPr>
            <a:normAutofit/>
          </a:bodyPr>
          <a:lstStyle/>
          <a:p>
            <a:r>
              <a:rPr lang="ru-RU" sz="3600" b="1" dirty="0" smtClean="0">
                <a:solidFill>
                  <a:srgbClr val="002060"/>
                </a:solidFill>
                <a:latin typeface="Times New Roman" pitchFamily="18" charset="0"/>
                <a:cs typeface="Times New Roman" pitchFamily="18" charset="0"/>
              </a:rPr>
              <a:t>СПАСИБО ЗА ВНИМАНИЕ!</a:t>
            </a:r>
            <a:endParaRPr lang="ru-RU" sz="36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8291514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16632"/>
            <a:ext cx="8352928" cy="2160240"/>
          </a:xfrm>
        </p:spPr>
        <p:txBody>
          <a:bodyPr>
            <a:normAutofit fontScale="90000"/>
          </a:bodyPr>
          <a:lstStyle/>
          <a:p>
            <a:r>
              <a:rPr lang="ru-RU" dirty="0">
                <a:effectLst/>
              </a:rPr>
              <a:t> </a:t>
            </a:r>
            <a:r>
              <a:rPr lang="ru-RU" sz="2200" b="1" dirty="0" smtClean="0">
                <a:effectLst/>
                <a:latin typeface="Times New Roman" pitchFamily="18" charset="0"/>
                <a:cs typeface="Times New Roman" pitchFamily="18" charset="0"/>
              </a:rPr>
              <a:t>Дидактическое </a:t>
            </a:r>
            <a:r>
              <a:rPr lang="ru-RU" sz="2200" b="1" dirty="0">
                <a:effectLst/>
                <a:latin typeface="Times New Roman" pitchFamily="18" charset="0"/>
                <a:cs typeface="Times New Roman" pitchFamily="18" charset="0"/>
              </a:rPr>
              <a:t>пособие «Путешествие по Арзамасу»  </a:t>
            </a:r>
            <a:r>
              <a:rPr lang="ru-RU" sz="2200" dirty="0">
                <a:effectLst/>
                <a:latin typeface="Times New Roman" pitchFamily="18" charset="0"/>
                <a:cs typeface="Times New Roman" pitchFamily="18" charset="0"/>
              </a:rPr>
              <a:t>для детей старшего дошкольного возраста  разработано с целью расширения  представлений о родном городе, знакомства с историей города Арзамаса, с объектами архитектурно – культурного наследия.</a:t>
            </a:r>
            <a:r>
              <a:rPr lang="ru-RU" dirty="0">
                <a:effectLst/>
              </a:rPr>
              <a:t/>
            </a:r>
            <a:br>
              <a:rPr lang="ru-RU" dirty="0">
                <a:effectLst/>
              </a:rPr>
            </a:br>
            <a:endParaRPr lang="ru-RU" dirty="0"/>
          </a:p>
        </p:txBody>
      </p:sp>
      <p:sp>
        <p:nvSpPr>
          <p:cNvPr id="3" name="Объект 2"/>
          <p:cNvSpPr>
            <a:spLocks noGrp="1"/>
          </p:cNvSpPr>
          <p:nvPr>
            <p:ph idx="1"/>
          </p:nvPr>
        </p:nvSpPr>
        <p:spPr>
          <a:xfrm>
            <a:off x="755576" y="1700808"/>
            <a:ext cx="8178112" cy="4547592"/>
          </a:xfrm>
        </p:spPr>
        <p:txBody>
          <a:bodyPr>
            <a:normAutofit/>
          </a:bodyPr>
          <a:lstStyle/>
          <a:p>
            <a:r>
              <a:rPr lang="ru-RU" sz="2000" dirty="0">
                <a:latin typeface="Times New Roman" pitchFamily="18" charset="0"/>
                <a:cs typeface="Times New Roman" pitchFamily="18" charset="0"/>
              </a:rPr>
              <a:t>Дидактическое пособие выполнено в виде трех книг.</a:t>
            </a:r>
          </a:p>
          <a:p>
            <a:r>
              <a:rPr lang="ru-RU" sz="2000" b="1" dirty="0">
                <a:latin typeface="Times New Roman" pitchFamily="18" charset="0"/>
                <a:cs typeface="Times New Roman" pitchFamily="18" charset="0"/>
              </a:rPr>
              <a:t>	Первая книга </a:t>
            </a:r>
            <a:r>
              <a:rPr lang="ru-RU" sz="2000" dirty="0">
                <a:latin typeface="Times New Roman" pitchFamily="18" charset="0"/>
                <a:cs typeface="Times New Roman" pitchFamily="18" charset="0"/>
              </a:rPr>
              <a:t>представлена в виде интересной и   полезной информации об  истории города и описания его  достопримечательностей.</a:t>
            </a:r>
          </a:p>
          <a:p>
            <a:r>
              <a:rPr lang="ru-RU" sz="2000" b="1" dirty="0" smtClean="0">
                <a:latin typeface="Times New Roman" pitchFamily="18" charset="0"/>
                <a:cs typeface="Times New Roman" pitchFamily="18" charset="0"/>
              </a:rPr>
              <a:t>        Вторая </a:t>
            </a:r>
            <a:r>
              <a:rPr lang="ru-RU" sz="2000" b="1" dirty="0">
                <a:latin typeface="Times New Roman" pitchFamily="18" charset="0"/>
                <a:cs typeface="Times New Roman" pitchFamily="18" charset="0"/>
              </a:rPr>
              <a:t>книга   -</a:t>
            </a:r>
            <a:r>
              <a:rPr lang="ru-RU" sz="2000" dirty="0">
                <a:latin typeface="Times New Roman" pitchFamily="18" charset="0"/>
                <a:cs typeface="Times New Roman" pitchFamily="18" charset="0"/>
              </a:rPr>
              <a:t> задания для детей</a:t>
            </a:r>
            <a:r>
              <a:rPr lang="ru-RU" sz="2000" b="1" dirty="0">
                <a:latin typeface="Times New Roman" pitchFamily="18" charset="0"/>
                <a:cs typeface="Times New Roman" pitchFamily="18" charset="0"/>
              </a:rPr>
              <a:t>, </a:t>
            </a:r>
            <a:r>
              <a:rPr lang="ru-RU" sz="2000" dirty="0">
                <a:latin typeface="Times New Roman" pitchFamily="18" charset="0"/>
                <a:cs typeface="Times New Roman" pitchFamily="18" charset="0"/>
              </a:rPr>
              <a:t>представленные в виде  различных игр, загадок, лабиринтов, вопросов, направленные на усвоение информации о родном городе.</a:t>
            </a:r>
          </a:p>
          <a:p>
            <a:r>
              <a:rPr lang="ru-RU" sz="2000" b="1" dirty="0">
                <a:latin typeface="Times New Roman" pitchFamily="18" charset="0"/>
                <a:cs typeface="Times New Roman" pitchFamily="18" charset="0"/>
              </a:rPr>
              <a:t>	Третья книга </a:t>
            </a:r>
            <a:r>
              <a:rPr lang="ru-RU" sz="2000" dirty="0">
                <a:latin typeface="Times New Roman" pitchFamily="18" charset="0"/>
                <a:cs typeface="Times New Roman" pitchFamily="18" charset="0"/>
              </a:rPr>
              <a:t> представлена  фотоматериалами с достопримечательностями  Арзамаса. </a:t>
            </a:r>
          </a:p>
          <a:p>
            <a:endParaRPr lang="ru-RU" dirty="0"/>
          </a:p>
        </p:txBody>
      </p:sp>
    </p:spTree>
    <p:extLst>
      <p:ext uri="{BB962C8B-B14F-4D97-AF65-F5344CB8AC3E}">
        <p14:creationId xmlns:p14="http://schemas.microsoft.com/office/powerpoint/2010/main" val="12683108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400" b="1" dirty="0" smtClean="0">
                <a:latin typeface="Times New Roman" pitchFamily="18" charset="0"/>
                <a:cs typeface="Times New Roman" pitchFamily="18" charset="0"/>
              </a:rPr>
              <a:t>АКТУАЛЬНОСТЬ</a:t>
            </a:r>
            <a:endParaRPr lang="ru-RU" sz="2400" b="1" dirty="0">
              <a:latin typeface="Times New Roman" pitchFamily="18" charset="0"/>
              <a:cs typeface="Times New Roman" pitchFamily="18" charset="0"/>
            </a:endParaRPr>
          </a:p>
        </p:txBody>
      </p:sp>
      <p:sp>
        <p:nvSpPr>
          <p:cNvPr id="3" name="Объект 2"/>
          <p:cNvSpPr>
            <a:spLocks noGrp="1"/>
          </p:cNvSpPr>
          <p:nvPr>
            <p:ph idx="1"/>
          </p:nvPr>
        </p:nvSpPr>
        <p:spPr>
          <a:xfrm>
            <a:off x="1043608" y="1124744"/>
            <a:ext cx="7704856" cy="5016624"/>
          </a:xfrm>
        </p:spPr>
        <p:txBody>
          <a:bodyPr>
            <a:normAutofit fontScale="92500"/>
          </a:bodyPr>
          <a:lstStyle/>
          <a:p>
            <a:r>
              <a:rPr lang="ru-RU" sz="2800" dirty="0">
                <a:latin typeface="Times New Roman" pitchFamily="18" charset="0"/>
                <a:cs typeface="Times New Roman" pitchFamily="18" charset="0"/>
              </a:rPr>
              <a:t>Большое значение для познавательного, социально-личностного и нравственного развития детей дошкольного возраста имеет знакомство с историей родного города, его достопримечательностями, улицей, на которой проживает ребенок, улицей, на которой расположен детский сад.</a:t>
            </a:r>
          </a:p>
          <a:p>
            <a:r>
              <a:rPr lang="ru-RU" sz="2800" b="1" dirty="0">
                <a:latin typeface="Times New Roman" pitchFamily="18" charset="0"/>
                <a:cs typeface="Times New Roman" pitchFamily="18" charset="0"/>
              </a:rPr>
              <a:t>Чтобы воспитать чувство гордости за свою Родину, </a:t>
            </a:r>
            <a:r>
              <a:rPr lang="ru-RU" sz="2800" b="1" dirty="0">
                <a:solidFill>
                  <a:srgbClr val="C00000"/>
                </a:solidFill>
                <a:latin typeface="Times New Roman" pitchFamily="18" charset="0"/>
                <a:cs typeface="Times New Roman" pitchFamily="18" charset="0"/>
              </a:rPr>
              <a:t>надо с детства научить ребенка  любить свой край, </a:t>
            </a:r>
            <a:r>
              <a:rPr lang="ru-RU" sz="2800" dirty="0">
                <a:latin typeface="Times New Roman" pitchFamily="18" charset="0"/>
                <a:cs typeface="Times New Roman" pitchFamily="18" charset="0"/>
              </a:rPr>
              <a:t>где он родился  и вырос, познакомить с культурным наследием, с историческим прошлым родного города Арзамаса</a:t>
            </a:r>
            <a:r>
              <a:rPr lang="ru-RU" dirty="0"/>
              <a:t>.</a:t>
            </a:r>
          </a:p>
          <a:p>
            <a:endParaRPr lang="ru-RU" dirty="0"/>
          </a:p>
        </p:txBody>
      </p:sp>
    </p:spTree>
    <p:extLst>
      <p:ext uri="{BB962C8B-B14F-4D97-AF65-F5344CB8AC3E}">
        <p14:creationId xmlns:p14="http://schemas.microsoft.com/office/powerpoint/2010/main" val="5004344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683568" y="908720"/>
            <a:ext cx="8250120" cy="5339680"/>
          </a:xfrm>
        </p:spPr>
        <p:txBody>
          <a:bodyPr/>
          <a:lstStyle/>
          <a:p>
            <a:r>
              <a:rPr lang="ru-RU" sz="2800" dirty="0">
                <a:latin typeface="Times New Roman" pitchFamily="18" charset="0"/>
                <a:cs typeface="Times New Roman" pitchFamily="18" charset="0"/>
              </a:rPr>
              <a:t>Общаясь с детьми, организуя разные виды детской деятельности, был сделан вывод:  дети старшего дошкольного возраста</a:t>
            </a:r>
            <a:r>
              <a:rPr lang="ru-RU" sz="2800" b="1" dirty="0">
                <a:solidFill>
                  <a:srgbClr val="C00000"/>
                </a:solidFill>
                <a:latin typeface="Times New Roman" pitchFamily="18" charset="0"/>
                <a:cs typeface="Times New Roman" pitchFamily="18" charset="0"/>
              </a:rPr>
              <a:t> имеют недостаточно представлений о своем родном городе.   </a:t>
            </a:r>
          </a:p>
          <a:p>
            <a:endParaRPr lang="ru-RU" dirty="0"/>
          </a:p>
        </p:txBody>
      </p:sp>
      <p:pic>
        <p:nvPicPr>
          <p:cNvPr id="2050" name="Picture 2" descr="C:\Users\Администратор\Desktop\Без названия.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3212976"/>
            <a:ext cx="4032448"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06823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67544" y="332656"/>
            <a:ext cx="8466144" cy="6192688"/>
          </a:xfrm>
        </p:spPr>
        <p:txBody>
          <a:bodyPr>
            <a:normAutofit/>
          </a:bodyPr>
          <a:lstStyle/>
          <a:p>
            <a:pPr algn="just"/>
            <a:r>
              <a:rPr lang="ru-RU" sz="2400" b="1" dirty="0">
                <a:latin typeface="Times New Roman" pitchFamily="18" charset="0"/>
                <a:cs typeface="Times New Roman" pitchFamily="18" charset="0"/>
              </a:rPr>
              <a:t>Опыт работы </a:t>
            </a:r>
            <a:r>
              <a:rPr lang="ru-RU" sz="2400" dirty="0">
                <a:latin typeface="Times New Roman" pitchFamily="18" charset="0"/>
                <a:cs typeface="Times New Roman" pitchFamily="18" charset="0"/>
              </a:rPr>
              <a:t>по использованию дидактического пособия   предоставляет широкие возможности педагогу в решении задач ООП МКДОУ д/с №3, стимулирует познавательную и речевую  активность детей, развивает коммуникативные навыки, поддерживает эмоциональную заинтересованность детей к изучаемому материалу, позволяет задействовать региональный компонент. </a:t>
            </a:r>
            <a:endParaRPr lang="ru-RU" sz="2400" dirty="0" smtClean="0">
              <a:latin typeface="Times New Roman" pitchFamily="18" charset="0"/>
              <a:cs typeface="Times New Roman" pitchFamily="18" charset="0"/>
            </a:endParaRPr>
          </a:p>
          <a:p>
            <a:pPr algn="just"/>
            <a:r>
              <a:rPr lang="ru-RU" sz="2000" b="1" dirty="0" smtClean="0">
                <a:latin typeface="Times New Roman" pitchFamily="18" charset="0"/>
                <a:cs typeface="Times New Roman" pitchFamily="18" charset="0"/>
              </a:rPr>
              <a:t>Дидактическое </a:t>
            </a:r>
            <a:r>
              <a:rPr lang="ru-RU" sz="2000" b="1" dirty="0">
                <a:latin typeface="Times New Roman" pitchFamily="18" charset="0"/>
                <a:cs typeface="Times New Roman" pitchFamily="18" charset="0"/>
              </a:rPr>
              <a:t>пособие </a:t>
            </a:r>
            <a:r>
              <a:rPr lang="ru-RU" sz="2000" dirty="0" smtClean="0">
                <a:latin typeface="Times New Roman" pitchFamily="18" charset="0"/>
                <a:cs typeface="Times New Roman" pitchFamily="18" charset="0"/>
              </a:rPr>
              <a:t>выполнено </a:t>
            </a:r>
            <a:r>
              <a:rPr lang="ru-RU" sz="2000" dirty="0">
                <a:latin typeface="Times New Roman" pitchFamily="18" charset="0"/>
                <a:cs typeface="Times New Roman" pitchFamily="18" charset="0"/>
              </a:rPr>
              <a:t>в виде  красочно  иллюстрированных книг, что не может не привлечь внимания ребенка, особенно старшего дошкольного возраста.</a:t>
            </a:r>
          </a:p>
          <a:p>
            <a:pPr algn="just"/>
            <a:endParaRPr lang="ru-RU" sz="2400" dirty="0">
              <a:latin typeface="Times New Roman" pitchFamily="18" charset="0"/>
              <a:cs typeface="Times New Roman" pitchFamily="18" charset="0"/>
            </a:endParaRPr>
          </a:p>
        </p:txBody>
      </p:sp>
      <p:pic>
        <p:nvPicPr>
          <p:cNvPr id="8194" name="Picture 2" descr="C:\Users\Администратор\Desktop\IMG-e014f4ee9a1a43b2b2f4a01b28e8994d-V.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3709570"/>
            <a:ext cx="2304256" cy="29523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01985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endParaRPr lang="ru-RU" dirty="0"/>
          </a:p>
        </p:txBody>
      </p:sp>
      <p:sp>
        <p:nvSpPr>
          <p:cNvPr id="3" name="Объект 2"/>
          <p:cNvSpPr>
            <a:spLocks noGrp="1"/>
          </p:cNvSpPr>
          <p:nvPr>
            <p:ph idx="1"/>
          </p:nvPr>
        </p:nvSpPr>
        <p:spPr>
          <a:xfrm>
            <a:off x="611560" y="188640"/>
            <a:ext cx="8322128" cy="3096344"/>
          </a:xfrm>
        </p:spPr>
        <p:txBody>
          <a:bodyPr>
            <a:noAutofit/>
          </a:bodyPr>
          <a:lstStyle/>
          <a:p>
            <a:endParaRPr lang="ru-RU" sz="2400" b="1" dirty="0" smtClean="0">
              <a:latin typeface="Times New Roman" pitchFamily="18" charset="0"/>
              <a:cs typeface="Times New Roman" pitchFamily="18" charset="0"/>
            </a:endParaRPr>
          </a:p>
          <a:p>
            <a:pPr algn="just"/>
            <a:r>
              <a:rPr lang="ru-RU" sz="2000" b="1" dirty="0" smtClean="0">
                <a:latin typeface="Times New Roman" pitchFamily="18" charset="0"/>
                <a:cs typeface="Times New Roman" pitchFamily="18" charset="0"/>
              </a:rPr>
              <a:t>Первая </a:t>
            </a:r>
            <a:r>
              <a:rPr lang="ru-RU" sz="2000" b="1" dirty="0">
                <a:latin typeface="Times New Roman" pitchFamily="18" charset="0"/>
                <a:cs typeface="Times New Roman" pitchFamily="18" charset="0"/>
              </a:rPr>
              <a:t>книга </a:t>
            </a:r>
            <a:r>
              <a:rPr lang="ru-RU" sz="2000" dirty="0">
                <a:latin typeface="Times New Roman" pitchFamily="18" charset="0"/>
                <a:cs typeface="Times New Roman" pitchFamily="18" charset="0"/>
              </a:rPr>
              <a:t>дидактического пособия  «Путешествие по Арзамасу» представлена в виде интересной и   полезной информации об  истории города и описания его  достопримечательностей.  Воспитатель, в процессе  организации совместной деятельности с воспитанниками,  знакомит их с городом  Арзамасом, в доступной  форме  рассказывает об историческом прошлом,  достопримечательностях, сопровождая свой рассказ показом иллюстраций. После того, как  у детей обогатятся представления  о родном городе, им предлагается выполнение различных заданий по закреплению полученных знаний о своей малой Родине. </a:t>
            </a:r>
          </a:p>
        </p:txBody>
      </p:sp>
      <p:pic>
        <p:nvPicPr>
          <p:cNvPr id="5" name="Picture 2" descr="C:\Users\Администратор\Desktop\20230125_1001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1799" y="3787788"/>
            <a:ext cx="3888432" cy="27592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3" descr="C:\Users\Администратор\Desktop\20230125_10043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75448" y="3677559"/>
            <a:ext cx="2808312" cy="29797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9803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4" name="Объект 3"/>
          <p:cNvSpPr>
            <a:spLocks noGrp="1"/>
          </p:cNvSpPr>
          <p:nvPr>
            <p:ph idx="1"/>
          </p:nvPr>
        </p:nvSpPr>
        <p:spPr>
          <a:xfrm>
            <a:off x="971600" y="260648"/>
            <a:ext cx="7962088" cy="6408712"/>
          </a:xfrm>
        </p:spPr>
        <p:txBody>
          <a:bodyPr>
            <a:normAutofit/>
          </a:bodyPr>
          <a:lstStyle/>
          <a:p>
            <a:r>
              <a:rPr lang="ru-RU" sz="2000" b="1" dirty="0">
                <a:latin typeface="Times New Roman" pitchFamily="18" charset="0"/>
                <a:cs typeface="Times New Roman" pitchFamily="18" charset="0"/>
              </a:rPr>
              <a:t>Вторая книга   -</a:t>
            </a:r>
            <a:r>
              <a:rPr lang="ru-RU" sz="2000" dirty="0">
                <a:latin typeface="Times New Roman" pitchFamily="18" charset="0"/>
                <a:cs typeface="Times New Roman" pitchFamily="18" charset="0"/>
              </a:rPr>
              <a:t> задания для детей,</a:t>
            </a:r>
            <a:r>
              <a:rPr lang="ru-RU" sz="2000" b="1" dirty="0">
                <a:latin typeface="Times New Roman" pitchFamily="18" charset="0"/>
                <a:cs typeface="Times New Roman" pitchFamily="18" charset="0"/>
              </a:rPr>
              <a:t> </a:t>
            </a:r>
            <a:r>
              <a:rPr lang="ru-RU" sz="2000" dirty="0">
                <a:latin typeface="Times New Roman" pitchFamily="18" charset="0"/>
                <a:cs typeface="Times New Roman" pitchFamily="18" charset="0"/>
              </a:rPr>
              <a:t>представленные в виде  различных игр, загадок, лабиринтов, вопросов, направленных на усвоение и уточнение   информации о родном городе, его историческом прошлом,  объектах архитектурно – культурного наследия. Детям предлагается отгадать загадки, помочь игровым персонажам пройти по лабиринтам, ответить на вопросы, найти  лишнее на картинке, сложить из частей целое, поиграть в игры (лото «Заводы нашего города», «Парад флагов», </a:t>
            </a:r>
            <a:r>
              <a:rPr lang="ru-RU" sz="2000" dirty="0" err="1">
                <a:latin typeface="Times New Roman" pitchFamily="18" charset="0"/>
                <a:cs typeface="Times New Roman" pitchFamily="18" charset="0"/>
              </a:rPr>
              <a:t>ходилка</a:t>
            </a:r>
            <a:r>
              <a:rPr lang="ru-RU" sz="2000" dirty="0">
                <a:latin typeface="Times New Roman" pitchFamily="18" charset="0"/>
                <a:cs typeface="Times New Roman" pitchFamily="18" charset="0"/>
              </a:rPr>
              <a:t> – </a:t>
            </a:r>
            <a:r>
              <a:rPr lang="ru-RU" sz="2000" dirty="0" err="1">
                <a:latin typeface="Times New Roman" pitchFamily="18" charset="0"/>
                <a:cs typeface="Times New Roman" pitchFamily="18" charset="0"/>
              </a:rPr>
              <a:t>бродилка</a:t>
            </a:r>
            <a:r>
              <a:rPr lang="ru-RU" sz="2000" dirty="0">
                <a:latin typeface="Times New Roman" pitchFamily="18" charset="0"/>
                <a:cs typeface="Times New Roman" pitchFamily="18" charset="0"/>
              </a:rPr>
              <a:t>  «Путешествие по Арзамасу»).</a:t>
            </a:r>
          </a:p>
          <a:p>
            <a:endParaRPr lang="ru-RU" dirty="0"/>
          </a:p>
        </p:txBody>
      </p:sp>
      <p:pic>
        <p:nvPicPr>
          <p:cNvPr id="7" name="Picture 2" descr="C:\Users\Администратор\Desktop\20230125_10071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3140968"/>
            <a:ext cx="3456384" cy="28803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3" descr="C:\Users\Администратор\Desktop\20230125_1009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94417" y="3111089"/>
            <a:ext cx="3672408" cy="28803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Прямоугольник 10"/>
          <p:cNvSpPr/>
          <p:nvPr/>
        </p:nvSpPr>
        <p:spPr>
          <a:xfrm>
            <a:off x="2987824" y="6021288"/>
            <a:ext cx="453650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latin typeface="Times New Roman" pitchFamily="18" charset="0"/>
                <a:cs typeface="Times New Roman" pitchFamily="18" charset="0"/>
              </a:rPr>
              <a:t>«Собери из частей целое»</a:t>
            </a:r>
            <a:endParaRPr lang="ru-RU" sz="16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3279205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5124" name="Picture 4" descr="C:\Users\Администратор\Desktop\20230125_1013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394" y="692695"/>
            <a:ext cx="4247581" cy="34250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5" name="Picture 5" descr="C:\Users\Администратор\Desktop\20230125_101721.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499992" y="1988840"/>
            <a:ext cx="4536504" cy="34674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51519" y="4221088"/>
            <a:ext cx="4104455" cy="5040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latin typeface="Times New Roman" pitchFamily="18" charset="0"/>
                <a:cs typeface="Times New Roman" pitchFamily="18" charset="0"/>
              </a:rPr>
              <a:t>Лабиринт «Помоги мальчику дойти до памятника  А.В. Ступину</a:t>
            </a:r>
            <a:endParaRPr lang="ru-RU" sz="1600" dirty="0">
              <a:solidFill>
                <a:schemeClr val="tx1"/>
              </a:solidFill>
              <a:latin typeface="Times New Roman" pitchFamily="18" charset="0"/>
              <a:cs typeface="Times New Roman" pitchFamily="18" charset="0"/>
            </a:endParaRPr>
          </a:p>
        </p:txBody>
      </p:sp>
      <p:sp>
        <p:nvSpPr>
          <p:cNvPr id="13" name="Прямоугольник 12"/>
          <p:cNvSpPr/>
          <p:nvPr/>
        </p:nvSpPr>
        <p:spPr>
          <a:xfrm>
            <a:off x="4644008" y="5661248"/>
            <a:ext cx="4248472" cy="432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latin typeface="Times New Roman" pitchFamily="18" charset="0"/>
                <a:cs typeface="Times New Roman" pitchFamily="18" charset="0"/>
              </a:rPr>
              <a:t>Лото «Заводы нашего города»</a:t>
            </a:r>
            <a:endParaRPr lang="ru-RU" sz="16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6146684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6146" name="Picture 2" descr="C:\Users\Администратор\Desktop\IMG-e014f4ee9a1a43b2b2f4a01b28e8994d-V.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911" y="476672"/>
            <a:ext cx="2160240" cy="27363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147" name="Picture 3" descr="C:\Users\Администратор\Desktop\IMG-20230124-WA0000.jpg"/>
          <p:cNvPicPr>
            <a:picLocks noGrp="1" noChangeAspect="1" noChangeArrowheads="1"/>
          </p:cNvPicPr>
          <p:nvPr>
            <p:ph idx="1"/>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6828" t="3387" r="6188"/>
          <a:stretch/>
        </p:blipFill>
        <p:spPr bwMode="auto">
          <a:xfrm>
            <a:off x="3203848" y="203693"/>
            <a:ext cx="2355273" cy="32822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148" name="Picture 4" descr="C:\Users\Администратор\Desktop\IMG-20230124-WA0005.jpg"/>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156176" y="116632"/>
            <a:ext cx="2398217" cy="31683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149" name="Picture 5" descr="C:\Users\Администратор\Desktop\IMG-20230124-WA0008.jpg"/>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val="0"/>
              </a:ext>
            </a:extLst>
          </a:blip>
          <a:srcRect b="5465"/>
          <a:stretch/>
        </p:blipFill>
        <p:spPr bwMode="auto">
          <a:xfrm>
            <a:off x="205911" y="3675622"/>
            <a:ext cx="2017986" cy="27696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150" name="Picture 6" descr="C:\Users\Администратор\Desktop\IMG-20230124-WA0001.jpg"/>
          <p:cNvPicPr>
            <a:picLocks noChangeAspect="1" noChangeArrowheads="1"/>
          </p:cNvPicPr>
          <p:nvPr/>
        </p:nvPicPr>
        <p:blipFill>
          <a:blip r:embed="rId9" cstate="print">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688495" y="3789040"/>
            <a:ext cx="3744416" cy="23762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151" name="Picture 7" descr="C:\Users\Администратор\Desktop\IMG-20230124-WA0009.jpg"/>
          <p:cNvPicPr>
            <a:picLocks noChangeAspect="1" noChangeArrowheads="1"/>
          </p:cNvPicPr>
          <p:nvPr/>
        </p:nvPicPr>
        <p:blipFill>
          <a:blip r:embed="rId11" cstate="print">
            <a:grayscl/>
            <a:extLst>
              <a:ext uri="{28A0092B-C50C-407E-A947-70E740481C1C}">
                <a14:useLocalDpi xmlns:a14="http://schemas.microsoft.com/office/drawing/2010/main" val="0"/>
              </a:ext>
            </a:extLst>
          </a:blip>
          <a:srcRect/>
          <a:stretch>
            <a:fillRect/>
          </a:stretch>
        </p:blipFill>
        <p:spPr bwMode="auto">
          <a:xfrm>
            <a:off x="6794384" y="3573016"/>
            <a:ext cx="1882072" cy="25768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9552" y="3068960"/>
            <a:ext cx="1440160" cy="369332"/>
          </a:xfrm>
          <a:prstGeom prst="rect">
            <a:avLst/>
          </a:prstGeom>
          <a:noFill/>
        </p:spPr>
        <p:txBody>
          <a:bodyPr wrap="square" rtlCol="0">
            <a:spAutoFit/>
          </a:bodyPr>
          <a:lstStyle/>
          <a:p>
            <a:r>
              <a:rPr lang="ru-RU" b="1" dirty="0" smtClean="0">
                <a:latin typeface="Times New Roman" pitchFamily="18" charset="0"/>
                <a:cs typeface="Times New Roman" pitchFamily="18" charset="0"/>
              </a:rPr>
              <a:t>Собери герб</a:t>
            </a:r>
            <a:endParaRPr lang="ru-RU" b="1" dirty="0">
              <a:latin typeface="Times New Roman" pitchFamily="18" charset="0"/>
              <a:cs typeface="Times New Roman" pitchFamily="18" charset="0"/>
            </a:endParaRPr>
          </a:p>
        </p:txBody>
      </p:sp>
      <p:sp>
        <p:nvSpPr>
          <p:cNvPr id="5" name="TextBox 4"/>
          <p:cNvSpPr txBox="1"/>
          <p:nvPr/>
        </p:nvSpPr>
        <p:spPr>
          <a:xfrm>
            <a:off x="3372571" y="3306290"/>
            <a:ext cx="2376264" cy="369332"/>
          </a:xfrm>
          <a:prstGeom prst="rect">
            <a:avLst/>
          </a:prstGeom>
          <a:noFill/>
        </p:spPr>
        <p:txBody>
          <a:bodyPr wrap="square" rtlCol="0">
            <a:spAutoFit/>
          </a:bodyPr>
          <a:lstStyle/>
          <a:p>
            <a:r>
              <a:rPr lang="ru-RU" b="1" dirty="0" smtClean="0">
                <a:solidFill>
                  <a:schemeClr val="bg1"/>
                </a:solidFill>
                <a:latin typeface="Times New Roman" pitchFamily="18" charset="0"/>
                <a:cs typeface="Times New Roman" pitchFamily="18" charset="0"/>
              </a:rPr>
              <a:t>«Отгадай загадки»</a:t>
            </a:r>
            <a:endParaRPr lang="ru-RU" b="1" dirty="0">
              <a:solidFill>
                <a:schemeClr val="bg1"/>
              </a:solidFill>
              <a:latin typeface="Times New Roman" pitchFamily="18" charset="0"/>
              <a:cs typeface="Times New Roman" pitchFamily="18" charset="0"/>
            </a:endParaRPr>
          </a:p>
        </p:txBody>
      </p:sp>
      <p:sp>
        <p:nvSpPr>
          <p:cNvPr id="6" name="TextBox 5"/>
          <p:cNvSpPr txBox="1"/>
          <p:nvPr/>
        </p:nvSpPr>
        <p:spPr>
          <a:xfrm>
            <a:off x="6156176" y="2844625"/>
            <a:ext cx="2398217" cy="584775"/>
          </a:xfrm>
          <a:prstGeom prst="rect">
            <a:avLst/>
          </a:prstGeom>
          <a:noFill/>
        </p:spPr>
        <p:txBody>
          <a:bodyPr wrap="square" rtlCol="0">
            <a:spAutoFit/>
          </a:bodyPr>
          <a:lstStyle/>
          <a:p>
            <a:r>
              <a:rPr lang="ru-RU" sz="1600" b="1" dirty="0" smtClean="0">
                <a:solidFill>
                  <a:schemeClr val="bg1"/>
                </a:solidFill>
                <a:latin typeface="Times New Roman" pitchFamily="18" charset="0"/>
                <a:cs typeface="Times New Roman" pitchFamily="18" charset="0"/>
              </a:rPr>
              <a:t>«Сложи гуся из геометрических фигур»</a:t>
            </a:r>
            <a:endParaRPr lang="ru-RU" sz="1600" b="1" dirty="0">
              <a:solidFill>
                <a:schemeClr val="bg1"/>
              </a:solidFill>
              <a:latin typeface="Times New Roman" pitchFamily="18" charset="0"/>
              <a:cs typeface="Times New Roman" pitchFamily="18" charset="0"/>
            </a:endParaRPr>
          </a:p>
        </p:txBody>
      </p:sp>
      <p:sp>
        <p:nvSpPr>
          <p:cNvPr id="7" name="TextBox 6"/>
          <p:cNvSpPr txBox="1"/>
          <p:nvPr/>
        </p:nvSpPr>
        <p:spPr>
          <a:xfrm>
            <a:off x="1021260" y="5980638"/>
            <a:ext cx="1202637" cy="338554"/>
          </a:xfrm>
          <a:prstGeom prst="rect">
            <a:avLst/>
          </a:prstGeom>
          <a:noFill/>
        </p:spPr>
        <p:txBody>
          <a:bodyPr wrap="square" rtlCol="0">
            <a:spAutoFit/>
          </a:bodyPr>
          <a:lstStyle/>
          <a:p>
            <a:r>
              <a:rPr lang="ru-RU" sz="1600" b="1" dirty="0" smtClean="0">
                <a:solidFill>
                  <a:schemeClr val="bg1"/>
                </a:solidFill>
                <a:latin typeface="Times New Roman" pitchFamily="18" charset="0"/>
                <a:cs typeface="Times New Roman" pitchFamily="18" charset="0"/>
              </a:rPr>
              <a:t>Лабиринт</a:t>
            </a:r>
            <a:endParaRPr lang="ru-RU" sz="1600" b="1" dirty="0">
              <a:solidFill>
                <a:schemeClr val="bg1"/>
              </a:solidFill>
              <a:latin typeface="Times New Roman" pitchFamily="18" charset="0"/>
              <a:cs typeface="Times New Roman" pitchFamily="18" charset="0"/>
            </a:endParaRPr>
          </a:p>
        </p:txBody>
      </p:sp>
      <p:sp>
        <p:nvSpPr>
          <p:cNvPr id="8" name="TextBox 7"/>
          <p:cNvSpPr txBox="1"/>
          <p:nvPr/>
        </p:nvSpPr>
        <p:spPr>
          <a:xfrm>
            <a:off x="2693787" y="5857527"/>
            <a:ext cx="3786068" cy="584775"/>
          </a:xfrm>
          <a:prstGeom prst="rect">
            <a:avLst/>
          </a:prstGeom>
          <a:noFill/>
        </p:spPr>
        <p:txBody>
          <a:bodyPr wrap="square" rtlCol="0">
            <a:spAutoFit/>
          </a:bodyPr>
          <a:lstStyle/>
          <a:p>
            <a:r>
              <a:rPr lang="ru-RU" sz="1600" b="1" dirty="0" err="1" smtClean="0">
                <a:solidFill>
                  <a:schemeClr val="bg1"/>
                </a:solidFill>
                <a:latin typeface="Times New Roman" pitchFamily="18" charset="0"/>
                <a:cs typeface="Times New Roman" pitchFamily="18" charset="0"/>
              </a:rPr>
              <a:t>Ходилка</a:t>
            </a:r>
            <a:r>
              <a:rPr lang="ru-RU" sz="1600" b="1" dirty="0" smtClean="0">
                <a:solidFill>
                  <a:schemeClr val="bg1"/>
                </a:solidFill>
                <a:latin typeface="Times New Roman" pitchFamily="18" charset="0"/>
                <a:cs typeface="Times New Roman" pitchFamily="18" charset="0"/>
              </a:rPr>
              <a:t> – </a:t>
            </a:r>
            <a:r>
              <a:rPr lang="ru-RU" sz="1600" b="1" dirty="0" err="1" smtClean="0">
                <a:solidFill>
                  <a:schemeClr val="bg1"/>
                </a:solidFill>
                <a:latin typeface="Times New Roman" pitchFamily="18" charset="0"/>
                <a:cs typeface="Times New Roman" pitchFamily="18" charset="0"/>
              </a:rPr>
              <a:t>бродилка</a:t>
            </a:r>
            <a:r>
              <a:rPr lang="ru-RU" sz="1600" b="1" dirty="0" smtClean="0">
                <a:solidFill>
                  <a:schemeClr val="bg1"/>
                </a:solidFill>
                <a:latin typeface="Times New Roman" pitchFamily="18" charset="0"/>
                <a:cs typeface="Times New Roman" pitchFamily="18" charset="0"/>
              </a:rPr>
              <a:t> « Путешествие по </a:t>
            </a:r>
            <a:r>
              <a:rPr lang="ru-RU" sz="1600" b="1" dirty="0" smtClean="0">
                <a:latin typeface="Times New Roman" pitchFamily="18" charset="0"/>
                <a:cs typeface="Times New Roman" pitchFamily="18" charset="0"/>
              </a:rPr>
              <a:t>Арзамасу»</a:t>
            </a:r>
            <a:endParaRPr lang="ru-RU" sz="1600" b="1" dirty="0">
              <a:latin typeface="Times New Roman" pitchFamily="18" charset="0"/>
              <a:cs typeface="Times New Roman" pitchFamily="18" charset="0"/>
            </a:endParaRPr>
          </a:p>
        </p:txBody>
      </p:sp>
      <p:sp>
        <p:nvSpPr>
          <p:cNvPr id="9" name="TextBox 8"/>
          <p:cNvSpPr txBox="1"/>
          <p:nvPr/>
        </p:nvSpPr>
        <p:spPr>
          <a:xfrm>
            <a:off x="6794384" y="5857527"/>
            <a:ext cx="2098096" cy="338554"/>
          </a:xfrm>
          <a:prstGeom prst="rect">
            <a:avLst/>
          </a:prstGeom>
          <a:noFill/>
        </p:spPr>
        <p:txBody>
          <a:bodyPr wrap="square" rtlCol="0">
            <a:spAutoFit/>
          </a:bodyPr>
          <a:lstStyle/>
          <a:p>
            <a:r>
              <a:rPr lang="ru-RU" sz="1600" b="1" dirty="0" smtClean="0">
                <a:solidFill>
                  <a:schemeClr val="bg1"/>
                </a:solidFill>
                <a:latin typeface="Times New Roman" pitchFamily="18" charset="0"/>
                <a:cs typeface="Times New Roman" pitchFamily="18" charset="0"/>
              </a:rPr>
              <a:t>Беседа по вопросам</a:t>
            </a:r>
            <a:endParaRPr lang="ru-RU" sz="16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10052275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1F1F1F"/>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273</TotalTime>
  <Words>744</Words>
  <Application>Microsoft Office PowerPoint</Application>
  <PresentationFormat>Экран (4:3)</PresentationFormat>
  <Paragraphs>40</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Солнцестояние</vt:lpstr>
      <vt:lpstr> Муниципальное казенное дошкольное образовательное учреждение             «Детский сад присмотра и оздоровления№3» </vt:lpstr>
      <vt:lpstr> Дидактическое пособие «Путешествие по Арзамасу»  для детей старшего дошкольного возраста  разработано с целью расширения  представлений о родном городе, знакомства с историей города Арзамаса, с объектами архитектурно – культурного наследия. </vt:lpstr>
      <vt:lpstr>АКТУАЛЬНОСТЬ</vt:lpstr>
      <vt:lpstr>Презентация PowerPoint</vt:lpstr>
      <vt:lpstr>Презентация PowerPoint</vt:lpstr>
      <vt:lpstr>   </vt:lpstr>
      <vt:lpstr>Презентация PowerPoint</vt:lpstr>
      <vt:lpstr>Презентация PowerPoint</vt:lpstr>
      <vt:lpstr>Презентация PowerPoint</vt:lpstr>
      <vt:lpstr>Презентация PowerPoint</vt:lpstr>
      <vt:lpstr>Цель: расширение и уточнение   представлений  детей о родном городе, его историческом прошлом,  объектах архитектурно – культурного наследия. </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Муниципальное казенное дошкольное образовательное учреждение             «Детский сад присмотра и оздоровления№3» </dc:title>
  <dc:creator>Администратор</dc:creator>
  <cp:lastModifiedBy>Admin</cp:lastModifiedBy>
  <cp:revision>16</cp:revision>
  <dcterms:created xsi:type="dcterms:W3CDTF">2023-01-25T05:34:39Z</dcterms:created>
  <dcterms:modified xsi:type="dcterms:W3CDTF">2023-01-25T14:14:14Z</dcterms:modified>
</cp:coreProperties>
</file>