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752DF-4686-4F6E-BA39-862115ECE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6C8D6A-0CB7-43CB-9975-57209CCAF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EBFAA-3C78-4E47-82D0-4769C3B2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726BE-49A0-480C-B6F9-E94884AF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4F91BC-1E22-4622-ACE0-E3DEE23E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3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EAD99-2B47-42D8-A2EA-A194AFD2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004FAD-A3F9-42FD-9708-6A6816A35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F8BD12-E926-4067-9E71-1FCDD820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BCBCFF-AD73-4B6C-AD94-165B25FA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220AF-857F-4F38-89B4-3702942E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1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E36E14-07CC-44B9-81C2-37B79BFE4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42E6FF-7187-4368-A3AF-3FBF06EFA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62E31-A725-4E83-93E4-BEB99A7D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25304C-1C19-4AF5-848F-6D093532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638FFA-C7B1-4121-A140-F608B0B1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2B73A-8900-45C7-AB59-59780826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24901-46B5-4B21-8ABE-68EEB4A8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7B861-A3F5-465C-9A6F-5E4A1BF1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A136B-EAE8-4EA4-99FF-E2B8A286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DAC37-7AB4-4EFA-B0F0-4BA098D4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6D120-0099-41B3-AF07-FAC258AE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A55B9B-DDBE-4F7B-8A1C-3F080565E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A3F783-DA83-4968-96D7-F44FD79E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13839C-C4AE-4488-8A9A-141716B1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6D50-84AC-4D16-87FC-74F96D30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4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F28EE-3B35-4CDD-8054-AB6762BB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E73558-88CE-4E1F-B6F4-43FF0C3A4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D8DD0F-5190-4157-86DE-D5A28F6C1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FF100B-2FF3-485C-B3B9-3E310A93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C6E78D-8FDD-491B-96DD-5D559D01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E7D6F9-E1F9-4DDC-AA11-859E8A4F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1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7EE1A-C1EA-4CED-8AB6-A46E3063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1C24C2-174F-4845-8D00-B7DD6310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F8605D-1C92-4E6C-B89B-2126BB179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2E6FEA-B713-4E3D-B10D-DE3F9107B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3DFCBF-9573-4060-90A6-836103E98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6AE3E5-DACE-419F-B166-B8E63B17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2FCE9C-CFCF-4040-8834-677568A3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C2994B-43C3-429A-A201-606C6B37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A139B-35D4-4BE6-A27F-0EBCDCCF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435DFF-2D53-4FE5-999A-A806DB11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EA15AB-40E5-4DDD-A7B2-5AA9C23E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A13A4B-1A90-42B2-89AF-6216DBD5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9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AC6613-4B88-439B-9995-CF36A035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08ADD7-2929-41B8-BF44-F729D944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6A8A68-5F46-4B5E-B8F7-39A1444D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E4E40-2CAA-45BC-9978-1E5BD301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24E78C-F90B-43A3-8459-3FBA58E5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A5C471-1A48-4DE9-A4C7-D7A14EEF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C24967-5A4B-4152-8F61-6D990F76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33DE74-AEDE-4976-B26A-CE633E7B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70210A-3C58-4E5C-877B-C236108E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27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A7383-7D1F-4A95-B21C-51771332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2CB18D-DC68-4198-B7A2-CF668389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648342-576A-4ED5-8F82-73029C9C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904569-82E4-4624-A5EC-A2F3C483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050DC3-F502-4C5B-BDB6-9C5B5E47D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FF2AAF-6F95-409F-B63B-FC674DA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3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935A4-E874-42A9-AF0A-97439F69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31CA83-2D9A-441F-AC05-51DF6E8A1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E37C35-5BDE-4A74-8169-9C1F0434C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1FC3-03CE-4A75-8223-96990F69C304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5888D7-7FF7-40A1-AC89-D5CB2A8E9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5460D-0EC0-4321-9C1F-8F742E2CC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AE2C-F01F-4C7C-B758-5CA8F773A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9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152400" y="15240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1391478" y="636104"/>
            <a:ext cx="10257183" cy="18685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межличностных отношений</a:t>
            </a: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45F0FEAA-4737-4639-A4A6-AF4A2A9F95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6F8FE6-122B-485A-937A-FE8FF34E0F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333" r="22000"/>
          <a:stretch/>
        </p:blipFill>
        <p:spPr>
          <a:xfrm>
            <a:off x="6248400" y="4775072"/>
            <a:ext cx="3087757" cy="2157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E0614E-E290-49B4-A714-39E565671F3C}"/>
              </a:ext>
            </a:extLst>
          </p:cNvPr>
          <p:cNvSpPr txBox="1"/>
          <p:nvPr/>
        </p:nvSpPr>
        <p:spPr>
          <a:xfrm>
            <a:off x="4280452" y="2740072"/>
            <a:ext cx="73682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здесь, в искусстве взаимоотношений между людьми и есть какой-либо секрет успеха, то он заключается в умении понять точку зрения другого человека и смотреть на вещи и с его, и со своей точек зрения.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Генри Форд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23191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990599" y="273005"/>
            <a:ext cx="10257183" cy="9101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kumimoji="0" lang="ru-RU" sz="4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К.Томаса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4913499-3AB3-46CC-9E6A-B6A54D91EEBD}"/>
              </a:ext>
            </a:extLst>
          </p:cNvPr>
          <p:cNvSpPr/>
          <p:nvPr/>
        </p:nvSpPr>
        <p:spPr>
          <a:xfrm>
            <a:off x="944218" y="1326885"/>
            <a:ext cx="10257183" cy="30535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Тестируемому предлагается 30 пар суждений. В каждой паре он должен выбрать то суждение, которое является наиболее типичным для характеристики его поведения.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8230B69-3110-4E6C-A696-D5099CD1B458}"/>
              </a:ext>
            </a:extLst>
          </p:cNvPr>
          <p:cNvSpPr/>
          <p:nvPr/>
        </p:nvSpPr>
        <p:spPr>
          <a:xfrm>
            <a:off x="2185668" y="4545048"/>
            <a:ext cx="9015734" cy="218705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  <a:r>
              <a:rPr kumimoji="0" lang="ru-RU" sz="36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К.Томаса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 на использовании пяти шкал – соперничество, сотрудничество,</a:t>
            </a:r>
            <a:r>
              <a:rPr kumimoji="0" lang="ru-RU" sz="36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приспособление, компромисс, избегание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5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175572" y="0"/>
            <a:ext cx="12192000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977D72-27D0-4180-99F2-FCA1D71EB8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813" b="8247"/>
          <a:stretch/>
        </p:blipFill>
        <p:spPr>
          <a:xfrm>
            <a:off x="175572" y="1000538"/>
            <a:ext cx="12192000" cy="5857462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4035918-00B2-4D31-84E0-36A3507D652B}"/>
              </a:ext>
            </a:extLst>
          </p:cNvPr>
          <p:cNvSpPr/>
          <p:nvPr/>
        </p:nvSpPr>
        <p:spPr>
          <a:xfrm>
            <a:off x="1142980" y="90341"/>
            <a:ext cx="10257183" cy="9101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sz="36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пособы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урегулирования конфликтов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B93E706-0C52-4044-AC68-28B91484F6A1}"/>
              </a:ext>
            </a:extLst>
          </p:cNvPr>
          <p:cNvSpPr/>
          <p:nvPr/>
        </p:nvSpPr>
        <p:spPr>
          <a:xfrm>
            <a:off x="6096000" y="1090879"/>
            <a:ext cx="5823046" cy="13707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ситуации приходят к альтернативе, полностью удовлетворяющей интересы обеих сторон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0E9E42F9-93A3-439E-B2A6-6F3707240EE8}"/>
              </a:ext>
            </a:extLst>
          </p:cNvPr>
          <p:cNvSpPr/>
          <p:nvPr/>
        </p:nvSpPr>
        <p:spPr>
          <a:xfrm>
            <a:off x="636104" y="1090880"/>
            <a:ext cx="4399722" cy="144028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стремлении добиться удовлетворения своих интересов в ущерб другому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185E583-188E-4CF2-B489-A37BFA67D294}"/>
              </a:ext>
            </a:extLst>
          </p:cNvPr>
          <p:cNvSpPr/>
          <p:nvPr/>
        </p:nvSpPr>
        <p:spPr>
          <a:xfrm>
            <a:off x="3723862" y="2968487"/>
            <a:ext cx="4704522" cy="12183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между участниками конфликта, достигнутое путём взаимных уступок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355BAE4-DA91-4024-9ECD-51DE042CB289}"/>
              </a:ext>
            </a:extLst>
          </p:cNvPr>
          <p:cNvSpPr/>
          <p:nvPr/>
        </p:nvSpPr>
        <p:spPr>
          <a:xfrm>
            <a:off x="636104" y="4624119"/>
            <a:ext cx="5459895" cy="133935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 как отсутствие стремления к кооперации, так и отсутствие тенденции к достижению собственных целей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F6D2D43D-F095-45CB-A289-23233C856253}"/>
              </a:ext>
            </a:extLst>
          </p:cNvPr>
          <p:cNvSpPr/>
          <p:nvPr/>
        </p:nvSpPr>
        <p:spPr>
          <a:xfrm>
            <a:off x="6673755" y="4737652"/>
            <a:ext cx="5031208" cy="12183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Принесение в жертву собственных интересов ради другого</a:t>
            </a:r>
          </a:p>
        </p:txBody>
      </p:sp>
    </p:spTree>
    <p:extLst>
      <p:ext uri="{BB962C8B-B14F-4D97-AF65-F5344CB8AC3E}">
        <p14:creationId xmlns:p14="http://schemas.microsoft.com/office/powerpoint/2010/main" val="33729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659295" y="145774"/>
            <a:ext cx="10919791" cy="98066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«Цветовой тест отношений»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А.М.Эткинда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14D1207-7501-4C6F-BC28-25F2DA413E57}"/>
              </a:ext>
            </a:extLst>
          </p:cNvPr>
          <p:cNvSpPr/>
          <p:nvPr/>
        </p:nvSpPr>
        <p:spPr>
          <a:xfrm>
            <a:off x="248478" y="1404731"/>
            <a:ext cx="11816143" cy="19381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Цветовой тест отношений  - это невербальный диагностический метод исследования эмоциональных компонентов отношений личности в норме и при нервно-психических заболеваниях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584006C-7CE6-439B-954B-A61357D2CF1F}"/>
              </a:ext>
            </a:extLst>
          </p:cNvPr>
          <p:cNvSpPr/>
          <p:nvPr/>
        </p:nvSpPr>
        <p:spPr>
          <a:xfrm>
            <a:off x="2584865" y="3621157"/>
            <a:ext cx="9479756" cy="29452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основой теста является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цветоассоциативный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эксперимент. Он исходит из предположения о том, что существенные характеристики невербальных компонентов отношений к значимым другим и к самому себе отражаются в цветовых ассоциациях к ним.</a:t>
            </a:r>
          </a:p>
        </p:txBody>
      </p:sp>
    </p:spTree>
    <p:extLst>
      <p:ext uri="{BB962C8B-B14F-4D97-AF65-F5344CB8AC3E}">
        <p14:creationId xmlns:p14="http://schemas.microsoft.com/office/powerpoint/2010/main" val="38139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1133060" y="165651"/>
            <a:ext cx="10257183" cy="8216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«Рисунок семьи» В.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Хьюлса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33A9CEE-760D-403B-AE0C-52B33A2B1898}"/>
              </a:ext>
            </a:extLst>
          </p:cNvPr>
          <p:cNvSpPr/>
          <p:nvPr/>
        </p:nvSpPr>
        <p:spPr>
          <a:xfrm>
            <a:off x="569842" y="1182755"/>
            <a:ext cx="11383619" cy="20408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28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Хьюлс</a:t>
            </a:r>
            <a:r>
              <a:rPr lang="ru-RU" sz="2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интерпретационные схемы методики «рисунка семьи», базирующиеся на самом процессе рисования (использование цветов, вычеркивания, стирания, сомнения, сопутствующие эмоциональные проявления, комментарии)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B5A8E33-1F3E-4A99-8F82-0C62858407D1}"/>
              </a:ext>
            </a:extLst>
          </p:cNvPr>
          <p:cNvSpPr/>
          <p:nvPr/>
        </p:nvSpPr>
        <p:spPr>
          <a:xfrm>
            <a:off x="1802296" y="3428999"/>
            <a:ext cx="10151165" cy="38066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интерпретации результата автор обращает внимание на случаи, когда испытуемый рисует большую или меньшую семью, чем она является на самом деле. В рисунках анализируют: а) их графическое качество (характер линий, пропорции фигур, аккуратность, использование пространства); б) формальную структуру (динамичность рисунка, расположение членов семьи); в) содержание (анализ смысла рисунка).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709090" y="337956"/>
            <a:ext cx="10809620" cy="878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межличностных отношений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Т.Лири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0E1D6A4-E80C-43CB-A6A8-4251D6787C81}"/>
              </a:ext>
            </a:extLst>
          </p:cNvPr>
          <p:cNvSpPr/>
          <p:nvPr/>
        </p:nvSpPr>
        <p:spPr>
          <a:xfrm>
            <a:off x="709090" y="1499253"/>
            <a:ext cx="10809620" cy="21450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исследует представления личности о себе. При этом его возможно использовать для оценки представлений как о реальном «Я», так и об идеальном. Возможно использование теста для оценки других, если необходимо выяснить видение одного индивида в глазах другого.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868D22A-E594-443E-9C86-91AE4D9E3596}"/>
              </a:ext>
            </a:extLst>
          </p:cNvPr>
          <p:cNvSpPr/>
          <p:nvPr/>
        </p:nvSpPr>
        <p:spPr>
          <a:xfrm>
            <a:off x="691190" y="3838288"/>
            <a:ext cx="10809620" cy="878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диагностики выделяется доминирующий тип отношений индивида к окружающим.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C308A88-B616-4404-BDAF-CF58DAF23BD1}"/>
              </a:ext>
            </a:extLst>
          </p:cNvPr>
          <p:cNvSpPr/>
          <p:nvPr/>
        </p:nvSpPr>
        <p:spPr>
          <a:xfrm>
            <a:off x="2332382" y="4908745"/>
            <a:ext cx="9186327" cy="194925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факторы, определяющие межличностные отношения:</a:t>
            </a:r>
          </a:p>
          <a:p>
            <a:pPr marL="514350" indent="-514350">
              <a:buAutoNum type="arabicParenR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– подчинение</a:t>
            </a:r>
          </a:p>
          <a:p>
            <a:pPr marL="514350" indent="-514350">
              <a:buAutoNum type="arabicParenR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дружелюбие – агрессивность  </a:t>
            </a:r>
          </a:p>
        </p:txBody>
      </p:sp>
    </p:spTree>
    <p:extLst>
      <p:ext uri="{BB962C8B-B14F-4D97-AF65-F5344CB8AC3E}">
        <p14:creationId xmlns:p14="http://schemas.microsoft.com/office/powerpoint/2010/main" val="25614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2819398" y="150743"/>
            <a:ext cx="8527775" cy="8348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45F0FEAA-4737-4639-A4A6-AF4A2A9F95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5F5987D-26C5-4B99-950C-6768E3631D16}"/>
              </a:ext>
            </a:extLst>
          </p:cNvPr>
          <p:cNvSpPr/>
          <p:nvPr/>
        </p:nvSpPr>
        <p:spPr>
          <a:xfrm>
            <a:off x="2279374" y="1136372"/>
            <a:ext cx="9607824" cy="5592419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 результате проделанной работы   были выявлены основные классификации методов психологической диагностики межличностных отношений.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Обобщая, можно сказать, что один из возможных путей диагностики межличностных отношений лежит в выявлении тех индивидуальных качеств и свойств, которые влияют на сами отношения. Существуют разные вербальные шкалы для выявления того или иного свойства. </a:t>
            </a:r>
          </a:p>
          <a:p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Для диагностики межличностных отношений важно выделить те индивидуально-личностные свойства участников, которые проявляются и влияют на процесс общения. Созданы тесты и шкалы для измерения таких свойств, как стиль лидерства, авторитарность, совместимость, тревожность, личностные ценности и т. д. 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92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503584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1378226" y="175593"/>
            <a:ext cx="10257183" cy="4837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45F0FEAA-4737-4639-A4A6-AF4A2A9F95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7DF63C1-1352-4696-AD9C-2C75230A93EC}"/>
              </a:ext>
            </a:extLst>
          </p:cNvPr>
          <p:cNvSpPr/>
          <p:nvPr/>
        </p:nvSpPr>
        <p:spPr>
          <a:xfrm>
            <a:off x="2279374" y="987288"/>
            <a:ext cx="9766852" cy="56951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Анастази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А.,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Урбина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С. Психологическое тестирование. - СПб.: Питер, 2014. - 688 с.</a:t>
            </a:r>
          </a:p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Бодалев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А.А. Психологическая диагностика. - М.: Академия, 2018. - 132 с.</a:t>
            </a:r>
          </a:p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Бурлачук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Л.Ф., Морозов С.М. Словарь-справочник по психодиагностике. - СПб.: Питер Ком, 2015. - 528 с.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Психология развития. - СПб.: Питер, 2010. - 370 с.</a:t>
            </a:r>
          </a:p>
          <a:p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Кузнецова Л.Н. Психолого-педагогическая коррекция детской </a:t>
            </a:r>
          </a:p>
          <a:p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агрессивности //Начальная школа, 2016. -№ 5. - С. 78-79.</a:t>
            </a:r>
          </a:p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Кулагина И.Ю. Возрастная психология (Развитие ребенка от рождения до 17 лет): Учебное пособие. - М.: УРАО, 2017. - 176 с.</a:t>
            </a:r>
          </a:p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Обозов Н.Н. Межличностные отношения. - Л.: Изд-во МГУ, 2011. - 151 с.</a:t>
            </a:r>
          </a:p>
          <a:p>
            <a:pPr algn="l"/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Общая психодиагностика / Под ред. А. А.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Бодалева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В. В. </a:t>
            </a:r>
            <a:r>
              <a:rPr lang="ru-RU" sz="20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Столина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- М.: МГУ, 2015. - 303 с.</a:t>
            </a:r>
          </a:p>
          <a:p>
            <a:pPr algn="l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по психодиагностике: Психодиагностические материалы. - М., 2018. - 141 с.</a:t>
            </a:r>
          </a:p>
          <a:p>
            <a:pPr algn="l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0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диагностика: Проблемы и исследования /Под ред. К.М. Гуревича. - М., 2014. - 232 с.</a:t>
            </a:r>
          </a:p>
        </p:txBody>
      </p:sp>
    </p:spTree>
    <p:extLst>
      <p:ext uri="{BB962C8B-B14F-4D97-AF65-F5344CB8AC3E}">
        <p14:creationId xmlns:p14="http://schemas.microsoft.com/office/powerpoint/2010/main" val="427572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F90C64-2B9E-4B78-9196-B015CADB93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129209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B6B0488-16B4-4BCC-BA7B-03B6CFE7259D}"/>
              </a:ext>
            </a:extLst>
          </p:cNvPr>
          <p:cNvSpPr/>
          <p:nvPr/>
        </p:nvSpPr>
        <p:spPr>
          <a:xfrm>
            <a:off x="924339" y="225289"/>
            <a:ext cx="10442714" cy="689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62B5546-7EA4-4882-9F02-6022C4BA9F47}"/>
              </a:ext>
            </a:extLst>
          </p:cNvPr>
          <p:cNvSpPr/>
          <p:nvPr/>
        </p:nvSpPr>
        <p:spPr>
          <a:xfrm>
            <a:off x="1003852" y="2278657"/>
            <a:ext cx="10442714" cy="7951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4AE8D3-6432-4241-8775-B505FB7FBD63}"/>
              </a:ext>
            </a:extLst>
          </p:cNvPr>
          <p:cNvSpPr txBox="1"/>
          <p:nvPr/>
        </p:nvSpPr>
        <p:spPr>
          <a:xfrm>
            <a:off x="924339" y="941266"/>
            <a:ext cx="104427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основных методов психологической диагностики межличностных отношений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EB717A-6252-4ACB-8AEE-3EE9DD22C444}"/>
              </a:ext>
            </a:extLst>
          </p:cNvPr>
          <p:cNvSpPr txBox="1"/>
          <p:nvPr/>
        </p:nvSpPr>
        <p:spPr>
          <a:xfrm>
            <a:off x="924340" y="3333960"/>
            <a:ext cx="1044271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научную литературу по проблеме межличностных отношений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Охарактеризовать основные методы психологических исследований межличностных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379022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503583" y="195470"/>
            <a:ext cx="11211338" cy="14345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Межличностные отношения – это система отношений человека с другими людьми, имеющая личную значимость.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7836617-BEA2-454C-A039-7E4C1EA7FE8E}"/>
              </a:ext>
            </a:extLst>
          </p:cNvPr>
          <p:cNvSpPr/>
          <p:nvPr/>
        </p:nvSpPr>
        <p:spPr>
          <a:xfrm>
            <a:off x="563218" y="1873527"/>
            <a:ext cx="11211338" cy="29022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88290">
              <a:spcAft>
                <a:spcPts val="0"/>
              </a:spcAft>
            </a:pPr>
            <a:r>
              <a:rPr lang="ru-RU" sz="3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Межличностные отношения (синоним — взаимоотношения) людей — это субъективные связи, возникающие в результате их фактического взаимодействия и сопровождаемые уже различными эмоциональными и другими переживаниями (симпатиями и антипатиями – чувство неприязни) индивидов, в них участвующих.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3679FB26-D1E7-489A-ABC5-8D643825477A}"/>
              </a:ext>
            </a:extLst>
          </p:cNvPr>
          <p:cNvSpPr/>
          <p:nvPr/>
        </p:nvSpPr>
        <p:spPr>
          <a:xfrm>
            <a:off x="2252868" y="4977848"/>
            <a:ext cx="9462053" cy="1727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88290">
              <a:lnSpc>
                <a:spcPct val="115000"/>
              </a:lnSpc>
              <a:spcAft>
                <a:spcPts val="0"/>
              </a:spcAft>
            </a:pPr>
            <a:r>
              <a:rPr lang="ru-RU" sz="3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Межличностные отношения реализуются через проявление оценочных суждений, эмоциональных переживаний и конкретного поведения</a:t>
            </a:r>
            <a:r>
              <a:rPr lang="ru-RU" sz="30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3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33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E460894-87D1-48F1-A904-94A3660BF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112"/>
            <a:ext cx="12192000" cy="6872112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3B38BBD-852B-4856-A7AF-97835A00974A}"/>
              </a:ext>
            </a:extLst>
          </p:cNvPr>
          <p:cNvSpPr/>
          <p:nvPr/>
        </p:nvSpPr>
        <p:spPr>
          <a:xfrm>
            <a:off x="954156" y="223631"/>
            <a:ext cx="10283682" cy="12390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общения и взаимодействия людей включает три составляющие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8A20BC6-1AFC-4405-9049-456FE2F523F7}"/>
              </a:ext>
            </a:extLst>
          </p:cNvPr>
          <p:cNvSpPr/>
          <p:nvPr/>
        </p:nvSpPr>
        <p:spPr>
          <a:xfrm>
            <a:off x="954156" y="2025926"/>
            <a:ext cx="2929218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оммуникативная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506523E-15A7-41F8-9019-D927B65F4397}"/>
              </a:ext>
            </a:extLst>
          </p:cNvPr>
          <p:cNvSpPr/>
          <p:nvPr/>
        </p:nvSpPr>
        <p:spPr>
          <a:xfrm>
            <a:off x="4628445" y="2038118"/>
            <a:ext cx="2729824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нтерактивная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D3E9EAA-A4D9-484D-B7A4-EEDF0E557343}"/>
              </a:ext>
            </a:extLst>
          </p:cNvPr>
          <p:cNvSpPr/>
          <p:nvPr/>
        </p:nvSpPr>
        <p:spPr>
          <a:xfrm>
            <a:off x="8110661" y="2049116"/>
            <a:ext cx="3127179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ерцептивная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FB6C7C6-1AE3-44E3-9327-1470278FCA14}"/>
              </a:ext>
            </a:extLst>
          </p:cNvPr>
          <p:cNvCxnSpPr>
            <a:cxnSpLocks/>
          </p:cNvCxnSpPr>
          <p:nvPr/>
        </p:nvCxnSpPr>
        <p:spPr>
          <a:xfrm>
            <a:off x="2630553" y="1462709"/>
            <a:ext cx="0" cy="563217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849DD937-7EF3-4A85-8E41-1D56C1338002}"/>
              </a:ext>
            </a:extLst>
          </p:cNvPr>
          <p:cNvCxnSpPr>
            <a:cxnSpLocks/>
          </p:cNvCxnSpPr>
          <p:nvPr/>
        </p:nvCxnSpPr>
        <p:spPr>
          <a:xfrm>
            <a:off x="6049617" y="1485899"/>
            <a:ext cx="0" cy="563217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280B43B-FDCB-4B0E-831B-9C75144D8F0E}"/>
              </a:ext>
            </a:extLst>
          </p:cNvPr>
          <p:cNvCxnSpPr>
            <a:cxnSpLocks/>
          </p:cNvCxnSpPr>
          <p:nvPr/>
        </p:nvCxnSpPr>
        <p:spPr>
          <a:xfrm>
            <a:off x="9079395" y="1485899"/>
            <a:ext cx="0" cy="563217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136EF64-ACC8-498E-811D-82687A7A26BE}"/>
              </a:ext>
            </a:extLst>
          </p:cNvPr>
          <p:cNvSpPr/>
          <p:nvPr/>
        </p:nvSpPr>
        <p:spPr>
          <a:xfrm>
            <a:off x="954156" y="3245954"/>
            <a:ext cx="2840931" cy="1958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обмене информацией между общающимися индивидами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830ABBB-A573-4DF4-A5D8-B17D6E6A87DE}"/>
              </a:ext>
            </a:extLst>
          </p:cNvPr>
          <p:cNvSpPr/>
          <p:nvPr/>
        </p:nvSpPr>
        <p:spPr>
          <a:xfrm>
            <a:off x="4628444" y="3245954"/>
            <a:ext cx="2729825" cy="33884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организации взаимодействия между общающимися индивидами (обмен действиями)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95C66AB-DF2A-4ABE-AD87-B8F37FDB1CDD}"/>
              </a:ext>
            </a:extLst>
          </p:cNvPr>
          <p:cNvSpPr/>
          <p:nvPr/>
        </p:nvSpPr>
        <p:spPr>
          <a:xfrm>
            <a:off x="8110662" y="3245953"/>
            <a:ext cx="3127182" cy="33884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процесс восприятия и познания друг друга партнёрами по общению и установления на этой основе взаимопонимания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: изогнутая вправо 14">
            <a:extLst>
              <a:ext uri="{FF2B5EF4-FFF2-40B4-BE49-F238E27FC236}">
                <a16:creationId xmlns:a16="http://schemas.microsoft.com/office/drawing/2014/main" id="{1DEACCB4-24EE-4466-A578-D4FFBAB1F72F}"/>
              </a:ext>
            </a:extLst>
          </p:cNvPr>
          <p:cNvSpPr/>
          <p:nvPr/>
        </p:nvSpPr>
        <p:spPr>
          <a:xfrm>
            <a:off x="553156" y="2494844"/>
            <a:ext cx="401000" cy="18400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Стрелка: изогнутая вправо 15">
            <a:extLst>
              <a:ext uri="{FF2B5EF4-FFF2-40B4-BE49-F238E27FC236}">
                <a16:creationId xmlns:a16="http://schemas.microsoft.com/office/drawing/2014/main" id="{31E58D77-4D3F-4912-AE92-60F318950DAB}"/>
              </a:ext>
            </a:extLst>
          </p:cNvPr>
          <p:cNvSpPr/>
          <p:nvPr/>
        </p:nvSpPr>
        <p:spPr>
          <a:xfrm>
            <a:off x="4227444" y="2483126"/>
            <a:ext cx="401000" cy="18400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Стрелка: изогнутая вправо 16">
            <a:extLst>
              <a:ext uri="{FF2B5EF4-FFF2-40B4-BE49-F238E27FC236}">
                <a16:creationId xmlns:a16="http://schemas.microsoft.com/office/drawing/2014/main" id="{2D2B72AD-294E-48AD-A93F-29BBC894CD79}"/>
              </a:ext>
            </a:extLst>
          </p:cNvPr>
          <p:cNvSpPr/>
          <p:nvPr/>
        </p:nvSpPr>
        <p:spPr>
          <a:xfrm>
            <a:off x="7711686" y="2477052"/>
            <a:ext cx="401000" cy="18400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77CCF7C-FEF3-4E51-A742-6B2EC992CC00}"/>
              </a:ext>
            </a:extLst>
          </p:cNvPr>
          <p:cNvSpPr/>
          <p:nvPr/>
        </p:nvSpPr>
        <p:spPr>
          <a:xfrm>
            <a:off x="624644" y="524385"/>
            <a:ext cx="10989094" cy="10795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Классификация методик психодиагностики межличностных отношений: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95EE109-BA86-483E-B133-ADAAB31694FC}"/>
              </a:ext>
            </a:extLst>
          </p:cNvPr>
          <p:cNvSpPr/>
          <p:nvPr/>
        </p:nvSpPr>
        <p:spPr>
          <a:xfrm>
            <a:off x="132576" y="1811779"/>
            <a:ext cx="3932176" cy="833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Социометрический тест Дж. Морено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CBDC942-1B6B-4312-B434-809A7889D8DA}"/>
              </a:ext>
            </a:extLst>
          </p:cNvPr>
          <p:cNvSpPr/>
          <p:nvPr/>
        </p:nvSpPr>
        <p:spPr>
          <a:xfrm>
            <a:off x="8365667" y="3922931"/>
            <a:ext cx="3682528" cy="20911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пяти шкал – соперничество, сотрудничество,</a:t>
            </a:r>
            <a:r>
              <a:rPr kumimoji="0" lang="ru-RU" sz="24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приспособление, компромисс, избегание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72D7EC0-997C-4EA6-8312-13209AD9A0AF}"/>
              </a:ext>
            </a:extLst>
          </p:cNvPr>
          <p:cNvSpPr/>
          <p:nvPr/>
        </p:nvSpPr>
        <p:spPr>
          <a:xfrm>
            <a:off x="4254736" y="3276600"/>
            <a:ext cx="4011879" cy="32306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методик – в выборе субъектом положения в пространстве относительно другого человека или группы в зависимости от его межличностных отношений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DD920F1-6D52-43CD-AC10-311466B635BF}"/>
              </a:ext>
            </a:extLst>
          </p:cNvPr>
          <p:cNvSpPr/>
          <p:nvPr/>
        </p:nvSpPr>
        <p:spPr>
          <a:xfrm>
            <a:off x="4209983" y="1881594"/>
            <a:ext cx="4011879" cy="827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косвенной</a:t>
            </a:r>
            <a:r>
              <a:rPr kumimoji="0" lang="ru-RU" sz="24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межличностных отношений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3881D24-7848-46D1-A251-5953316E4A46}"/>
              </a:ext>
            </a:extLst>
          </p:cNvPr>
          <p:cNvSpPr/>
          <p:nvPr/>
        </p:nvSpPr>
        <p:spPr>
          <a:xfrm>
            <a:off x="8311369" y="1811998"/>
            <a:ext cx="3748055" cy="14509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оценки способов поведения в конфликтной ситуации </a:t>
            </a:r>
            <a:r>
              <a:rPr kumimoji="0" lang="ru-RU" sz="24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К.Томаса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C867037-D661-4520-8FE6-290BF727135D}"/>
              </a:ext>
            </a:extLst>
          </p:cNvPr>
          <p:cNvSpPr/>
          <p:nvPr/>
        </p:nvSpPr>
        <p:spPr>
          <a:xfrm>
            <a:off x="143805" y="2986834"/>
            <a:ext cx="4011879" cy="24163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теста – субъективные межличностные предпочтения членов группы по сферам (совместная работа,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совместный отдых… )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1459892-5A96-4FBD-BE9C-81C389DE7F2E}"/>
              </a:ext>
            </a:extLst>
          </p:cNvPr>
          <p:cNvCxnSpPr>
            <a:cxnSpLocks/>
          </p:cNvCxnSpPr>
          <p:nvPr/>
        </p:nvCxnSpPr>
        <p:spPr>
          <a:xfrm>
            <a:off x="1988612" y="1603948"/>
            <a:ext cx="0" cy="277646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6AA3E9E-4F1B-4182-8EBE-6A749BA74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99622"/>
            <a:ext cx="208765" cy="46392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996CF0AA-627F-46E6-B5B0-BC2B570EC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422" y="2645349"/>
            <a:ext cx="209103" cy="46467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7412A9B-815F-4747-9A1B-8A3D13FDB8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51" y="2722839"/>
            <a:ext cx="329213" cy="73158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2D60C52-9B69-464E-BBC4-A8206F492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1762" y="3276600"/>
            <a:ext cx="407546" cy="905656"/>
          </a:xfrm>
          <a:prstGeom prst="rect">
            <a:avLst/>
          </a:prstGeom>
        </p:spPr>
      </p:pic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87BFB8C1-A728-4ACE-8BE6-EAA85CF63267}"/>
              </a:ext>
            </a:extLst>
          </p:cNvPr>
          <p:cNvCxnSpPr>
            <a:cxnSpLocks/>
          </p:cNvCxnSpPr>
          <p:nvPr/>
        </p:nvCxnSpPr>
        <p:spPr>
          <a:xfrm>
            <a:off x="10093447" y="1599622"/>
            <a:ext cx="0" cy="277646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24336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85BF200-3361-41B1-8807-BBA22324C6D0}"/>
              </a:ext>
            </a:extLst>
          </p:cNvPr>
          <p:cNvSpPr/>
          <p:nvPr/>
        </p:nvSpPr>
        <p:spPr>
          <a:xfrm>
            <a:off x="714656" y="148971"/>
            <a:ext cx="10989094" cy="10795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Классификация методик психодиагностики межличностных отношений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178A6A9-ECD7-41E8-ADD7-B2593E5DD665}"/>
              </a:ext>
            </a:extLst>
          </p:cNvPr>
          <p:cNvSpPr/>
          <p:nvPr/>
        </p:nvSpPr>
        <p:spPr>
          <a:xfrm>
            <a:off x="172279" y="1571743"/>
            <a:ext cx="3922644" cy="6732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цветовых конструкторов А.М. Эткинда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6CB96C3-9A59-4364-AE0A-16DA75C3F393}"/>
              </a:ext>
            </a:extLst>
          </p:cNvPr>
          <p:cNvSpPr/>
          <p:nvPr/>
        </p:nvSpPr>
        <p:spPr>
          <a:xfrm>
            <a:off x="4242866" y="1614681"/>
            <a:ext cx="2717453" cy="6732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«Рисунок семьи» В.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Хьюлса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4D46F17-CE4C-45B7-99A1-5F139E4D7277}"/>
              </a:ext>
            </a:extLst>
          </p:cNvPr>
          <p:cNvSpPr/>
          <p:nvPr/>
        </p:nvSpPr>
        <p:spPr>
          <a:xfrm>
            <a:off x="7084568" y="1621303"/>
            <a:ext cx="4619182" cy="6732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диагностики межличностных отношений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Т.Лири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EF7A6AC-2013-4D1F-AFE6-0F7F3813EAA1}"/>
              </a:ext>
            </a:extLst>
          </p:cNvPr>
          <p:cNvSpPr/>
          <p:nvPr/>
        </p:nvSpPr>
        <p:spPr>
          <a:xfrm>
            <a:off x="172278" y="2534000"/>
            <a:ext cx="4418070" cy="2872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применяется для диагностики на модельно-образном уровне характера отношений детей и подростков со значимыми для них людьми, родителями и сверстниками, а также с собственным «я»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B42CFA5C-8B84-45FD-B4D5-8AF4BB5440F1}"/>
              </a:ext>
            </a:extLst>
          </p:cNvPr>
          <p:cNvSpPr/>
          <p:nvPr/>
        </p:nvSpPr>
        <p:spPr>
          <a:xfrm>
            <a:off x="4738290" y="2576938"/>
            <a:ext cx="3809362" cy="41549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 -выявление особенностей внутрисемейных отношений. Благодаря рисованию ребёнком семьи и беседе с ним оказывается возможным оценить особенности его восприятия и переживания отношений в семье.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46670301-72D6-43F9-9C43-A80AE4FF598B}"/>
              </a:ext>
            </a:extLst>
          </p:cNvPr>
          <p:cNvSpPr/>
          <p:nvPr/>
        </p:nvSpPr>
        <p:spPr>
          <a:xfrm>
            <a:off x="8695594" y="2590182"/>
            <a:ext cx="3308352" cy="33029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Т.Лири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предназначена для исследования представлений субъекта о себе и идеальном «Я», а также для изучения взаимоотношений в малых группах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FE032BB-D8EB-413F-9A51-7D4098C97313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365510" y="2244971"/>
            <a:ext cx="15803" cy="289029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FBDDE39-B77D-4701-9F48-557DFC6533E9}"/>
              </a:ext>
            </a:extLst>
          </p:cNvPr>
          <p:cNvCxnSpPr>
            <a:cxnSpLocks/>
          </p:cNvCxnSpPr>
          <p:nvPr/>
        </p:nvCxnSpPr>
        <p:spPr>
          <a:xfrm>
            <a:off x="6096000" y="2294532"/>
            <a:ext cx="0" cy="295650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B051C85-7002-435B-917F-B0A3974D710D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10343318" y="2294532"/>
            <a:ext cx="6452" cy="295650"/>
          </a:xfrm>
          <a:prstGeom prst="straightConnector1">
            <a:avLst/>
          </a:prstGeom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2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23191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1166191" y="297347"/>
            <a:ext cx="10257183" cy="583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Социометрия Дж. Морено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1F19E88-424E-4B75-8747-6B6DCC1C20C4}"/>
              </a:ext>
            </a:extLst>
          </p:cNvPr>
          <p:cNvSpPr/>
          <p:nvPr/>
        </p:nvSpPr>
        <p:spPr>
          <a:xfrm>
            <a:off x="1166190" y="1101586"/>
            <a:ext cx="10257183" cy="23274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Социометрическая методика проводится групповым методом, её проведение не требует больших временных затрат (15 мин.) Она особенно полезна в работах по совершенствованию отношений в коллективе.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B4BB030-2685-420E-93F3-132EBA6A721C}"/>
              </a:ext>
            </a:extLst>
          </p:cNvPr>
          <p:cNvSpPr/>
          <p:nvPr/>
        </p:nvSpPr>
        <p:spPr>
          <a:xfrm>
            <a:off x="2279374" y="3650143"/>
            <a:ext cx="9143999" cy="29105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Социометрическая процедура заключается в том, что членам группы предлагается перечислить в порядке предпочтения тех товарищей по группе, с которыми они хотели бы вместе работать, отдыхать, сидеть за партой и т.д.</a:t>
            </a:r>
          </a:p>
        </p:txBody>
      </p:sp>
    </p:spTree>
    <p:extLst>
      <p:ext uri="{BB962C8B-B14F-4D97-AF65-F5344CB8AC3E}">
        <p14:creationId xmlns:p14="http://schemas.microsoft.com/office/powerpoint/2010/main" val="85093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23191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1391478" y="274776"/>
            <a:ext cx="10257183" cy="8649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Социограмма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349624-CA09-4507-911E-F8FED6C06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234" y="1414463"/>
            <a:ext cx="5454305" cy="533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3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Фоны для презентаций по психологии (65 фото)">
            <a:extLst>
              <a:ext uri="{FF2B5EF4-FFF2-40B4-BE49-F238E27FC236}">
                <a16:creationId xmlns:a16="http://schemas.microsoft.com/office/drawing/2014/main" id="{FB66A823-0539-4D80-A055-8BCB7D92AF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922104" cy="292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67654C-647D-4EEF-B458-AF4CCD9D25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2222"/>
          <a:stretch/>
        </p:blipFill>
        <p:spPr>
          <a:xfrm>
            <a:off x="23191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2C2939B-7927-476C-BBF5-45E5A7DC7AA9}"/>
              </a:ext>
            </a:extLst>
          </p:cNvPr>
          <p:cNvSpPr/>
          <p:nvPr/>
        </p:nvSpPr>
        <p:spPr>
          <a:xfrm>
            <a:off x="967408" y="251792"/>
            <a:ext cx="10257183" cy="1285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4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косвенной</a:t>
            </a:r>
            <a:r>
              <a:rPr kumimoji="0" lang="ru-RU" sz="44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межличностных отношений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CFC224E-087C-4492-A03B-EC952AB55484}"/>
              </a:ext>
            </a:extLst>
          </p:cNvPr>
          <p:cNvSpPr/>
          <p:nvPr/>
        </p:nvSpPr>
        <p:spPr>
          <a:xfrm>
            <a:off x="990599" y="1772481"/>
            <a:ext cx="10257183" cy="16167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наблюдения реальной ситуации (дают наиболее достоверную информацию о межличностных отношениях)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0CF3858-6E7D-4608-9681-DCE087A35B45}"/>
              </a:ext>
            </a:extLst>
          </p:cNvPr>
          <p:cNvSpPr/>
          <p:nvPr/>
        </p:nvSpPr>
        <p:spPr>
          <a:xfrm>
            <a:off x="2658199" y="5017606"/>
            <a:ext cx="8589583" cy="16167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Проективные средства, основанные на обсуждаемом принципе, направлены на определённую сферу познания  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6F9EDEB-3F86-453E-80E7-0ABCFD07230F}"/>
              </a:ext>
            </a:extLst>
          </p:cNvPr>
          <p:cNvSpPr/>
          <p:nvPr/>
        </p:nvSpPr>
        <p:spPr>
          <a:xfrm>
            <a:off x="990599" y="3508514"/>
            <a:ext cx="10257183" cy="1285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символического моделирования реальной ситуации (Дж. </a:t>
            </a:r>
            <a:r>
              <a:rPr kumimoji="0" lang="ru-RU" sz="36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Кют</a:t>
            </a:r>
            <a:r>
              <a:rPr kumimoji="0" lang="ru-RU" sz="3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23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1182</Words>
  <Application>Microsoft Office PowerPoint</Application>
  <PresentationFormat>Широкоэкранный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Packard Bell</dc:creator>
  <cp:lastModifiedBy>Packard Bell</cp:lastModifiedBy>
  <cp:revision>6</cp:revision>
  <dcterms:created xsi:type="dcterms:W3CDTF">2022-04-30T06:46:59Z</dcterms:created>
  <dcterms:modified xsi:type="dcterms:W3CDTF">2023-05-14T05:48:22Z</dcterms:modified>
</cp:coreProperties>
</file>