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83" r:id="rId3"/>
    <p:sldId id="285" r:id="rId4"/>
    <p:sldId id="286" r:id="rId5"/>
    <p:sldId id="258" r:id="rId6"/>
    <p:sldId id="259" r:id="rId7"/>
    <p:sldId id="260" r:id="rId8"/>
    <p:sldId id="274" r:id="rId9"/>
    <p:sldId id="276" r:id="rId10"/>
    <p:sldId id="278" r:id="rId11"/>
    <p:sldId id="277" r:id="rId12"/>
    <p:sldId id="261" r:id="rId13"/>
    <p:sldId id="262" r:id="rId14"/>
    <p:sldId id="264" r:id="rId15"/>
    <p:sldId id="263" r:id="rId16"/>
    <p:sldId id="265" r:id="rId17"/>
    <p:sldId id="266" r:id="rId18"/>
    <p:sldId id="267" r:id="rId19"/>
    <p:sldId id="268" r:id="rId20"/>
    <p:sldId id="272" r:id="rId21"/>
    <p:sldId id="273" r:id="rId22"/>
    <p:sldId id="269" r:id="rId23"/>
    <p:sldId id="271" r:id="rId24"/>
    <p:sldId id="279" r:id="rId25"/>
    <p:sldId id="270" r:id="rId26"/>
    <p:sldId id="281" r:id="rId2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FF0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56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3F121E-4267-4EFD-A4BD-E2BD2CC14181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AE35127-5915-4E31-A3F0-2168EC206D80}">
      <dgm:prSet phldrT="[Текст]"/>
      <dgm:spPr/>
      <dgm:t>
        <a:bodyPr/>
        <a:lstStyle/>
        <a:p>
          <a:r>
            <a:rPr lang="ru-RU" dirty="0" smtClean="0"/>
            <a:t>Нестандартные уроки</a:t>
          </a:r>
          <a:endParaRPr lang="ru-RU" dirty="0"/>
        </a:p>
      </dgm:t>
    </dgm:pt>
    <dgm:pt modelId="{B0B177EE-0DFB-45EB-BD50-D09770DCF467}" type="parTrans" cxnId="{FC545306-EA33-4BBE-8955-02F105EB7C67}">
      <dgm:prSet/>
      <dgm:spPr/>
      <dgm:t>
        <a:bodyPr/>
        <a:lstStyle/>
        <a:p>
          <a:endParaRPr lang="ru-RU"/>
        </a:p>
      </dgm:t>
    </dgm:pt>
    <dgm:pt modelId="{7E520C60-E22A-467D-A99E-8EFCF05F67F4}" type="sibTrans" cxnId="{FC545306-EA33-4BBE-8955-02F105EB7C67}">
      <dgm:prSet/>
      <dgm:spPr/>
      <dgm:t>
        <a:bodyPr/>
        <a:lstStyle/>
        <a:p>
          <a:endParaRPr lang="ru-RU"/>
        </a:p>
      </dgm:t>
    </dgm:pt>
    <dgm:pt modelId="{395A84AA-3F8F-4F96-A8FD-2F1AFD6C268A}">
      <dgm:prSet phldrT="[Текст]"/>
      <dgm:spPr/>
      <dgm:t>
        <a:bodyPr/>
        <a:lstStyle/>
        <a:p>
          <a:r>
            <a:rPr lang="ru-RU" dirty="0" smtClean="0"/>
            <a:t>Литературные гостиные</a:t>
          </a:r>
          <a:endParaRPr lang="ru-RU" dirty="0"/>
        </a:p>
      </dgm:t>
    </dgm:pt>
    <dgm:pt modelId="{6392E617-2B53-44AE-B733-EB22096B3508}" type="parTrans" cxnId="{E983A0ED-6288-4D45-9157-1FBE3821487F}">
      <dgm:prSet/>
      <dgm:spPr/>
      <dgm:t>
        <a:bodyPr/>
        <a:lstStyle/>
        <a:p>
          <a:endParaRPr lang="ru-RU"/>
        </a:p>
      </dgm:t>
    </dgm:pt>
    <dgm:pt modelId="{85ACB658-0D67-4B12-9AC5-87D28F1F700B}" type="sibTrans" cxnId="{E983A0ED-6288-4D45-9157-1FBE3821487F}">
      <dgm:prSet/>
      <dgm:spPr/>
      <dgm:t>
        <a:bodyPr/>
        <a:lstStyle/>
        <a:p>
          <a:endParaRPr lang="ru-RU"/>
        </a:p>
      </dgm:t>
    </dgm:pt>
    <dgm:pt modelId="{0ED9CA04-2C58-4022-8C0F-146C7A4D68DD}">
      <dgm:prSet phldrT="[Текст]"/>
      <dgm:spPr/>
      <dgm:t>
        <a:bodyPr/>
        <a:lstStyle/>
        <a:p>
          <a:r>
            <a:rPr lang="ru-RU" dirty="0" smtClean="0"/>
            <a:t>Уроки – исследования</a:t>
          </a:r>
          <a:endParaRPr lang="ru-RU" dirty="0"/>
        </a:p>
      </dgm:t>
    </dgm:pt>
    <dgm:pt modelId="{ADBE23C0-32D7-4A81-AFD2-D4D01925CE85}" type="parTrans" cxnId="{C15362EB-6025-40E7-9926-BCB9F19C8E19}">
      <dgm:prSet/>
      <dgm:spPr/>
      <dgm:t>
        <a:bodyPr/>
        <a:lstStyle/>
        <a:p>
          <a:endParaRPr lang="ru-RU"/>
        </a:p>
      </dgm:t>
    </dgm:pt>
    <dgm:pt modelId="{E2D0C353-DFE4-425C-ACA9-54F52DE86C64}" type="sibTrans" cxnId="{C15362EB-6025-40E7-9926-BCB9F19C8E19}">
      <dgm:prSet/>
      <dgm:spPr/>
      <dgm:t>
        <a:bodyPr/>
        <a:lstStyle/>
        <a:p>
          <a:endParaRPr lang="ru-RU"/>
        </a:p>
      </dgm:t>
    </dgm:pt>
    <dgm:pt modelId="{5571CD01-2090-4B4F-9D9E-6D4571345674}" type="pres">
      <dgm:prSet presAssocID="{1D3F121E-4267-4EFD-A4BD-E2BD2CC1418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7BE4810-2EF6-4283-999B-0E5C0B70DE23}" type="pres">
      <dgm:prSet presAssocID="{1D3F121E-4267-4EFD-A4BD-E2BD2CC14181}" presName="dummyMaxCanvas" presStyleCnt="0">
        <dgm:presLayoutVars/>
      </dgm:prSet>
      <dgm:spPr/>
    </dgm:pt>
    <dgm:pt modelId="{F80DF1ED-2F35-4A58-8E15-05C2D2AE8699}" type="pres">
      <dgm:prSet presAssocID="{1D3F121E-4267-4EFD-A4BD-E2BD2CC14181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A06404-4AFD-41E4-9044-E32FE812603F}" type="pres">
      <dgm:prSet presAssocID="{1D3F121E-4267-4EFD-A4BD-E2BD2CC14181}" presName="ThreeNodes_2" presStyleLbl="node1" presStyleIdx="1" presStyleCnt="3" custLinFactNeighborX="-1260" custLinFactNeighborY="-315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B1A054-93A8-4F9E-A679-F019527BF8DA}" type="pres">
      <dgm:prSet presAssocID="{1D3F121E-4267-4EFD-A4BD-E2BD2CC14181}" presName="ThreeNodes_3" presStyleLbl="node1" presStyleIdx="2" presStyleCnt="3" custLinFactNeighborX="7369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C669FA-6ABE-4A05-8EEE-42ABC515C830}" type="pres">
      <dgm:prSet presAssocID="{1D3F121E-4267-4EFD-A4BD-E2BD2CC14181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9EE1BC-85B8-4103-B7F5-7D6DC389C2CB}" type="pres">
      <dgm:prSet presAssocID="{1D3F121E-4267-4EFD-A4BD-E2BD2CC14181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EA7E41-77D0-4BD5-A509-5426FB90C6A9}" type="pres">
      <dgm:prSet presAssocID="{1D3F121E-4267-4EFD-A4BD-E2BD2CC14181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C14E3F-AD23-4B56-92B8-1EA3B67CE911}" type="pres">
      <dgm:prSet presAssocID="{1D3F121E-4267-4EFD-A4BD-E2BD2CC14181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D2443A-B2A9-4CB1-AE20-1DBB7CB714D6}" type="pres">
      <dgm:prSet presAssocID="{1D3F121E-4267-4EFD-A4BD-E2BD2CC14181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5362EB-6025-40E7-9926-BCB9F19C8E19}" srcId="{1D3F121E-4267-4EFD-A4BD-E2BD2CC14181}" destId="{0ED9CA04-2C58-4022-8C0F-146C7A4D68DD}" srcOrd="2" destOrd="0" parTransId="{ADBE23C0-32D7-4A81-AFD2-D4D01925CE85}" sibTransId="{E2D0C353-DFE4-425C-ACA9-54F52DE86C64}"/>
    <dgm:cxn modelId="{DCA24C81-B8BC-4779-A395-487F00878E5B}" type="presOf" srcId="{1AE35127-5915-4E31-A3F0-2168EC206D80}" destId="{F80DF1ED-2F35-4A58-8E15-05C2D2AE8699}" srcOrd="0" destOrd="0" presId="urn:microsoft.com/office/officeart/2005/8/layout/vProcess5"/>
    <dgm:cxn modelId="{D2CB9CFB-0584-49F1-94B9-6F15CC0DFE84}" type="presOf" srcId="{395A84AA-3F8F-4F96-A8FD-2F1AFD6C268A}" destId="{C5C14E3F-AD23-4B56-92B8-1EA3B67CE911}" srcOrd="1" destOrd="0" presId="urn:microsoft.com/office/officeart/2005/8/layout/vProcess5"/>
    <dgm:cxn modelId="{C83B4EA5-0065-4C99-A447-0AAFC39CA302}" type="presOf" srcId="{0ED9CA04-2C58-4022-8C0F-146C7A4D68DD}" destId="{B1D2443A-B2A9-4CB1-AE20-1DBB7CB714D6}" srcOrd="1" destOrd="0" presId="urn:microsoft.com/office/officeart/2005/8/layout/vProcess5"/>
    <dgm:cxn modelId="{5DFA6185-40CE-4D84-9D31-67149A150611}" type="presOf" srcId="{7E520C60-E22A-467D-A99E-8EFCF05F67F4}" destId="{BFC669FA-6ABE-4A05-8EEE-42ABC515C830}" srcOrd="0" destOrd="0" presId="urn:microsoft.com/office/officeart/2005/8/layout/vProcess5"/>
    <dgm:cxn modelId="{B96D294E-6FF1-4189-A0D7-B48CD7D6893E}" type="presOf" srcId="{85ACB658-0D67-4B12-9AC5-87D28F1F700B}" destId="{649EE1BC-85B8-4103-B7F5-7D6DC389C2CB}" srcOrd="0" destOrd="0" presId="urn:microsoft.com/office/officeart/2005/8/layout/vProcess5"/>
    <dgm:cxn modelId="{783F4F2A-ACEC-41C5-B1A1-09CCD7173B57}" type="presOf" srcId="{395A84AA-3F8F-4F96-A8FD-2F1AFD6C268A}" destId="{73A06404-4AFD-41E4-9044-E32FE812603F}" srcOrd="0" destOrd="0" presId="urn:microsoft.com/office/officeart/2005/8/layout/vProcess5"/>
    <dgm:cxn modelId="{C9F2AF49-DBC5-4251-8BC1-61E0596FC2CE}" type="presOf" srcId="{1D3F121E-4267-4EFD-A4BD-E2BD2CC14181}" destId="{5571CD01-2090-4B4F-9D9E-6D4571345674}" srcOrd="0" destOrd="0" presId="urn:microsoft.com/office/officeart/2005/8/layout/vProcess5"/>
    <dgm:cxn modelId="{E7721E5D-BF42-4FF7-A526-941B6C950DC2}" type="presOf" srcId="{1AE35127-5915-4E31-A3F0-2168EC206D80}" destId="{92EA7E41-77D0-4BD5-A509-5426FB90C6A9}" srcOrd="1" destOrd="0" presId="urn:microsoft.com/office/officeart/2005/8/layout/vProcess5"/>
    <dgm:cxn modelId="{FC545306-EA33-4BBE-8955-02F105EB7C67}" srcId="{1D3F121E-4267-4EFD-A4BD-E2BD2CC14181}" destId="{1AE35127-5915-4E31-A3F0-2168EC206D80}" srcOrd="0" destOrd="0" parTransId="{B0B177EE-0DFB-45EB-BD50-D09770DCF467}" sibTransId="{7E520C60-E22A-467D-A99E-8EFCF05F67F4}"/>
    <dgm:cxn modelId="{E983A0ED-6288-4D45-9157-1FBE3821487F}" srcId="{1D3F121E-4267-4EFD-A4BD-E2BD2CC14181}" destId="{395A84AA-3F8F-4F96-A8FD-2F1AFD6C268A}" srcOrd="1" destOrd="0" parTransId="{6392E617-2B53-44AE-B733-EB22096B3508}" sibTransId="{85ACB658-0D67-4B12-9AC5-87D28F1F700B}"/>
    <dgm:cxn modelId="{6E9D0373-BE4E-4A8D-82D9-4657E3FA334D}" type="presOf" srcId="{0ED9CA04-2C58-4022-8C0F-146C7A4D68DD}" destId="{26B1A054-93A8-4F9E-A679-F019527BF8DA}" srcOrd="0" destOrd="0" presId="urn:microsoft.com/office/officeart/2005/8/layout/vProcess5"/>
    <dgm:cxn modelId="{C893DAFB-1265-4654-B1D3-C0F7332D80B9}" type="presParOf" srcId="{5571CD01-2090-4B4F-9D9E-6D4571345674}" destId="{17BE4810-2EF6-4283-999B-0E5C0B70DE23}" srcOrd="0" destOrd="0" presId="urn:microsoft.com/office/officeart/2005/8/layout/vProcess5"/>
    <dgm:cxn modelId="{0B1072C1-2F4A-47D8-97A0-60ED2EA88ADC}" type="presParOf" srcId="{5571CD01-2090-4B4F-9D9E-6D4571345674}" destId="{F80DF1ED-2F35-4A58-8E15-05C2D2AE8699}" srcOrd="1" destOrd="0" presId="urn:microsoft.com/office/officeart/2005/8/layout/vProcess5"/>
    <dgm:cxn modelId="{222258B1-ECE5-41CF-B2B1-377D80757B44}" type="presParOf" srcId="{5571CD01-2090-4B4F-9D9E-6D4571345674}" destId="{73A06404-4AFD-41E4-9044-E32FE812603F}" srcOrd="2" destOrd="0" presId="urn:microsoft.com/office/officeart/2005/8/layout/vProcess5"/>
    <dgm:cxn modelId="{8B7E7F58-FBE2-455C-AEB2-CD39C2C5D2A2}" type="presParOf" srcId="{5571CD01-2090-4B4F-9D9E-6D4571345674}" destId="{26B1A054-93A8-4F9E-A679-F019527BF8DA}" srcOrd="3" destOrd="0" presId="urn:microsoft.com/office/officeart/2005/8/layout/vProcess5"/>
    <dgm:cxn modelId="{28C57CDF-2E0A-4E89-8019-3E7C7C142DD4}" type="presParOf" srcId="{5571CD01-2090-4B4F-9D9E-6D4571345674}" destId="{BFC669FA-6ABE-4A05-8EEE-42ABC515C830}" srcOrd="4" destOrd="0" presId="urn:microsoft.com/office/officeart/2005/8/layout/vProcess5"/>
    <dgm:cxn modelId="{12F3929B-E244-44E2-9EEB-24399F43162F}" type="presParOf" srcId="{5571CD01-2090-4B4F-9D9E-6D4571345674}" destId="{649EE1BC-85B8-4103-B7F5-7D6DC389C2CB}" srcOrd="5" destOrd="0" presId="urn:microsoft.com/office/officeart/2005/8/layout/vProcess5"/>
    <dgm:cxn modelId="{0D091641-2EA9-4D7D-8693-DF89B32605A0}" type="presParOf" srcId="{5571CD01-2090-4B4F-9D9E-6D4571345674}" destId="{92EA7E41-77D0-4BD5-A509-5426FB90C6A9}" srcOrd="6" destOrd="0" presId="urn:microsoft.com/office/officeart/2005/8/layout/vProcess5"/>
    <dgm:cxn modelId="{C129FDFF-36F1-4817-ABD8-B8D5990B56B6}" type="presParOf" srcId="{5571CD01-2090-4B4F-9D9E-6D4571345674}" destId="{C5C14E3F-AD23-4B56-92B8-1EA3B67CE911}" srcOrd="7" destOrd="0" presId="urn:microsoft.com/office/officeart/2005/8/layout/vProcess5"/>
    <dgm:cxn modelId="{5F0E5BD1-336F-420C-B1E2-47272C8B6428}" type="presParOf" srcId="{5571CD01-2090-4B4F-9D9E-6D4571345674}" destId="{B1D2443A-B2A9-4CB1-AE20-1DBB7CB714D6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0DF1ED-2F35-4A58-8E15-05C2D2AE8699}">
      <dsp:nvSpPr>
        <dsp:cNvPr id="0" name=""/>
        <dsp:cNvSpPr/>
      </dsp:nvSpPr>
      <dsp:spPr>
        <a:xfrm>
          <a:off x="0" y="0"/>
          <a:ext cx="7772400" cy="126838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Нестандартные уроки</a:t>
          </a:r>
          <a:endParaRPr lang="ru-RU" sz="4000" kern="1200" dirty="0"/>
        </a:p>
      </dsp:txBody>
      <dsp:txXfrm>
        <a:off x="0" y="0"/>
        <a:ext cx="6478018" cy="1268380"/>
      </dsp:txXfrm>
    </dsp:sp>
    <dsp:sp modelId="{73A06404-4AFD-41E4-9044-E32FE812603F}">
      <dsp:nvSpPr>
        <dsp:cNvPr id="0" name=""/>
        <dsp:cNvSpPr/>
      </dsp:nvSpPr>
      <dsp:spPr>
        <a:xfrm>
          <a:off x="587867" y="1080122"/>
          <a:ext cx="7772400" cy="1268380"/>
        </a:xfrm>
        <a:prstGeom prst="roundRect">
          <a:avLst>
            <a:gd name="adj" fmla="val 10000"/>
          </a:avLst>
        </a:prstGeom>
        <a:solidFill>
          <a:schemeClr val="accent5">
            <a:hueOff val="-2510283"/>
            <a:satOff val="20547"/>
            <a:lumOff val="-3333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Литературные гостиные</a:t>
          </a:r>
          <a:endParaRPr lang="ru-RU" sz="4000" kern="1200" dirty="0"/>
        </a:p>
      </dsp:txBody>
      <dsp:txXfrm>
        <a:off x="587867" y="1080122"/>
        <a:ext cx="6262152" cy="1268380"/>
      </dsp:txXfrm>
    </dsp:sp>
    <dsp:sp modelId="{26B1A054-93A8-4F9E-A679-F019527BF8DA}">
      <dsp:nvSpPr>
        <dsp:cNvPr id="0" name=""/>
        <dsp:cNvSpPr/>
      </dsp:nvSpPr>
      <dsp:spPr>
        <a:xfrm>
          <a:off x="1371599" y="2959553"/>
          <a:ext cx="7772400" cy="1268380"/>
        </a:xfrm>
        <a:prstGeom prst="roundRect">
          <a:avLst>
            <a:gd name="adj" fmla="val 10000"/>
          </a:avLst>
        </a:prstGeom>
        <a:solidFill>
          <a:schemeClr val="accent5">
            <a:hueOff val="-5020566"/>
            <a:satOff val="41093"/>
            <a:lumOff val="-6666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Уроки – исследования</a:t>
          </a:r>
          <a:endParaRPr lang="ru-RU" sz="4000" kern="1200" dirty="0"/>
        </a:p>
      </dsp:txBody>
      <dsp:txXfrm>
        <a:off x="1371599" y="2959553"/>
        <a:ext cx="6262152" cy="1268380"/>
      </dsp:txXfrm>
    </dsp:sp>
    <dsp:sp modelId="{BFC669FA-6ABE-4A05-8EEE-42ABC515C830}">
      <dsp:nvSpPr>
        <dsp:cNvPr id="0" name=""/>
        <dsp:cNvSpPr/>
      </dsp:nvSpPr>
      <dsp:spPr>
        <a:xfrm>
          <a:off x="6947952" y="961854"/>
          <a:ext cx="824447" cy="824447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947952" y="961854"/>
        <a:ext cx="824447" cy="824447"/>
      </dsp:txXfrm>
    </dsp:sp>
    <dsp:sp modelId="{649EE1BC-85B8-4103-B7F5-7D6DC389C2CB}">
      <dsp:nvSpPr>
        <dsp:cNvPr id="0" name=""/>
        <dsp:cNvSpPr/>
      </dsp:nvSpPr>
      <dsp:spPr>
        <a:xfrm>
          <a:off x="7633752" y="2433176"/>
          <a:ext cx="824447" cy="824447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5517137"/>
            <a:satOff val="32962"/>
            <a:lumOff val="-164"/>
            <a:alphaOff val="0"/>
          </a:schemeClr>
        </a:solidFill>
        <a:ln w="11429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7633752" y="2433176"/>
        <a:ext cx="824447" cy="8244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2286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88595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4793743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114550"/>
            <a:ext cx="6400800" cy="131445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1815084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14300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1586484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1657350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1649588"/>
            <a:ext cx="457200" cy="330994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285750"/>
            <a:ext cx="7772400" cy="131445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16586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4793743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16586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802505" y="2458593"/>
            <a:ext cx="468401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194322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2265188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2257426"/>
            <a:ext cx="457200" cy="33099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553200" cy="43660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228601"/>
            <a:ext cx="1447800" cy="4388644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769779"/>
            <a:ext cx="457200" cy="33099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145286"/>
            <a:ext cx="8503920" cy="3429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4288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1714500"/>
            <a:ext cx="8833104" cy="228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06764"/>
            <a:ext cx="8833104" cy="160477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057400"/>
            <a:ext cx="6480174" cy="1254919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4793743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14300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18288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1586484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1657350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1649588"/>
            <a:ext cx="457200" cy="330994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00050"/>
            <a:ext cx="7772400" cy="1143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71450"/>
            <a:ext cx="8534400" cy="569214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4807458"/>
            <a:ext cx="3044952" cy="27432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1" y="1181739"/>
            <a:ext cx="8921" cy="3614668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028700"/>
            <a:ext cx="4038600" cy="3511296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028700"/>
            <a:ext cx="4038600" cy="3511296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1650206"/>
            <a:ext cx="0" cy="3140964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08585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028700"/>
            <a:ext cx="8833104" cy="6858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4793742"/>
            <a:ext cx="8833104" cy="233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143000"/>
            <a:ext cx="4040188" cy="549731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1" y="1143000"/>
            <a:ext cx="4041775" cy="54864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4807458"/>
            <a:ext cx="3581400" cy="27432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96012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16586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1853537"/>
            <a:ext cx="4041648" cy="2863803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1853537"/>
            <a:ext cx="4038600" cy="286664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717027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787893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781812"/>
            <a:ext cx="457200" cy="330994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777015"/>
            <a:ext cx="457200" cy="33099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16586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4793743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18872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4743450"/>
            <a:ext cx="609600" cy="33099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14300"/>
            <a:ext cx="8833104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8915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457200"/>
            <a:ext cx="2743200" cy="440055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2362200" cy="74295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485901"/>
            <a:ext cx="2362200" cy="3108722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14300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40005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514350"/>
            <a:ext cx="5638800" cy="405765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171450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242316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234554"/>
            <a:ext cx="457200" cy="330994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4791289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4808136"/>
            <a:ext cx="3383280" cy="27432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40005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14300"/>
            <a:ext cx="8833104" cy="226314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457200"/>
            <a:ext cx="2743200" cy="440055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16586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171450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242316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234554"/>
            <a:ext cx="457200" cy="33099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3771900"/>
            <a:ext cx="5867400" cy="9144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457200"/>
            <a:ext cx="5867400" cy="32004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742950"/>
            <a:ext cx="2438400" cy="394335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4791289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4803738"/>
            <a:ext cx="3044952" cy="27432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4808136"/>
            <a:ext cx="3584448" cy="27432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1"/>
            <a:ext cx="9144000" cy="104502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4791289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4803738"/>
            <a:ext cx="3044952" cy="27432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4808136"/>
            <a:ext cx="3581400" cy="27432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16586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957557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717027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787893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780131"/>
            <a:ext cx="457200" cy="330994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171450"/>
            <a:ext cx="8534400" cy="569214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143000"/>
            <a:ext cx="8534400" cy="344957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187624" y="1419622"/>
            <a:ext cx="6120680" cy="1368152"/>
          </a:xfrm>
          <a:prstGeom prst="roundRect">
            <a:avLst/>
          </a:prstGeom>
          <a:ln w="76200">
            <a:solidFill>
              <a:srgbClr val="CBFF0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3779912" y="3723878"/>
            <a:ext cx="5104656" cy="1314450"/>
          </a:xfrm>
        </p:spPr>
        <p:txBody>
          <a:bodyPr>
            <a:normAutofit/>
          </a:bodyPr>
          <a:lstStyle/>
          <a:p>
            <a:pPr algn="r"/>
            <a:r>
              <a:rPr lang="ru-RU" sz="1400" dirty="0" smtClean="0"/>
              <a:t>Выполнила: учитель начальных классов</a:t>
            </a:r>
          </a:p>
          <a:p>
            <a:pPr algn="r"/>
            <a:r>
              <a:rPr lang="ru-RU" sz="1400" dirty="0" smtClean="0"/>
              <a:t> Чепурова Л.А.</a:t>
            </a:r>
            <a:endParaRPr lang="ru-RU" sz="1400" dirty="0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5800" y="555526"/>
            <a:ext cx="7772400" cy="324036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Читательская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компетентность – одна из составляющих функциональной грамотности младших школьников. 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Методы и приемы обучению чтению учащихся 1 –го класса</a:t>
            </a:r>
            <a:r>
              <a:rPr lang="ru-RU" b="1" dirty="0" smtClean="0">
                <a:latin typeface="Corbel" pitchFamily="34" charset="0"/>
              </a:rPr>
              <a:t/>
            </a:r>
            <a:br>
              <a:rPr lang="ru-RU" b="1" dirty="0" smtClean="0">
                <a:latin typeface="Corbel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619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320750"/>
            <a:ext cx="2987824" cy="2957157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339502"/>
            <a:ext cx="3995936" cy="864095"/>
          </a:xfrm>
        </p:spPr>
        <p:txBody>
          <a:bodyPr>
            <a:normAutofit/>
          </a:bodyPr>
          <a:lstStyle/>
          <a:p>
            <a:r>
              <a:rPr lang="ru-RU" dirty="0" smtClean="0"/>
              <a:t>«Собери слово»</a:t>
            </a:r>
            <a:endParaRPr lang="ru-RU" dirty="0"/>
          </a:p>
        </p:txBody>
      </p:sp>
      <p:pic>
        <p:nvPicPr>
          <p:cNvPr id="4098" name="Picture 2" descr="H:\soberi-slova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0"/>
            <a:ext cx="3636487" cy="5143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9456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320750"/>
            <a:ext cx="2987824" cy="2957157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339502"/>
            <a:ext cx="3995936" cy="864095"/>
          </a:xfrm>
        </p:spPr>
        <p:txBody>
          <a:bodyPr>
            <a:normAutofit/>
          </a:bodyPr>
          <a:lstStyle/>
          <a:p>
            <a:r>
              <a:rPr lang="ru-RU" dirty="0" smtClean="0"/>
              <a:t>«Ребус - метод»</a:t>
            </a:r>
            <a:endParaRPr lang="ru-RU" dirty="0"/>
          </a:p>
        </p:txBody>
      </p:sp>
      <p:pic>
        <p:nvPicPr>
          <p:cNvPr id="3075" name="Picture 3" descr="H:\h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95486"/>
            <a:ext cx="4824536" cy="46805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9456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320750"/>
            <a:ext cx="2987824" cy="2957157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339503"/>
            <a:ext cx="2987824" cy="1944216"/>
          </a:xfrm>
        </p:spPr>
        <p:txBody>
          <a:bodyPr>
            <a:normAutofit/>
          </a:bodyPr>
          <a:lstStyle/>
          <a:p>
            <a:r>
              <a:rPr lang="ru-RU" dirty="0" smtClean="0"/>
              <a:t>Чтение слоговых таблиц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9304" y="0"/>
            <a:ext cx="6264696" cy="480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9456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320750"/>
            <a:ext cx="2987824" cy="2957157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339503"/>
            <a:ext cx="2987824" cy="1944216"/>
          </a:xfrm>
        </p:spPr>
        <p:txBody>
          <a:bodyPr>
            <a:normAutofit/>
          </a:bodyPr>
          <a:lstStyle/>
          <a:p>
            <a:r>
              <a:rPr lang="ru-RU" dirty="0" smtClean="0"/>
              <a:t>Чтение слоговых таблиц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23478"/>
            <a:ext cx="5328592" cy="4941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9456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320750"/>
            <a:ext cx="2987824" cy="2957157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267494"/>
            <a:ext cx="4283968" cy="1944216"/>
          </a:xfrm>
        </p:spPr>
        <p:txBody>
          <a:bodyPr>
            <a:normAutofit/>
          </a:bodyPr>
          <a:lstStyle/>
          <a:p>
            <a:r>
              <a:rPr lang="ru-RU" dirty="0" smtClean="0"/>
              <a:t>«Составь слова из слогов»</a:t>
            </a:r>
            <a:endParaRPr lang="ru-RU" dirty="0"/>
          </a:p>
        </p:txBody>
      </p:sp>
      <p:sp>
        <p:nvSpPr>
          <p:cNvPr id="6146" name="AutoShape 2" descr="https://shareslide.ru/img/thumbs/9ed64f157aa8b515e8bfb101dd1d030a-8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7" name="Picture 3" descr="H:\2-page-25_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0"/>
            <a:ext cx="3707904" cy="2225402"/>
          </a:xfrm>
          <a:prstGeom prst="rect">
            <a:avLst/>
          </a:prstGeom>
          <a:noFill/>
        </p:spPr>
      </p:pic>
      <p:pic>
        <p:nvPicPr>
          <p:cNvPr id="6148" name="Picture 4" descr="H:\Hrx4w6pNV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1995686"/>
            <a:ext cx="5400600" cy="33123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9456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320750"/>
            <a:ext cx="2987824" cy="2957157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339503"/>
            <a:ext cx="2987824" cy="1944216"/>
          </a:xfrm>
        </p:spPr>
        <p:txBody>
          <a:bodyPr>
            <a:normAutofit/>
          </a:bodyPr>
          <a:lstStyle/>
          <a:p>
            <a:r>
              <a:rPr lang="ru-RU" dirty="0" smtClean="0"/>
              <a:t>Дополни слог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483518"/>
            <a:ext cx="6228184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9456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320750"/>
            <a:ext cx="2987824" cy="2957157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339503"/>
            <a:ext cx="2051720" cy="194421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«</a:t>
            </a:r>
            <a:r>
              <a:rPr lang="ru-RU" sz="2400" dirty="0" err="1" smtClean="0"/>
              <a:t>Ходилки</a:t>
            </a:r>
            <a:r>
              <a:rPr lang="ru-RU" sz="2400" dirty="0" smtClean="0"/>
              <a:t>» </a:t>
            </a:r>
            <a:endParaRPr lang="ru-RU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0"/>
            <a:ext cx="7416824" cy="465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9456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320750"/>
            <a:ext cx="2987824" cy="2957157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555776" y="195487"/>
            <a:ext cx="4680520" cy="79208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«Интерактивный тренажер» </a:t>
            </a:r>
            <a:endParaRPr lang="ru-RU" sz="24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059582"/>
            <a:ext cx="712879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9456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8793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320750"/>
            <a:ext cx="2987824" cy="2957157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555776" y="195487"/>
            <a:ext cx="4680520" cy="79208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«Слоговая активность» </a:t>
            </a:r>
            <a:endParaRPr lang="ru-RU" sz="24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059582"/>
            <a:ext cx="8352928" cy="3730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9456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51520" y="267494"/>
            <a:ext cx="5400600" cy="34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7753">
              <a:lnSpc>
                <a:spcPts val="4801"/>
              </a:lnSpc>
            </a:pPr>
            <a:r>
              <a:rPr sz="3500" spc="-35" dirty="0">
                <a:solidFill>
                  <a:srgbClr val="000000"/>
                </a:solidFill>
                <a:latin typeface="TBRAAH+AvenirNext-DemiBold"/>
                <a:cs typeface="TBRAAH+AvenirNext-DemiBold"/>
              </a:rPr>
              <a:t>ФУНКЦИОНАЛЬНАЯ</a:t>
            </a:r>
          </a:p>
          <a:p>
            <a:pPr marL="736046">
              <a:lnSpc>
                <a:spcPts val="4771"/>
              </a:lnSpc>
            </a:pPr>
            <a:r>
              <a:rPr sz="3500" spc="-35" dirty="0">
                <a:solidFill>
                  <a:srgbClr val="000000"/>
                </a:solidFill>
                <a:latin typeface="TBRAAH+AvenirNext-DemiBold"/>
                <a:cs typeface="TBRAAH+AvenirNext-DemiBold"/>
              </a:rPr>
              <a:t>ГРАМОТНОСТЬ</a:t>
            </a:r>
          </a:p>
          <a:p>
            <a:pPr>
              <a:lnSpc>
                <a:spcPts val="2486"/>
              </a:lnSpc>
              <a:spcBef>
                <a:spcPts val="24"/>
              </a:spcBef>
            </a:pPr>
            <a:r>
              <a:rPr dirty="0">
                <a:solidFill>
                  <a:srgbClr val="000000"/>
                </a:solidFill>
                <a:latin typeface="CKBVDT+AvenirNext-DemiBold"/>
                <a:cs typeface="CKBVDT+AvenirNext-DemiBold"/>
              </a:rPr>
              <a:t>-</a:t>
            </a:r>
            <a:r>
              <a:rPr spc="400" dirty="0">
                <a:solidFill>
                  <a:srgbClr val="000000"/>
                </a:solidFill>
                <a:latin typeface="CKBVDT+AvenirNext-DemiBold"/>
                <a:cs typeface="CKBVDT+AvenirNext-DemiBold"/>
              </a:rPr>
              <a:t> </a:t>
            </a:r>
            <a:r>
              <a:rPr spc="-18" dirty="0">
                <a:solidFill>
                  <a:srgbClr val="000000"/>
                </a:solidFill>
                <a:latin typeface="NMLDRM+AvenirNext-DemiBold"/>
                <a:cs typeface="NMLDRM+AvenirNext-DemiBold"/>
              </a:rPr>
              <a:t>это</a:t>
            </a:r>
            <a:r>
              <a:rPr spc="-1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pc="-18" dirty="0">
                <a:solidFill>
                  <a:srgbClr val="000000"/>
                </a:solidFill>
                <a:latin typeface="NMLDRM+AvenirNext-DemiBold"/>
                <a:cs typeface="NMLDRM+AvenirNext-DemiBold"/>
              </a:rPr>
              <a:t>понятие</a:t>
            </a:r>
            <a:r>
              <a:rPr dirty="0">
                <a:solidFill>
                  <a:srgbClr val="000000"/>
                </a:solidFill>
                <a:latin typeface="CKBVDT+AvenirNext-DemiBold"/>
                <a:cs typeface="CKBVDT+AvenirNext-DemiBold"/>
              </a:rPr>
              <a:t>,</a:t>
            </a:r>
            <a:r>
              <a:rPr spc="-91" dirty="0">
                <a:solidFill>
                  <a:srgbClr val="000000"/>
                </a:solidFill>
                <a:latin typeface="CKBVDT+AvenirNext-DemiBold"/>
                <a:cs typeface="CKBVDT+AvenirNext-DemiBold"/>
              </a:rPr>
              <a:t> </a:t>
            </a:r>
            <a:r>
              <a:rPr spc="-18" dirty="0">
                <a:solidFill>
                  <a:srgbClr val="000000"/>
                </a:solidFill>
                <a:latin typeface="NMLDRM+AvenirNext-DemiBold"/>
                <a:cs typeface="NMLDRM+AvenirNext-DemiBold"/>
              </a:rPr>
              <a:t>которое</a:t>
            </a:r>
            <a:r>
              <a:rPr spc="-1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pc="-18" dirty="0">
                <a:solidFill>
                  <a:srgbClr val="000000"/>
                </a:solidFill>
                <a:latin typeface="NMLDRM+AvenirNext-DemiBold"/>
                <a:cs typeface="NMLDRM+AvenirNext-DemiBold"/>
              </a:rPr>
              <a:t>подразумевает</a:t>
            </a:r>
          </a:p>
          <a:p>
            <a:pPr>
              <a:lnSpc>
                <a:spcPts val="2486"/>
              </a:lnSpc>
              <a:spcBef>
                <a:spcPts val="24"/>
              </a:spcBef>
            </a:pPr>
            <a:r>
              <a:rPr spc="-18" dirty="0">
                <a:solidFill>
                  <a:srgbClr val="000000"/>
                </a:solidFill>
                <a:latin typeface="NMLDRM+AvenirNext-DemiBold"/>
                <a:cs typeface="NMLDRM+AvenirNext-DemiBold"/>
              </a:rPr>
              <a:t>наличие</a:t>
            </a:r>
            <a:r>
              <a:rPr spc="-1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0000"/>
                </a:solidFill>
                <a:latin typeface="NMLDRM+AvenirNext-DemiBold"/>
                <a:cs typeface="NMLDRM+AvenirNext-DemiBold"/>
              </a:rPr>
              <a:t>у</a:t>
            </a:r>
            <a:r>
              <a:rPr spc="-3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pc="-18" dirty="0">
                <a:solidFill>
                  <a:srgbClr val="000000"/>
                </a:solidFill>
                <a:latin typeface="NMLDRM+AvenirNext-DemiBold"/>
                <a:cs typeface="NMLDRM+AvenirNext-DemiBold"/>
              </a:rPr>
              <a:t>ребенка</a:t>
            </a:r>
            <a:r>
              <a:rPr spc="-1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pc="-18" dirty="0">
                <a:solidFill>
                  <a:srgbClr val="000000"/>
                </a:solidFill>
                <a:latin typeface="NMLDRM+AvenirNext-DemiBold"/>
                <a:cs typeface="NMLDRM+AvenirNext-DemiBold"/>
              </a:rPr>
              <a:t>способности</a:t>
            </a:r>
          </a:p>
          <a:p>
            <a:pPr>
              <a:lnSpc>
                <a:spcPts val="2486"/>
              </a:lnSpc>
              <a:spcBef>
                <a:spcPts val="24"/>
              </a:spcBef>
            </a:pPr>
            <a:r>
              <a:rPr spc="-18" dirty="0">
                <a:solidFill>
                  <a:srgbClr val="000000"/>
                </a:solidFill>
                <a:latin typeface="NMLDRM+AvenirNext-DemiBold"/>
                <a:cs typeface="NMLDRM+AvenirNext-DemiBold"/>
              </a:rPr>
              <a:t>свободно</a:t>
            </a:r>
            <a:r>
              <a:rPr spc="-1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pc="-18" dirty="0">
                <a:solidFill>
                  <a:srgbClr val="000000"/>
                </a:solidFill>
                <a:latin typeface="NMLDRM+AvenirNext-DemiBold"/>
                <a:cs typeface="NMLDRM+AvenirNext-DemiBold"/>
              </a:rPr>
              <a:t>использовать</a:t>
            </a:r>
            <a:r>
              <a:rPr spc="-1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pc="-18" dirty="0">
                <a:solidFill>
                  <a:srgbClr val="000000"/>
                </a:solidFill>
                <a:latin typeface="NMLDRM+AvenirNext-DemiBold"/>
                <a:cs typeface="NMLDRM+AvenirNext-DemiBold"/>
              </a:rPr>
              <a:t>навыки</a:t>
            </a:r>
          </a:p>
          <a:p>
            <a:pPr>
              <a:lnSpc>
                <a:spcPts val="2486"/>
              </a:lnSpc>
              <a:spcBef>
                <a:spcPts val="24"/>
              </a:spcBef>
            </a:pPr>
            <a:r>
              <a:rPr spc="-18" dirty="0">
                <a:solidFill>
                  <a:srgbClr val="000000"/>
                </a:solidFill>
                <a:latin typeface="NMLDRM+AvenirNext-DemiBold"/>
                <a:cs typeface="NMLDRM+AvenirNext-DemiBold"/>
              </a:rPr>
              <a:t>чтения</a:t>
            </a:r>
            <a:r>
              <a:rPr spc="-1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0000"/>
                </a:solidFill>
                <a:latin typeface="NMLDRM+AvenirNext-DemiBold"/>
                <a:cs typeface="NMLDRM+AvenirNext-DemiBold"/>
              </a:rPr>
              <a:t>и</a:t>
            </a:r>
            <a:r>
              <a:rPr spc="-3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pc="-18" dirty="0">
                <a:solidFill>
                  <a:srgbClr val="000000"/>
                </a:solidFill>
                <a:latin typeface="NMLDRM+AvenirNext-DemiBold"/>
                <a:cs typeface="NMLDRM+AvenirNext-DemiBold"/>
              </a:rPr>
              <a:t>письма</a:t>
            </a:r>
            <a:r>
              <a:rPr spc="-1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0000"/>
                </a:solidFill>
                <a:latin typeface="NMLDRM+AvenirNext-DemiBold"/>
                <a:cs typeface="NMLDRM+AvenirNext-DemiBold"/>
              </a:rPr>
              <a:t>в</a:t>
            </a:r>
            <a:r>
              <a:rPr spc="-3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pc="-18" dirty="0">
                <a:solidFill>
                  <a:srgbClr val="000000"/>
                </a:solidFill>
                <a:latin typeface="NMLDRM+AvenirNext-DemiBold"/>
                <a:cs typeface="NMLDRM+AvenirNext-DemiBold"/>
              </a:rPr>
              <a:t>целях</a:t>
            </a:r>
            <a:r>
              <a:rPr spc="-1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pc="-18" dirty="0">
                <a:solidFill>
                  <a:srgbClr val="000000"/>
                </a:solidFill>
                <a:latin typeface="NMLDRM+AvenirNext-DemiBold"/>
                <a:cs typeface="NMLDRM+AvenirNext-DemiBold"/>
              </a:rPr>
              <a:t>получения</a:t>
            </a:r>
          </a:p>
          <a:p>
            <a:pPr>
              <a:lnSpc>
                <a:spcPts val="2486"/>
              </a:lnSpc>
              <a:spcBef>
                <a:spcPts val="24"/>
              </a:spcBef>
            </a:pPr>
            <a:r>
              <a:rPr spc="-18" dirty="0">
                <a:solidFill>
                  <a:srgbClr val="000000"/>
                </a:solidFill>
                <a:latin typeface="NMLDRM+AvenirNext-DemiBold"/>
                <a:cs typeface="NMLDRM+AvenirNext-DemiBold"/>
              </a:rPr>
              <a:t>информации</a:t>
            </a:r>
            <a:r>
              <a:rPr spc="-1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pc="-18" dirty="0">
                <a:solidFill>
                  <a:srgbClr val="000000"/>
                </a:solidFill>
                <a:latin typeface="NMLDRM+AvenirNext-DemiBold"/>
                <a:cs typeface="NMLDRM+AvenirNext-DemiBold"/>
              </a:rPr>
              <a:t>из</a:t>
            </a:r>
            <a:r>
              <a:rPr spc="-1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pc="-18" dirty="0">
                <a:solidFill>
                  <a:srgbClr val="000000"/>
                </a:solidFill>
                <a:latin typeface="NMLDRM+AvenirNext-DemiBold"/>
                <a:cs typeface="NMLDRM+AvenirNext-DemiBold"/>
              </a:rPr>
              <a:t>текста</a:t>
            </a:r>
            <a:r>
              <a:rPr spc="-1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0000"/>
                </a:solidFill>
                <a:latin typeface="NMLDRM+AvenirNext-DemiBold"/>
                <a:cs typeface="NMLDRM+AvenirNext-DemiBold"/>
              </a:rPr>
              <a:t>и</a:t>
            </a:r>
            <a:r>
              <a:rPr spc="-3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0000"/>
                </a:solidFill>
                <a:latin typeface="NMLDRM+AvenirNext-DemiBold"/>
                <a:cs typeface="NMLDRM+AvenirNext-DemiBold"/>
              </a:rPr>
              <a:t>в</a:t>
            </a:r>
            <a:r>
              <a:rPr spc="-3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pc="-18" dirty="0">
                <a:solidFill>
                  <a:srgbClr val="000000"/>
                </a:solidFill>
                <a:latin typeface="NMLDRM+AvenirNext-DemiBold"/>
                <a:cs typeface="NMLDRM+AvenirNext-DemiBold"/>
              </a:rPr>
              <a:t>целях</a:t>
            </a:r>
          </a:p>
          <a:p>
            <a:pPr>
              <a:lnSpc>
                <a:spcPts val="2486"/>
              </a:lnSpc>
              <a:spcBef>
                <a:spcPts val="24"/>
              </a:spcBef>
            </a:pPr>
            <a:r>
              <a:rPr spc="-18" dirty="0">
                <a:solidFill>
                  <a:srgbClr val="000000"/>
                </a:solidFill>
                <a:latin typeface="NMLDRM+AvenirNext-DemiBold"/>
                <a:cs typeface="NMLDRM+AvenirNext-DemiBold"/>
              </a:rPr>
              <a:t>передачи</a:t>
            </a:r>
            <a:r>
              <a:rPr spc="-1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pc="-18" dirty="0">
                <a:solidFill>
                  <a:srgbClr val="000000"/>
                </a:solidFill>
                <a:latin typeface="NMLDRM+AvenirNext-DemiBold"/>
                <a:cs typeface="NMLDRM+AvenirNext-DemiBold"/>
              </a:rPr>
              <a:t>такой</a:t>
            </a:r>
            <a:r>
              <a:rPr spc="-1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pc="-18" dirty="0">
                <a:solidFill>
                  <a:srgbClr val="000000"/>
                </a:solidFill>
                <a:latin typeface="NMLDRM+AvenirNext-DemiBold"/>
                <a:cs typeface="NMLDRM+AvenirNext-DemiBold"/>
              </a:rPr>
              <a:t>информации</a:t>
            </a:r>
          </a:p>
          <a:p>
            <a:pPr>
              <a:lnSpc>
                <a:spcPts val="2486"/>
              </a:lnSpc>
              <a:spcBef>
                <a:spcPts val="24"/>
              </a:spcBef>
            </a:pPr>
            <a:r>
              <a:rPr dirty="0">
                <a:solidFill>
                  <a:srgbClr val="000000"/>
                </a:solidFill>
                <a:latin typeface="NMLDRM+AvenirNext-DemiBold"/>
                <a:cs typeface="NMLDRM+AvenirNext-DemiBold"/>
              </a:rPr>
              <a:t>в</a:t>
            </a:r>
            <a:r>
              <a:rPr spc="-3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pc="-18" dirty="0">
                <a:solidFill>
                  <a:srgbClr val="000000"/>
                </a:solidFill>
                <a:latin typeface="NMLDRM+AvenirNext-DemiBold"/>
                <a:cs typeface="NMLDRM+AvenirNext-DemiBold"/>
              </a:rPr>
              <a:t>реальном</a:t>
            </a:r>
            <a:r>
              <a:rPr spc="-1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pc="-18" dirty="0">
                <a:solidFill>
                  <a:srgbClr val="000000"/>
                </a:solidFill>
                <a:latin typeface="NMLDRM+AvenirNext-DemiBold"/>
                <a:cs typeface="NMLDRM+AvenirNext-DemiBold"/>
              </a:rPr>
              <a:t>общении</a:t>
            </a:r>
            <a:r>
              <a:rPr dirty="0">
                <a:solidFill>
                  <a:srgbClr val="000000"/>
                </a:solidFill>
                <a:latin typeface="CKBVDT+AvenirNext-DemiBold"/>
                <a:cs typeface="CKBVDT+AvenirNext-DemiBold"/>
              </a:rPr>
              <a:t>,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97094" y="3723878"/>
            <a:ext cx="3482818" cy="12824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86"/>
              </a:lnSpc>
            </a:pPr>
            <a:r>
              <a:rPr spc="-18" dirty="0">
                <a:solidFill>
                  <a:srgbClr val="000000"/>
                </a:solidFill>
                <a:latin typeface="NMLDRM+AvenirNext-DemiBold"/>
                <a:cs typeface="NMLDRM+AvenirNext-DemiBold"/>
              </a:rPr>
              <a:t>общении</a:t>
            </a:r>
            <a:r>
              <a:rPr spc="-1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pc="-18" dirty="0">
                <a:solidFill>
                  <a:srgbClr val="000000"/>
                </a:solidFill>
                <a:latin typeface="NMLDRM+AvenirNext-DemiBold"/>
                <a:cs typeface="NMLDRM+AvenirNext-DemiBold"/>
              </a:rPr>
              <a:t>при</a:t>
            </a:r>
          </a:p>
          <a:p>
            <a:pPr>
              <a:lnSpc>
                <a:spcPts val="2486"/>
              </a:lnSpc>
              <a:spcBef>
                <a:spcPts val="24"/>
              </a:spcBef>
            </a:pPr>
            <a:r>
              <a:rPr spc="-18" dirty="0">
                <a:solidFill>
                  <a:srgbClr val="000000"/>
                </a:solidFill>
                <a:latin typeface="NMLDRM+AvenirNext-DemiBold"/>
                <a:cs typeface="NMLDRM+AvenirNext-DemiBold"/>
              </a:rPr>
              <a:t>помощи</a:t>
            </a:r>
            <a:r>
              <a:rPr spc="-1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pc="-18" dirty="0">
                <a:solidFill>
                  <a:srgbClr val="000000"/>
                </a:solidFill>
                <a:latin typeface="NMLDRM+AvenirNext-DemiBold"/>
                <a:cs typeface="NMLDRM+AvenirNext-DemiBold"/>
              </a:rPr>
              <a:t>текстов</a:t>
            </a:r>
            <a:r>
              <a:rPr spc="-1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0000"/>
                </a:solidFill>
                <a:latin typeface="NMLDRM+AvenirNext-DemiBold"/>
                <a:cs typeface="NMLDRM+AvenirNext-DemiBold"/>
              </a:rPr>
              <a:t>и</a:t>
            </a:r>
          </a:p>
          <a:p>
            <a:pPr>
              <a:lnSpc>
                <a:spcPts val="2486"/>
              </a:lnSpc>
              <a:spcBef>
                <a:spcPts val="24"/>
              </a:spcBef>
            </a:pPr>
            <a:r>
              <a:rPr spc="-18" dirty="0">
                <a:solidFill>
                  <a:srgbClr val="000000"/>
                </a:solidFill>
                <a:latin typeface="NMLDRM+AvenirNext-DemiBold"/>
                <a:cs typeface="NMLDRM+AvenirNext-DemiBold"/>
              </a:rPr>
              <a:t>других</a:t>
            </a:r>
          </a:p>
          <a:p>
            <a:pPr>
              <a:lnSpc>
                <a:spcPts val="2486"/>
              </a:lnSpc>
              <a:spcBef>
                <a:spcPts val="24"/>
              </a:spcBef>
            </a:pPr>
            <a:r>
              <a:rPr spc="-18" dirty="0">
                <a:solidFill>
                  <a:srgbClr val="000000"/>
                </a:solidFill>
                <a:latin typeface="NMLDRM+AvenirNext-DemiBold"/>
                <a:cs typeface="NMLDRM+AvenirNext-DemiBold"/>
              </a:rPr>
              <a:t>сообщений</a:t>
            </a:r>
            <a:r>
              <a:rPr dirty="0">
                <a:solidFill>
                  <a:srgbClr val="000000"/>
                </a:solidFill>
                <a:latin typeface="CKBVDT+AvenirNext-DemiBold"/>
                <a:cs typeface="CKBVDT+AvenirNext-DemiBold"/>
              </a:rPr>
              <a:t>.</a:t>
            </a:r>
          </a:p>
        </p:txBody>
      </p:sp>
      <p:pic>
        <p:nvPicPr>
          <p:cNvPr id="4098" name="Picture 2" descr="https://img.lovepik.com/element/40151/8198.png_12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699542"/>
            <a:ext cx="4193902" cy="41939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320750"/>
            <a:ext cx="2987824" cy="2957157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555776" y="195487"/>
            <a:ext cx="4680520" cy="79208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«Слоговая активность» </a:t>
            </a:r>
            <a:endParaRPr lang="ru-RU" sz="2400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627534"/>
            <a:ext cx="6631275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9456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320750"/>
            <a:ext cx="2987824" cy="2957157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555776" y="195487"/>
            <a:ext cx="4680520" cy="79208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«Слоговая активность» </a:t>
            </a:r>
            <a:endParaRPr lang="ru-RU" sz="2400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877026"/>
            <a:ext cx="6876255" cy="4266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9456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320750"/>
            <a:ext cx="2987824" cy="2957157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555776" y="195487"/>
            <a:ext cx="4680520" cy="79208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«Слоговая активность» </a:t>
            </a:r>
            <a:endParaRPr lang="ru-RU" sz="2400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7096" y="915566"/>
            <a:ext cx="8136904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9456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320750"/>
            <a:ext cx="2987824" cy="2957157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555776" y="195487"/>
            <a:ext cx="4680520" cy="79208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«Слоговая активность» </a:t>
            </a:r>
            <a:endParaRPr lang="ru-RU" sz="2400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771550"/>
            <a:ext cx="6372200" cy="4131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9456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320750"/>
            <a:ext cx="2987824" cy="2957157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555776" y="195487"/>
            <a:ext cx="4680520" cy="79208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«Настольные игры» </a:t>
            </a:r>
            <a:endParaRPr lang="ru-RU" sz="2400" dirty="0"/>
          </a:p>
        </p:txBody>
      </p:sp>
      <p:pic>
        <p:nvPicPr>
          <p:cNvPr id="5122" name="Picture 2" descr="H:\hodilka-igra-slog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7866" y="1275606"/>
            <a:ext cx="4916134" cy="3867894"/>
          </a:xfrm>
          <a:prstGeom prst="rect">
            <a:avLst/>
          </a:prstGeom>
          <a:noFill/>
        </p:spPr>
      </p:pic>
      <p:pic>
        <p:nvPicPr>
          <p:cNvPr id="5123" name="Picture 3" descr="H:\hodilki-ariel-e15385137971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43558"/>
            <a:ext cx="4063248" cy="28597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9456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:\hodilki-skazka-e15385138067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64487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320750"/>
            <a:ext cx="2987824" cy="2957157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187624" y="1059582"/>
            <a:ext cx="7704856" cy="1656184"/>
          </a:xfrm>
        </p:spPr>
        <p:txBody>
          <a:bodyPr>
            <a:noAutofit/>
          </a:bodyPr>
          <a:lstStyle/>
          <a:p>
            <a:r>
              <a:rPr lang="ru-RU" dirty="0" smtClean="0"/>
              <a:t>«Спасибо за внимание»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9456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546685" y="245642"/>
            <a:ext cx="5219250" cy="31418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15"/>
              </a:lnSpc>
            </a:pPr>
            <a:r>
              <a:rPr sz="2600" spc="-26" dirty="0">
                <a:solidFill>
                  <a:srgbClr val="000000"/>
                </a:solidFill>
                <a:latin typeface="RAFLVR+AvenirNext-Regular"/>
                <a:cs typeface="RAFLVR+AvenirNext-Regular"/>
              </a:rPr>
              <a:t>На</a:t>
            </a:r>
            <a:r>
              <a:rPr sz="2600" spc="-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600" spc="-26" dirty="0">
                <a:solidFill>
                  <a:srgbClr val="000000"/>
                </a:solidFill>
                <a:latin typeface="RAFLVR+AvenirNext-Regular"/>
                <a:cs typeface="RAFLVR+AvenirNext-Regular"/>
              </a:rPr>
              <a:t>начальном</a:t>
            </a:r>
            <a:r>
              <a:rPr sz="2600" spc="-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600" spc="-26" dirty="0">
                <a:solidFill>
                  <a:srgbClr val="000000"/>
                </a:solidFill>
                <a:latin typeface="RAFLVR+AvenirNext-Regular"/>
                <a:cs typeface="RAFLVR+AvenirNext-Regular"/>
              </a:rPr>
              <a:t>этапе</a:t>
            </a:r>
            <a:r>
              <a:rPr sz="2600" spc="-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600" spc="-26" dirty="0">
                <a:solidFill>
                  <a:srgbClr val="000000"/>
                </a:solidFill>
                <a:latin typeface="RAFLVR+AvenirNext-Regular"/>
                <a:cs typeface="RAFLVR+AvenirNext-Regular"/>
              </a:rPr>
              <a:t>обучения</a:t>
            </a:r>
          </a:p>
          <a:p>
            <a:pPr marL="335341">
              <a:lnSpc>
                <a:spcPts val="3515"/>
              </a:lnSpc>
            </a:pPr>
            <a:r>
              <a:rPr sz="2600" spc="-26" dirty="0">
                <a:solidFill>
                  <a:srgbClr val="000000"/>
                </a:solidFill>
                <a:latin typeface="RAFLVR+AvenirNext-Regular"/>
                <a:cs typeface="RAFLVR+AvenirNext-Regular"/>
              </a:rPr>
              <a:t>главное</a:t>
            </a:r>
            <a:r>
              <a:rPr sz="2600" spc="-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000000"/>
                </a:solidFill>
                <a:latin typeface="MBUEBU+AvenirNext-Regular"/>
                <a:cs typeface="MBUEBU+AvenirNext-Regular"/>
              </a:rPr>
              <a:t>–</a:t>
            </a:r>
            <a:r>
              <a:rPr sz="2600" spc="-51" dirty="0">
                <a:solidFill>
                  <a:srgbClr val="000000"/>
                </a:solidFill>
                <a:latin typeface="MBUEBU+AvenirNext-Regular"/>
                <a:cs typeface="MBUEBU+AvenirNext-Regular"/>
              </a:rPr>
              <a:t> </a:t>
            </a:r>
            <a:r>
              <a:rPr sz="2600" spc="-26" dirty="0">
                <a:solidFill>
                  <a:srgbClr val="000000"/>
                </a:solidFill>
                <a:latin typeface="RAFLVR+AvenirNext-Regular"/>
                <a:cs typeface="RAFLVR+AvenirNext-Regular"/>
              </a:rPr>
              <a:t>развивать</a:t>
            </a:r>
            <a:r>
              <a:rPr sz="2600" spc="-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600" spc="-26" dirty="0">
                <a:solidFill>
                  <a:srgbClr val="000000"/>
                </a:solidFill>
                <a:latin typeface="RAFLVR+AvenirNext-Regular"/>
                <a:cs typeface="RAFLVR+AvenirNext-Regular"/>
              </a:rPr>
              <a:t>умение</a:t>
            </a:r>
          </a:p>
          <a:p>
            <a:pPr marL="314096">
              <a:lnSpc>
                <a:spcPts val="3515"/>
              </a:lnSpc>
            </a:pPr>
            <a:r>
              <a:rPr sz="2600" spc="-26" dirty="0">
                <a:solidFill>
                  <a:srgbClr val="000000"/>
                </a:solidFill>
                <a:latin typeface="RAFLVR+AvenirNext-Regular"/>
                <a:cs typeface="RAFLVR+AvenirNext-Regular"/>
              </a:rPr>
              <a:t>каждого</a:t>
            </a:r>
            <a:r>
              <a:rPr sz="2600" spc="-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600" spc="-26" dirty="0">
                <a:solidFill>
                  <a:srgbClr val="000000"/>
                </a:solidFill>
                <a:latin typeface="RAFLVR+AvenirNext-Regular"/>
                <a:cs typeface="RAFLVR+AvenirNext-Regular"/>
              </a:rPr>
              <a:t>ребенка</a:t>
            </a:r>
            <a:r>
              <a:rPr sz="2600" spc="-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600" spc="-26" dirty="0">
                <a:solidFill>
                  <a:srgbClr val="000000"/>
                </a:solidFill>
                <a:latin typeface="RAFLVR+AvenirNext-Regular"/>
                <a:cs typeface="RAFLVR+AvenirNext-Regular"/>
              </a:rPr>
              <a:t>мыслить</a:t>
            </a:r>
            <a:r>
              <a:rPr sz="2600" spc="-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000000"/>
                </a:solidFill>
                <a:latin typeface="RAFLVR+AvenirNext-Regular"/>
                <a:cs typeface="RAFLVR+AvenirNext-Regular"/>
              </a:rPr>
              <a:t>с</a:t>
            </a:r>
          </a:p>
          <a:p>
            <a:pPr marL="376850">
              <a:lnSpc>
                <a:spcPts val="3515"/>
              </a:lnSpc>
            </a:pPr>
            <a:r>
              <a:rPr sz="2600" spc="-26" dirty="0">
                <a:solidFill>
                  <a:srgbClr val="000000"/>
                </a:solidFill>
                <a:latin typeface="RAFLVR+AvenirNext-Regular"/>
                <a:cs typeface="RAFLVR+AvenirNext-Regular"/>
              </a:rPr>
              <a:t>помощью</a:t>
            </a:r>
            <a:r>
              <a:rPr sz="2600" spc="-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600" spc="-26" dirty="0">
                <a:solidFill>
                  <a:srgbClr val="000000"/>
                </a:solidFill>
                <a:latin typeface="RAFLVR+AvenirNext-Regular"/>
                <a:cs typeface="RAFLVR+AvenirNext-Regular"/>
              </a:rPr>
              <a:t>таких</a:t>
            </a:r>
            <a:r>
              <a:rPr sz="2600" spc="-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600" spc="-26" dirty="0">
                <a:solidFill>
                  <a:srgbClr val="000000"/>
                </a:solidFill>
                <a:latin typeface="RAFLVR+AvenirNext-Regular"/>
                <a:cs typeface="RAFLVR+AvenirNext-Regular"/>
              </a:rPr>
              <a:t>логических</a:t>
            </a:r>
          </a:p>
          <a:p>
            <a:pPr marL="59812">
              <a:lnSpc>
                <a:spcPts val="3515"/>
              </a:lnSpc>
            </a:pPr>
            <a:r>
              <a:rPr sz="2600" spc="-26" dirty="0">
                <a:solidFill>
                  <a:srgbClr val="000000"/>
                </a:solidFill>
                <a:latin typeface="RAFLVR+AvenirNext-Regular"/>
                <a:cs typeface="RAFLVR+AvenirNext-Regular"/>
              </a:rPr>
              <a:t>приемов</a:t>
            </a:r>
            <a:r>
              <a:rPr sz="2600" dirty="0">
                <a:solidFill>
                  <a:srgbClr val="000000"/>
                </a:solidFill>
                <a:latin typeface="MBUEBU+AvenirNext-Regular"/>
                <a:cs typeface="MBUEBU+AvenirNext-Regular"/>
              </a:rPr>
              <a:t>,</a:t>
            </a:r>
            <a:r>
              <a:rPr sz="2600" spc="-51" dirty="0">
                <a:solidFill>
                  <a:srgbClr val="000000"/>
                </a:solidFill>
                <a:latin typeface="MBUEBU+AvenirNext-Regular"/>
                <a:cs typeface="MBUEBU+AvenirNext-Regular"/>
              </a:rPr>
              <a:t> </a:t>
            </a:r>
            <a:r>
              <a:rPr sz="2600" spc="-26" dirty="0">
                <a:solidFill>
                  <a:srgbClr val="000000"/>
                </a:solidFill>
                <a:latin typeface="NMLDRM+AvenirNext-DemiBold"/>
                <a:cs typeface="NMLDRM+AvenirNext-DemiBold"/>
              </a:rPr>
              <a:t>как</a:t>
            </a:r>
            <a:r>
              <a:rPr sz="2600" spc="-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600" spc="-26" dirty="0">
                <a:solidFill>
                  <a:srgbClr val="000000"/>
                </a:solidFill>
                <a:latin typeface="NMLDRM+AvenirNext-DemiBold"/>
                <a:cs typeface="NMLDRM+AvenirNext-DemiBold"/>
              </a:rPr>
              <a:t>анализ</a:t>
            </a:r>
            <a:r>
              <a:rPr sz="2600" dirty="0">
                <a:solidFill>
                  <a:srgbClr val="000000"/>
                </a:solidFill>
                <a:latin typeface="CKBVDT+AvenirNext-DemiBold"/>
                <a:cs typeface="CKBVDT+AvenirNext-DemiBold"/>
              </a:rPr>
              <a:t>,</a:t>
            </a:r>
            <a:r>
              <a:rPr sz="2600" spc="-129" dirty="0">
                <a:solidFill>
                  <a:srgbClr val="000000"/>
                </a:solidFill>
                <a:latin typeface="CKBVDT+AvenirNext-DemiBold"/>
                <a:cs typeface="CKBVDT+AvenirNext-DemiBold"/>
              </a:rPr>
              <a:t> </a:t>
            </a:r>
            <a:r>
              <a:rPr sz="2600" spc="-26" dirty="0">
                <a:solidFill>
                  <a:srgbClr val="000000"/>
                </a:solidFill>
                <a:latin typeface="NMLDRM+AvenirNext-DemiBold"/>
                <a:cs typeface="NMLDRM+AvenirNext-DemiBold"/>
              </a:rPr>
              <a:t>синтез</a:t>
            </a:r>
            <a:r>
              <a:rPr sz="2600" dirty="0">
                <a:solidFill>
                  <a:srgbClr val="000000"/>
                </a:solidFill>
                <a:latin typeface="CKBVDT+AvenirNext-DemiBold"/>
                <a:cs typeface="CKBVDT+AvenirNext-DemiBold"/>
              </a:rPr>
              <a:t>,</a:t>
            </a:r>
          </a:p>
          <a:p>
            <a:pPr marL="790961">
              <a:lnSpc>
                <a:spcPts val="3515"/>
              </a:lnSpc>
            </a:pPr>
            <a:r>
              <a:rPr sz="2600" spc="-26" dirty="0">
                <a:solidFill>
                  <a:srgbClr val="000000"/>
                </a:solidFill>
                <a:latin typeface="NMLDRM+AvenirNext-DemiBold"/>
                <a:cs typeface="NMLDRM+AvenirNext-DemiBold"/>
              </a:rPr>
              <a:t>сравнение</a:t>
            </a:r>
            <a:r>
              <a:rPr sz="2600" dirty="0">
                <a:solidFill>
                  <a:srgbClr val="000000"/>
                </a:solidFill>
                <a:latin typeface="CKBVDT+AvenirNext-DemiBold"/>
                <a:cs typeface="CKBVDT+AvenirNext-DemiBold"/>
              </a:rPr>
              <a:t>,</a:t>
            </a:r>
            <a:r>
              <a:rPr sz="2600" spc="-129" dirty="0">
                <a:solidFill>
                  <a:srgbClr val="000000"/>
                </a:solidFill>
                <a:latin typeface="CKBVDT+AvenirNext-DemiBold"/>
                <a:cs typeface="CKBVDT+AvenirNext-DemiBold"/>
              </a:rPr>
              <a:t> </a:t>
            </a:r>
            <a:r>
              <a:rPr sz="2600" spc="-26" dirty="0">
                <a:solidFill>
                  <a:srgbClr val="000000"/>
                </a:solidFill>
                <a:latin typeface="NMLDRM+AvenirNext-DemiBold"/>
                <a:cs typeface="NMLDRM+AvenirNext-DemiBold"/>
              </a:rPr>
              <a:t>обобщение</a:t>
            </a:r>
            <a:r>
              <a:rPr sz="2600" dirty="0">
                <a:solidFill>
                  <a:srgbClr val="000000"/>
                </a:solidFill>
                <a:latin typeface="CKBVDT+AvenirNext-DemiBold"/>
                <a:cs typeface="CKBVDT+AvenirNext-DemiBold"/>
              </a:rPr>
              <a:t>,</a:t>
            </a:r>
          </a:p>
          <a:p>
            <a:pPr marL="2048654">
              <a:lnSpc>
                <a:spcPts val="3515"/>
              </a:lnSpc>
            </a:pPr>
            <a:r>
              <a:rPr sz="2600" spc="-26" dirty="0">
                <a:solidFill>
                  <a:srgbClr val="000000"/>
                </a:solidFill>
                <a:latin typeface="NMLDRM+AvenirNext-DemiBold"/>
                <a:cs typeface="NMLDRM+AvenirNext-DemiBold"/>
              </a:rPr>
              <a:t>классификация</a:t>
            </a:r>
            <a:r>
              <a:rPr sz="2600" dirty="0">
                <a:solidFill>
                  <a:srgbClr val="000000"/>
                </a:solidFill>
                <a:latin typeface="CKBVDT+AvenirNext-DemiBold"/>
                <a:cs typeface="CKBVDT+AvenirNext-DemiBold"/>
              </a:rPr>
              <a:t>,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228184" y="3363838"/>
            <a:ext cx="2563803" cy="13465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0341">
              <a:lnSpc>
                <a:spcPts val="3515"/>
              </a:lnSpc>
            </a:pPr>
            <a:r>
              <a:rPr sz="2600" spc="-26" dirty="0">
                <a:solidFill>
                  <a:srgbClr val="000000"/>
                </a:solidFill>
                <a:latin typeface="NMLDRM+AvenirNext-DemiBold"/>
                <a:cs typeface="NMLDRM+AvenirNext-DemiBold"/>
              </a:rPr>
              <a:t>сериация</a:t>
            </a:r>
            <a:r>
              <a:rPr sz="2600" dirty="0">
                <a:solidFill>
                  <a:srgbClr val="000000"/>
                </a:solidFill>
                <a:latin typeface="CKBVDT+AvenirNext-DemiBold"/>
                <a:cs typeface="CKBVDT+AvenirNext-DemiBold"/>
              </a:rPr>
              <a:t>,</a:t>
            </a:r>
          </a:p>
          <a:p>
            <a:pPr marL="362469">
              <a:lnSpc>
                <a:spcPts val="3515"/>
              </a:lnSpc>
            </a:pPr>
            <a:r>
              <a:rPr sz="2600" spc="-26" dirty="0">
                <a:solidFill>
                  <a:srgbClr val="000000"/>
                </a:solidFill>
                <a:latin typeface="NMLDRM+AvenirNext-DemiBold"/>
                <a:cs typeface="NMLDRM+AvenirNext-DemiBold"/>
              </a:rPr>
              <a:t>отрицание</a:t>
            </a:r>
            <a:r>
              <a:rPr sz="2600" dirty="0">
                <a:solidFill>
                  <a:srgbClr val="000000"/>
                </a:solidFill>
                <a:latin typeface="CKBVDT+AvenirNext-DemiBold"/>
                <a:cs typeface="CKBVDT+AvenirNext-DemiBold"/>
              </a:rPr>
              <a:t>,</a:t>
            </a:r>
          </a:p>
          <a:p>
            <a:pPr>
              <a:lnSpc>
                <a:spcPts val="3515"/>
              </a:lnSpc>
            </a:pPr>
            <a:r>
              <a:rPr sz="2600" spc="-26" dirty="0">
                <a:solidFill>
                  <a:srgbClr val="000000"/>
                </a:solidFill>
                <a:latin typeface="NMLDRM+AvenirNext-DemiBold"/>
                <a:cs typeface="NMLDRM+AvenirNext-DemiBold"/>
              </a:rPr>
              <a:t>ограничение</a:t>
            </a:r>
            <a:r>
              <a:rPr sz="2600" dirty="0">
                <a:solidFill>
                  <a:srgbClr val="000000"/>
                </a:solidFill>
                <a:latin typeface="CKBVDT+AvenirNext-DemiBold"/>
                <a:cs typeface="CKBVDT+AvenirNext-DemiBold"/>
              </a:rPr>
              <a:t>.</a:t>
            </a:r>
          </a:p>
        </p:txBody>
      </p:sp>
      <p:pic>
        <p:nvPicPr>
          <p:cNvPr id="2052" name="Picture 4" descr="https://cdn.culture.ru/images/c25d407f-92b5-5186-b1ff-b9077f0a3ed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20282"/>
            <a:ext cx="4067944" cy="27232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73487" y="215492"/>
            <a:ext cx="8317039" cy="3154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1268">
              <a:lnSpc>
                <a:spcPts val="4115"/>
              </a:lnSpc>
            </a:pPr>
            <a:r>
              <a:rPr sz="3000" spc="-30" dirty="0">
                <a:solidFill>
                  <a:srgbClr val="000000"/>
                </a:solidFill>
                <a:latin typeface="NMLDRM+AvenirNext-DemiBold"/>
                <a:cs typeface="NMLDRM+AvenirNext-DemiBold"/>
              </a:rPr>
              <a:t>Базовым</a:t>
            </a:r>
            <a:r>
              <a:rPr sz="3000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spc="-30" dirty="0">
                <a:solidFill>
                  <a:srgbClr val="000000"/>
                </a:solidFill>
                <a:latin typeface="NMLDRM+AvenirNext-DemiBold"/>
                <a:cs typeface="NMLDRM+AvenirNext-DemiBold"/>
              </a:rPr>
              <a:t>навыком</a:t>
            </a:r>
            <a:r>
              <a:rPr sz="3000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spc="-30" dirty="0">
                <a:solidFill>
                  <a:srgbClr val="000000"/>
                </a:solidFill>
                <a:latin typeface="NMLDRM+AvenirNext-DemiBold"/>
                <a:cs typeface="NMLDRM+AvenirNext-DemiBold"/>
              </a:rPr>
              <a:t>функциональной</a:t>
            </a:r>
          </a:p>
          <a:p>
            <a:pPr marL="391638">
              <a:lnSpc>
                <a:spcPts val="4115"/>
              </a:lnSpc>
              <a:spcBef>
                <a:spcPts val="27"/>
              </a:spcBef>
            </a:pPr>
            <a:r>
              <a:rPr sz="3000" spc="-30" dirty="0">
                <a:solidFill>
                  <a:srgbClr val="000000"/>
                </a:solidFill>
                <a:latin typeface="NMLDRM+AvenirNext-DemiBold"/>
                <a:cs typeface="NMLDRM+AvenirNext-DemiBold"/>
              </a:rPr>
              <a:t>грамотности</a:t>
            </a:r>
            <a:r>
              <a:rPr sz="3000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spc="-30" dirty="0">
                <a:solidFill>
                  <a:srgbClr val="000000"/>
                </a:solidFill>
                <a:latin typeface="RAFLVR+AvenirNext-Regular"/>
                <a:cs typeface="RAFLVR+AvenirNext-Regular"/>
              </a:rPr>
              <a:t>является</a:t>
            </a:r>
            <a:r>
              <a:rPr sz="3000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spc="-30" dirty="0">
                <a:solidFill>
                  <a:srgbClr val="000000"/>
                </a:solidFill>
                <a:latin typeface="NMLDRM+AvenirNext-DemiBold"/>
                <a:cs typeface="NMLDRM+AvenirNext-DemiBold"/>
              </a:rPr>
              <a:t>читательская</a:t>
            </a:r>
          </a:p>
          <a:p>
            <a:pPr marL="94322">
              <a:lnSpc>
                <a:spcPts val="4115"/>
              </a:lnSpc>
              <a:spcBef>
                <a:spcPts val="27"/>
              </a:spcBef>
            </a:pPr>
            <a:r>
              <a:rPr sz="3000" spc="-30" dirty="0">
                <a:solidFill>
                  <a:srgbClr val="000000"/>
                </a:solidFill>
                <a:latin typeface="NMLDRM+AvenirNext-DemiBold"/>
                <a:cs typeface="NMLDRM+AvenirNext-DemiBold"/>
              </a:rPr>
              <a:t>грамотность</a:t>
            </a:r>
            <a:r>
              <a:rPr sz="3000" dirty="0">
                <a:solidFill>
                  <a:srgbClr val="000000"/>
                </a:solidFill>
                <a:latin typeface="MBUEBU+AvenirNext-Regular"/>
                <a:cs typeface="MBUEBU+AvenirNext-Regular"/>
              </a:rPr>
              <a:t>.</a:t>
            </a:r>
            <a:r>
              <a:rPr sz="3000" spc="-151" dirty="0">
                <a:solidFill>
                  <a:srgbClr val="000000"/>
                </a:solidFill>
                <a:latin typeface="MBUEBU+AvenirNext-Regular"/>
                <a:cs typeface="MBUEBU+AvenirNext-Regular"/>
              </a:rPr>
              <a:t> </a:t>
            </a:r>
            <a:r>
              <a:rPr sz="3000" dirty="0">
                <a:solidFill>
                  <a:srgbClr val="000000"/>
                </a:solidFill>
                <a:latin typeface="RAFLVR+AvenirNext-Regular"/>
                <a:cs typeface="RAFLVR+AvenirNext-Regular"/>
              </a:rPr>
              <a:t>В</a:t>
            </a:r>
            <a:r>
              <a:rPr sz="3000" spc="-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spc="-30" dirty="0">
                <a:solidFill>
                  <a:srgbClr val="000000"/>
                </a:solidFill>
                <a:latin typeface="RAFLVR+AvenirNext-Regular"/>
                <a:cs typeface="RAFLVR+AvenirNext-Regular"/>
              </a:rPr>
              <a:t>современном</a:t>
            </a:r>
            <a:r>
              <a:rPr sz="3000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spc="-30" dirty="0">
                <a:solidFill>
                  <a:srgbClr val="000000"/>
                </a:solidFill>
                <a:latin typeface="RAFLVR+AvenirNext-Regular"/>
                <a:cs typeface="RAFLVR+AvenirNext-Regular"/>
              </a:rPr>
              <a:t>обществе</a:t>
            </a:r>
          </a:p>
          <a:p>
            <a:pPr>
              <a:lnSpc>
                <a:spcPts val="4115"/>
              </a:lnSpc>
              <a:spcBef>
                <a:spcPts val="27"/>
              </a:spcBef>
            </a:pPr>
            <a:r>
              <a:rPr sz="3000" spc="-30" dirty="0">
                <a:solidFill>
                  <a:srgbClr val="000000"/>
                </a:solidFill>
                <a:latin typeface="RAFLVR+AvenirNext-Regular"/>
                <a:cs typeface="RAFLVR+AvenirNext-Regular"/>
              </a:rPr>
              <a:t>умение</a:t>
            </a:r>
            <a:r>
              <a:rPr sz="3000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spc="-30" dirty="0">
                <a:solidFill>
                  <a:srgbClr val="000000"/>
                </a:solidFill>
                <a:latin typeface="RAFLVR+AvenirNext-Regular"/>
                <a:cs typeface="RAFLVR+AvenirNext-Regular"/>
              </a:rPr>
              <a:t>работать</a:t>
            </a:r>
            <a:r>
              <a:rPr sz="3000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0000"/>
                </a:solidFill>
                <a:latin typeface="RAFLVR+AvenirNext-Regular"/>
                <a:cs typeface="RAFLVR+AvenirNext-Regular"/>
              </a:rPr>
              <a:t>с</a:t>
            </a:r>
            <a:r>
              <a:rPr sz="3000" spc="-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spc="-30" dirty="0">
                <a:solidFill>
                  <a:srgbClr val="000000"/>
                </a:solidFill>
                <a:latin typeface="RAFLVR+AvenirNext-Regular"/>
                <a:cs typeface="RAFLVR+AvenirNext-Regular"/>
              </a:rPr>
              <a:t>информацией</a:t>
            </a:r>
            <a:r>
              <a:rPr sz="3000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spc="-30" dirty="0">
                <a:solidFill>
                  <a:srgbClr val="000000"/>
                </a:solidFill>
                <a:latin typeface="MBUEBU+AvenirNext-Regular"/>
                <a:cs typeface="MBUEBU+AvenirNext-Regular"/>
              </a:rPr>
              <a:t>(</a:t>
            </a:r>
            <a:r>
              <a:rPr sz="3000" spc="-30" dirty="0">
                <a:solidFill>
                  <a:srgbClr val="000000"/>
                </a:solidFill>
                <a:latin typeface="RAFLVR+AvenirNext-Regular"/>
                <a:cs typeface="RAFLVR+AvenirNext-Regular"/>
              </a:rPr>
              <a:t>читать</a:t>
            </a:r>
            <a:r>
              <a:rPr sz="3000" dirty="0">
                <a:solidFill>
                  <a:srgbClr val="000000"/>
                </a:solidFill>
                <a:latin typeface="MBUEBU+AvenirNext-Regular"/>
                <a:cs typeface="MBUEBU+AvenirNext-Regular"/>
              </a:rPr>
              <a:t>,</a:t>
            </a:r>
          </a:p>
          <a:p>
            <a:pPr marL="33672">
              <a:lnSpc>
                <a:spcPts val="4115"/>
              </a:lnSpc>
              <a:spcBef>
                <a:spcPts val="27"/>
              </a:spcBef>
            </a:pPr>
            <a:r>
              <a:rPr sz="3000" spc="-30" dirty="0">
                <a:solidFill>
                  <a:srgbClr val="000000"/>
                </a:solidFill>
                <a:latin typeface="RAFLVR+AvenirNext-Regular"/>
                <a:cs typeface="RAFLVR+AvenirNext-Regular"/>
              </a:rPr>
              <a:t>прежде</a:t>
            </a:r>
            <a:r>
              <a:rPr sz="3000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spc="-30" dirty="0">
                <a:solidFill>
                  <a:srgbClr val="000000"/>
                </a:solidFill>
                <a:latin typeface="RAFLVR+AvenirNext-Regular"/>
                <a:cs typeface="RAFLVR+AvenirNext-Regular"/>
              </a:rPr>
              <a:t>всего</a:t>
            </a:r>
            <a:r>
              <a:rPr sz="3000" dirty="0">
                <a:solidFill>
                  <a:srgbClr val="000000"/>
                </a:solidFill>
                <a:latin typeface="MBUEBU+AvenirNext-Regular"/>
                <a:cs typeface="MBUEBU+AvenirNext-Regular"/>
              </a:rPr>
              <a:t>)</a:t>
            </a:r>
            <a:r>
              <a:rPr sz="3000" spc="-60" dirty="0">
                <a:solidFill>
                  <a:srgbClr val="000000"/>
                </a:solidFill>
                <a:latin typeface="MBUEBU+AvenirNext-Regular"/>
                <a:cs typeface="MBUEBU+AvenirNext-Regular"/>
              </a:rPr>
              <a:t> </a:t>
            </a:r>
            <a:r>
              <a:rPr sz="3000" spc="-30" dirty="0">
                <a:solidFill>
                  <a:srgbClr val="000000"/>
                </a:solidFill>
                <a:latin typeface="RAFLVR+AvenirNext-Regular"/>
                <a:cs typeface="RAFLVR+AvenirNext-Regular"/>
              </a:rPr>
              <a:t>становится</a:t>
            </a:r>
            <a:r>
              <a:rPr sz="3000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spc="-30" dirty="0">
                <a:solidFill>
                  <a:srgbClr val="000000"/>
                </a:solidFill>
                <a:latin typeface="RAFLVR+AvenirNext-Regular"/>
                <a:cs typeface="RAFLVR+AvenirNext-Regular"/>
              </a:rPr>
              <a:t>обязательным</a:t>
            </a:r>
          </a:p>
          <a:p>
            <a:pPr marL="1657048">
              <a:lnSpc>
                <a:spcPts val="4115"/>
              </a:lnSpc>
              <a:spcBef>
                <a:spcPts val="27"/>
              </a:spcBef>
            </a:pPr>
            <a:r>
              <a:rPr sz="3000" spc="-30" dirty="0">
                <a:solidFill>
                  <a:srgbClr val="000000"/>
                </a:solidFill>
                <a:latin typeface="RAFLVR+AvenirNext-Regular"/>
                <a:cs typeface="RAFLVR+AvenirNext-Regular"/>
              </a:rPr>
              <a:t>условием</a:t>
            </a:r>
            <a:r>
              <a:rPr sz="3000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spc="-30" dirty="0">
                <a:solidFill>
                  <a:srgbClr val="000000"/>
                </a:solidFill>
                <a:latin typeface="RAFLVR+AvenirNext-Regular"/>
                <a:cs typeface="RAFLVR+AvenirNext-Regular"/>
              </a:rPr>
              <a:t>успешности</a:t>
            </a:r>
            <a:r>
              <a:rPr sz="3000" dirty="0">
                <a:solidFill>
                  <a:srgbClr val="000000"/>
                </a:solidFill>
                <a:latin typeface="MBUEBU+AvenirNext-Regular"/>
                <a:cs typeface="MBUEBU+AvenirNext-Regular"/>
              </a:rPr>
              <a:t>.</a:t>
            </a:r>
          </a:p>
        </p:txBody>
      </p:sp>
      <p:sp>
        <p:nvSpPr>
          <p:cNvPr id="1026" name="AutoShape 2" descr="https://theslide.ru/img/thumbs/ad445fc8e7f667e86cb110b406985330-8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theslide.ru/img/thumbs/ad445fc8e7f667e86cb110b406985330-8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top-fon.com/uploads/posts/2023-01/thumbs/1674772019_top-fon-com-p-fon-dlya-prezentatsii-pochemuchki-6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s://cdn.culture.ru/images/73532622-8509-5a09-b33d-a53541be51b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1700" y="3075806"/>
            <a:ext cx="3102299" cy="20676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71600" y="195486"/>
            <a:ext cx="7344816" cy="684076"/>
          </a:xfrm>
          <a:prstGeom prst="roundRect">
            <a:avLst/>
          </a:prstGeom>
          <a:ln w="76200">
            <a:solidFill>
              <a:srgbClr val="CBFF0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320750"/>
            <a:ext cx="2987824" cy="2957157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339503"/>
            <a:ext cx="8229600" cy="72372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Задачи: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400" dirty="0" smtClean="0"/>
              <a:t>Научить правильно, осознанно, выразительно читать;</a:t>
            </a:r>
          </a:p>
          <a:p>
            <a:r>
              <a:rPr lang="ru-RU" sz="2400" dirty="0" smtClean="0"/>
              <a:t>Извлекать из текстов интересную и полезную информацию;</a:t>
            </a:r>
          </a:p>
          <a:p>
            <a:r>
              <a:rPr lang="ru-RU" sz="2400" dirty="0" smtClean="0"/>
              <a:t>Самостоятельно выбирать книги для чтения;</a:t>
            </a:r>
          </a:p>
          <a:p>
            <a:r>
              <a:rPr lang="ru-RU" sz="2400" dirty="0" smtClean="0"/>
              <a:t>Работать с разными источниками информации;</a:t>
            </a:r>
          </a:p>
          <a:p>
            <a:r>
              <a:rPr lang="ru-RU" sz="2400" dirty="0" smtClean="0"/>
              <a:t>Высказывать оценочные суждения о прочитанном произведении;</a:t>
            </a:r>
          </a:p>
          <a:p>
            <a:r>
              <a:rPr lang="ru-RU" sz="2400" dirty="0" smtClean="0"/>
              <a:t>Развивать потребность в чтении посредствам использования разнообразных форм внеклассной деятельности;</a:t>
            </a:r>
          </a:p>
          <a:p>
            <a:r>
              <a:rPr lang="ru-RU" sz="2400" dirty="0" smtClean="0"/>
              <a:t>Развивать читательскую компетентность учащихся через уроки литературного чтения и во внеурочное время.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9456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71600" y="195486"/>
            <a:ext cx="7344816" cy="684076"/>
          </a:xfrm>
          <a:prstGeom prst="roundRect">
            <a:avLst/>
          </a:prstGeom>
          <a:ln w="76200">
            <a:solidFill>
              <a:srgbClr val="CBFF0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83569" y="146125"/>
            <a:ext cx="8064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Corbel" pitchFamily="34" charset="0"/>
              </a:rPr>
              <a:t>Функциональная грамотность</a:t>
            </a:r>
            <a:endParaRPr lang="ru-RU" sz="4400" b="1" dirty="0">
              <a:latin typeface="Corbel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772049377"/>
              </p:ext>
            </p:extLst>
          </p:nvPr>
        </p:nvGraphicFramePr>
        <p:xfrm>
          <a:off x="0" y="915566"/>
          <a:ext cx="9144000" cy="4227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2771800" y="2931790"/>
            <a:ext cx="6161340" cy="1135481"/>
            <a:chOff x="655247" y="2484300"/>
            <a:chExt cx="6161340" cy="1135481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655247" y="2484300"/>
              <a:ext cx="6161340" cy="109556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1119383" y="2588396"/>
              <a:ext cx="4841402" cy="10313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0" tIns="133350" rIns="133350" bIns="133350" numCol="1" spcCol="1270" anchor="ctr" anchorCtr="0">
              <a:noAutofit/>
            </a:bodyPr>
            <a:lstStyle/>
            <a:p>
              <a:pPr lvl="0" algn="l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500" dirty="0" smtClean="0"/>
                <a:t>Игровые технологии</a:t>
              </a:r>
              <a:r>
                <a:rPr lang="ru-RU" sz="3500" kern="1200" dirty="0" smtClean="0"/>
                <a:t> </a:t>
              </a:r>
              <a:endParaRPr lang="ru-RU" sz="35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4885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320750"/>
            <a:ext cx="2987824" cy="2957157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339503"/>
            <a:ext cx="8229600" cy="723726"/>
          </a:xfrm>
        </p:spPr>
        <p:txBody>
          <a:bodyPr>
            <a:normAutofit/>
          </a:bodyPr>
          <a:lstStyle/>
          <a:p>
            <a:r>
              <a:rPr lang="ru-RU" dirty="0" smtClean="0"/>
              <a:t>«Назови соседей букв»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5" y="1275606"/>
            <a:ext cx="8280920" cy="3867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9456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320750"/>
            <a:ext cx="2987824" cy="2957157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339503"/>
            <a:ext cx="8229600" cy="723726"/>
          </a:xfrm>
        </p:spPr>
        <p:txBody>
          <a:bodyPr>
            <a:normAutofit/>
          </a:bodyPr>
          <a:lstStyle/>
          <a:p>
            <a:r>
              <a:rPr lang="ru-RU" dirty="0" smtClean="0"/>
              <a:t>«Читаем по первым буквам»</a:t>
            </a:r>
            <a:endParaRPr lang="ru-RU" dirty="0"/>
          </a:p>
        </p:txBody>
      </p:sp>
      <p:pic>
        <p:nvPicPr>
          <p:cNvPr id="3" name="Picture 2" descr="H:\slova-po-kartinkam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1131590"/>
            <a:ext cx="2011680" cy="2843784"/>
          </a:xfrm>
          <a:prstGeom prst="rect">
            <a:avLst/>
          </a:prstGeom>
          <a:noFill/>
        </p:spPr>
      </p:pic>
      <p:pic>
        <p:nvPicPr>
          <p:cNvPr id="1027" name="Picture 3" descr="H:\slova-po-kartinkam-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2022348"/>
            <a:ext cx="2206752" cy="3121152"/>
          </a:xfrm>
          <a:prstGeom prst="rect">
            <a:avLst/>
          </a:prstGeom>
          <a:noFill/>
        </p:spPr>
      </p:pic>
      <p:pic>
        <p:nvPicPr>
          <p:cNvPr id="1028" name="Picture 4" descr="H:\slova-po-kartinkam-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1419622"/>
            <a:ext cx="2206752" cy="31211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9456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320750"/>
            <a:ext cx="2987824" cy="2957157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339503"/>
            <a:ext cx="8229600" cy="723726"/>
          </a:xfrm>
        </p:spPr>
        <p:txBody>
          <a:bodyPr>
            <a:normAutofit/>
          </a:bodyPr>
          <a:lstStyle/>
          <a:p>
            <a:r>
              <a:rPr lang="ru-RU" dirty="0" smtClean="0"/>
              <a:t>«Найди букву»</a:t>
            </a:r>
            <a:endParaRPr lang="ru-RU" dirty="0"/>
          </a:p>
        </p:txBody>
      </p:sp>
      <p:pic>
        <p:nvPicPr>
          <p:cNvPr id="2050" name="Picture 2" descr="H:\naydi-bukvu-2-e15385101649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131590"/>
            <a:ext cx="5886333" cy="39783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9456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896</TotalTime>
  <Words>257</Words>
  <Application>Microsoft Office PowerPoint</Application>
  <PresentationFormat>Экран (16:9)</PresentationFormat>
  <Paragraphs>63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Официальная</vt:lpstr>
      <vt:lpstr>         Читательская компетентность – одна из составляющих функциональной грамотности младших школьников.  Методы и приемы обучению чтению учащихся 1 –го класса </vt:lpstr>
      <vt:lpstr>Слайд 2</vt:lpstr>
      <vt:lpstr>Слайд 3</vt:lpstr>
      <vt:lpstr>Слайд 4</vt:lpstr>
      <vt:lpstr>Задачи: </vt:lpstr>
      <vt:lpstr>Слайд 6</vt:lpstr>
      <vt:lpstr>«Назови соседей букв»</vt:lpstr>
      <vt:lpstr>«Читаем по первым буквам»</vt:lpstr>
      <vt:lpstr>«Найди букву»</vt:lpstr>
      <vt:lpstr>«Собери слово»</vt:lpstr>
      <vt:lpstr>«Ребус - метод»</vt:lpstr>
      <vt:lpstr>Чтение слоговых таблиц</vt:lpstr>
      <vt:lpstr>Чтение слоговых таблиц</vt:lpstr>
      <vt:lpstr>«Составь слова из слогов»</vt:lpstr>
      <vt:lpstr>Дополни слог</vt:lpstr>
      <vt:lpstr>«Ходилки» </vt:lpstr>
      <vt:lpstr>«Интерактивный тренажер» </vt:lpstr>
      <vt:lpstr>Слайд 18</vt:lpstr>
      <vt:lpstr>«Слоговая активность» </vt:lpstr>
      <vt:lpstr>«Слоговая активность» </vt:lpstr>
      <vt:lpstr>«Слоговая активность» </vt:lpstr>
      <vt:lpstr>«Слоговая активность» </vt:lpstr>
      <vt:lpstr>«Слоговая активность» </vt:lpstr>
      <vt:lpstr>«Настольные игры» </vt:lpstr>
      <vt:lpstr>Слайд 25</vt:lpstr>
      <vt:lpstr>«Спасибо за внимание»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прозорова</cp:lastModifiedBy>
  <cp:revision>91</cp:revision>
  <dcterms:created xsi:type="dcterms:W3CDTF">2023-10-08T15:05:54Z</dcterms:created>
  <dcterms:modified xsi:type="dcterms:W3CDTF">2023-11-09T07:04:46Z</dcterms:modified>
</cp:coreProperties>
</file>