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7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8" r:id="rId11"/>
    <p:sldId id="277" r:id="rId12"/>
    <p:sldId id="278" r:id="rId13"/>
    <p:sldId id="269" r:id="rId14"/>
    <p:sldId id="279" r:id="rId15"/>
    <p:sldId id="270" r:id="rId16"/>
    <p:sldId id="271" r:id="rId17"/>
    <p:sldId id="272" r:id="rId18"/>
    <p:sldId id="273" r:id="rId19"/>
    <p:sldId id="274" r:id="rId20"/>
    <p:sldId id="275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790E5-B911-4B80-88ED-6ADF57C323C5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BB1C-80C9-4D9D-89D7-301E91E1DB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BB1C-80C9-4D9D-89D7-301E91E1DBE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ABB1C-80C9-4D9D-89D7-301E91E1DBE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40FA-7E78-443D-9D8F-FE12334B602E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040FB-0A6B-471F-AAC7-41E568185D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85728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tx2"/>
                </a:solidFill>
                <a:latin typeface="Bookman Old Style" pitchFamily="18" charset="0"/>
                <a:cs typeface="BrowalliaUPC" pitchFamily="34" charset="-34"/>
              </a:rPr>
              <a:t>Здровьесберегающие</a:t>
            </a:r>
            <a:r>
              <a:rPr lang="ru-RU" sz="4400" b="1" dirty="0" smtClean="0">
                <a:solidFill>
                  <a:schemeClr val="tx2"/>
                </a:solidFill>
                <a:latin typeface="Bookman Old Style" pitchFamily="18" charset="0"/>
                <a:cs typeface="BrowalliaUPC" pitchFamily="34" charset="-34"/>
              </a:rPr>
              <a:t> технологии</a:t>
            </a:r>
          </a:p>
          <a:p>
            <a:pPr algn="ctr"/>
            <a:r>
              <a:rPr lang="ru-RU" sz="2400" b="1" i="1" dirty="0" smtClean="0">
                <a:solidFill>
                  <a:schemeClr val="tx2"/>
                </a:solidFill>
                <a:latin typeface="Georgia" pitchFamily="18" charset="0"/>
                <a:cs typeface="BrowalliaUPC" pitchFamily="34" charset="-34"/>
              </a:rPr>
              <a:t>Игровой </a:t>
            </a:r>
            <a:r>
              <a:rPr lang="ru-RU" sz="2400" b="1" i="1" dirty="0" err="1" smtClean="0">
                <a:solidFill>
                  <a:schemeClr val="tx2"/>
                </a:solidFill>
                <a:latin typeface="Georgia" pitchFamily="18" charset="0"/>
                <a:cs typeface="BrowalliaUPC" pitchFamily="34" charset="-34"/>
              </a:rPr>
              <a:t>стретчинг</a:t>
            </a:r>
            <a:endParaRPr lang="ru-RU" sz="2400" b="1" i="1" dirty="0" smtClean="0">
              <a:solidFill>
                <a:schemeClr val="tx2"/>
              </a:solidFill>
              <a:latin typeface="Georgia" pitchFamily="18" charset="0"/>
              <a:cs typeface="BrowalliaUPC" pitchFamily="34" charset="-34"/>
            </a:endParaRPr>
          </a:p>
        </p:txBody>
      </p:sp>
      <p:pic>
        <p:nvPicPr>
          <p:cNvPr id="1026" name="Picture 2" descr="C:\Users\Admin\Pictures\post-68800-128763077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14554"/>
            <a:ext cx="4572032" cy="40719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3643314"/>
            <a:ext cx="4786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Автор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: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Воспитатель   </a:t>
            </a:r>
            <a: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МБДОУ </a:t>
            </a:r>
            <a: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   ЦРР-ДС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58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г.Озёрска Челябинской обл.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Элла Витальевна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Кахтаева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357166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Constantia" pitchFamily="18" charset="0"/>
              </a:rPr>
              <a:t>Сказка «Утёнок Кряк»</a:t>
            </a:r>
          </a:p>
          <a:p>
            <a:endParaRPr lang="ru-RU" sz="32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50006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Жил-был на птичьем  дворе утёнок Кряк. Кряк очень любил плавать и плескаться в  луже. Вода в луже была тёплая, а лужа была такая большая, что утёнку казалось, будто он отважный капитан, который плывёт на корабле по океану.  </a:t>
            </a:r>
            <a:endParaRPr lang="ru-RU" sz="2400" dirty="0">
              <a:latin typeface="Constantia" pitchFamily="18" charset="0"/>
            </a:endParaRPr>
          </a:p>
        </p:txBody>
      </p:sp>
      <p:pic>
        <p:nvPicPr>
          <p:cNvPr id="6" name="Рисунок 5" descr="утёнок кря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357298"/>
            <a:ext cx="3771893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ёнок кря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142984"/>
            <a:ext cx="3810000" cy="35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142984"/>
            <a:ext cx="4286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Однажды на двор прилетела дикая утка, и стала рассказывать, что недалеко есть чудесное  </a:t>
            </a:r>
            <a:r>
              <a:rPr lang="ru-RU" sz="2400" dirty="0" err="1" smtClean="0">
                <a:latin typeface="Constantia" pitchFamily="18" charset="0"/>
              </a:rPr>
              <a:t>голубое</a:t>
            </a:r>
            <a:r>
              <a:rPr lang="ru-RU" sz="2400" dirty="0" smtClean="0">
                <a:latin typeface="Constantia" pitchFamily="18" charset="0"/>
              </a:rPr>
              <a:t> озеро с чистой прозрачной  водой.  Кряку захотелось увидеть это озеро. Он решил найти озеро. Утёнок отправился в путь. </a:t>
            </a:r>
          </a:p>
          <a:p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доровье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28604"/>
            <a:ext cx="4786346" cy="3328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4000504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latin typeface="Constantia" pitchFamily="18" charset="0"/>
                <a:cs typeface="Times New Roman" pitchFamily="18" charset="0"/>
              </a:rPr>
              <a:t>Игровой </a:t>
            </a:r>
            <a:r>
              <a:rPr lang="ru-RU" sz="2400" u="sng" dirty="0" err="1" smtClean="0">
                <a:latin typeface="Constantia" pitchFamily="18" charset="0"/>
                <a:cs typeface="Times New Roman" pitchFamily="18" charset="0"/>
              </a:rPr>
              <a:t>стретчинг</a:t>
            </a:r>
            <a:r>
              <a:rPr lang="ru-RU" sz="2400" u="sng" dirty="0" smtClean="0">
                <a:latin typeface="Constantia" pitchFamily="18" charset="0"/>
                <a:cs typeface="Times New Roman" pitchFamily="18" charset="0"/>
              </a:rPr>
              <a:t> «Ходьба»</a:t>
            </a:r>
          </a:p>
          <a:p>
            <a:r>
              <a:rPr lang="ru-RU" sz="2400" u="sng" dirty="0" smtClean="0">
                <a:latin typeface="Constantia" pitchFamily="18" charset="0"/>
                <a:cs typeface="Times New Roman" pitchFamily="18" charset="0"/>
              </a:rPr>
              <a:t>     И.п. - сидя на полу, руки в упоре 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сзади, попеременно тянуть носки на себя.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3661_38909-2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18" y="357166"/>
            <a:ext cx="6357982" cy="5129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428604"/>
            <a:ext cx="83582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   Шёл утёнок и дошёл до луга. Трава на лугу высокая, густая. Никак утёнку не разглядеть , куда идти дальше. Опечалился Кряк. «Неужели я не увижу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голубое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озеро?» - подумал Кряк. Вдруг видит летит бабочка.</a:t>
            </a:r>
          </a:p>
          <a:p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   </a:t>
            </a:r>
            <a:r>
              <a:rPr lang="ru-RU" sz="2400" u="sng" dirty="0" smtClean="0">
                <a:latin typeface="Constantia" pitchFamily="18" charset="0"/>
                <a:cs typeface="Times New Roman" pitchFamily="18" charset="0"/>
              </a:rPr>
              <a:t>Игровой </a:t>
            </a:r>
            <a:r>
              <a:rPr lang="ru-RU" sz="2400" u="sng" dirty="0" err="1" smtClean="0">
                <a:latin typeface="Constantia" pitchFamily="18" charset="0"/>
                <a:cs typeface="Times New Roman" pitchFamily="18" charset="0"/>
              </a:rPr>
              <a:t>стретчинг</a:t>
            </a:r>
            <a:r>
              <a:rPr lang="ru-RU" sz="2400" u="sng" dirty="0" smtClean="0">
                <a:latin typeface="Constantia" pitchFamily="18" charset="0"/>
                <a:cs typeface="Times New Roman" pitchFamily="18" charset="0"/>
              </a:rPr>
              <a:t> «Бабочка»</a:t>
            </a:r>
          </a:p>
          <a:p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И.п. – сидя, ноги согнуть в коленях; стопы соединены; спина прямая;  опустить и поднять колени.</a:t>
            </a:r>
          </a:p>
          <a:p>
            <a:endParaRPr lang="ru-RU" sz="2400" dirty="0" smtClean="0">
              <a:latin typeface="Constantia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Эй, бабочка,  постой! – закричал Кряк.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Чего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тебе,утёнок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! – спросила бабочка.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Милая бабочка не могла бы ты показать дорогу к </a:t>
            </a:r>
            <a:r>
              <a:rPr lang="ru-RU" sz="2400" dirty="0" err="1" smtClean="0">
                <a:latin typeface="Constantia" pitchFamily="18" charset="0"/>
                <a:cs typeface="Times New Roman" pitchFamily="18" charset="0"/>
              </a:rPr>
              <a:t>голубому</a:t>
            </a: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озеру! – спросил утёнок.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Хорошо, я тебе помогу.  - ответила бабочка.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onstantia" pitchFamily="18" charset="0"/>
                <a:cs typeface="Times New Roman" pitchFamily="18" charset="0"/>
              </a:rPr>
              <a:t>  И они отправились в путь. Но не успели пройти и пяти шагов, как дорогу преградила змея. Она страшно зашипела.</a:t>
            </a:r>
            <a:endParaRPr lang="ru-RU" sz="2400" dirty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доровье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3143272" cy="4000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9058" y="428604"/>
            <a:ext cx="4857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Constantia" pitchFamily="18" charset="0"/>
              </a:rPr>
              <a:t>Игровой </a:t>
            </a:r>
            <a:r>
              <a:rPr lang="ru-RU" sz="2000" u="sng" dirty="0" err="1" smtClean="0">
                <a:latin typeface="Constantia" pitchFamily="18" charset="0"/>
              </a:rPr>
              <a:t>стретчинг</a:t>
            </a:r>
            <a:r>
              <a:rPr lang="ru-RU" sz="2000" u="sng" dirty="0" smtClean="0">
                <a:latin typeface="Constantia" pitchFamily="18" charset="0"/>
              </a:rPr>
              <a:t> «Змея»</a:t>
            </a:r>
          </a:p>
          <a:p>
            <a:r>
              <a:rPr lang="ru-RU" sz="2000" dirty="0" smtClean="0">
                <a:latin typeface="Constantia" pitchFamily="18" charset="0"/>
              </a:rPr>
              <a:t>     И.п. – лёжа на животе, ноги вместе. Поднять голову, затем грудь . Медленно прогнуться , вернуться в и.п.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Constantia" pitchFamily="18" charset="0"/>
              </a:rPr>
              <a:t>Почему вы так шумите и не даёте мне отдохнуть? – прошипела змея 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Constantia" pitchFamily="18" charset="0"/>
              </a:rPr>
              <a:t>Извините, пожалуйста, я ищу дорогу к </a:t>
            </a:r>
            <a:r>
              <a:rPr lang="ru-RU" sz="2000" dirty="0" err="1" smtClean="0">
                <a:latin typeface="Constantia" pitchFamily="18" charset="0"/>
              </a:rPr>
              <a:t>голубому</a:t>
            </a:r>
            <a:r>
              <a:rPr lang="ru-RU" sz="2000" dirty="0" smtClean="0">
                <a:latin typeface="Constantia" pitchFamily="18" charset="0"/>
              </a:rPr>
              <a:t> озеру, и вовсе не хотел вас тревожить – испуганно прошептал Кряк.</a:t>
            </a:r>
          </a:p>
          <a:p>
            <a:r>
              <a:rPr lang="ru-RU" sz="2000" dirty="0" smtClean="0">
                <a:latin typeface="Constantia" pitchFamily="18" charset="0"/>
              </a:rPr>
              <a:t>- Ладно, повезло тебе, голубчик, что я сегодня сыта, - проворчала змея и уползла. Огорчился утёнок. Но высоко в небе он увидел птицу и побежал за ней.</a:t>
            </a:r>
            <a:endParaRPr lang="ru-RU" sz="20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kij-velosip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285860"/>
            <a:ext cx="3786214" cy="4436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071546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Constantia" pitchFamily="18" charset="0"/>
              </a:rPr>
              <a:t>Игровой </a:t>
            </a:r>
            <a:r>
              <a:rPr lang="ru-RU" sz="2400" u="sng" dirty="0" err="1" smtClean="0">
                <a:latin typeface="Constantia" pitchFamily="18" charset="0"/>
              </a:rPr>
              <a:t>стретчинг</a:t>
            </a:r>
            <a:r>
              <a:rPr lang="ru-RU" sz="2400" u="sng" dirty="0" smtClean="0">
                <a:latin typeface="Constantia" pitchFamily="18" charset="0"/>
              </a:rPr>
              <a:t> «Велосипед»</a:t>
            </a:r>
          </a:p>
          <a:p>
            <a:r>
              <a:rPr lang="ru-RU" sz="2400" dirty="0" smtClean="0">
                <a:latin typeface="Constantia" pitchFamily="18" charset="0"/>
              </a:rPr>
              <a:t>    И. п.  - лёжа на спине. Попеременно сгибать и выпрямлять ноги.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доровье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523875"/>
            <a:ext cx="3214710" cy="4191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0" y="571480"/>
            <a:ext cx="49292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Constantia" pitchFamily="18" charset="0"/>
              </a:rPr>
              <a:t>Птичка, ты знаешь, где </a:t>
            </a:r>
            <a:r>
              <a:rPr lang="ru-RU" sz="2400" dirty="0" err="1" smtClean="0">
                <a:latin typeface="Constantia" pitchFamily="18" charset="0"/>
              </a:rPr>
              <a:t>голубое</a:t>
            </a:r>
            <a:r>
              <a:rPr lang="ru-RU" sz="2400" dirty="0" smtClean="0">
                <a:latin typeface="Constantia" pitchFamily="18" charset="0"/>
              </a:rPr>
              <a:t> озеро? Покажи мне дорогу к нему, пожалуйста! – попросил Кряк.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onstantia" pitchFamily="18" charset="0"/>
              </a:rPr>
              <a:t>Хорошо, беги за мной  - ответила птица. Кряк побежал за птицей.</a:t>
            </a:r>
          </a:p>
          <a:p>
            <a:pPr>
              <a:buFontTx/>
              <a:buChar char="-"/>
            </a:pPr>
            <a:endParaRPr lang="ru-RU" sz="2400" dirty="0" smtClean="0">
              <a:latin typeface="Constantia" pitchFamily="18" charset="0"/>
            </a:endParaRPr>
          </a:p>
          <a:p>
            <a:r>
              <a:rPr lang="ru-RU" sz="2400" dirty="0" smtClean="0">
                <a:latin typeface="Constantia" pitchFamily="18" charset="0"/>
              </a:rPr>
              <a:t>   </a:t>
            </a:r>
            <a:r>
              <a:rPr lang="ru-RU" sz="2400" u="sng" dirty="0" smtClean="0">
                <a:latin typeface="Constantia" pitchFamily="18" charset="0"/>
              </a:rPr>
              <a:t>Игровой </a:t>
            </a:r>
            <a:r>
              <a:rPr lang="ru-RU" sz="2400" u="sng" dirty="0" err="1" smtClean="0">
                <a:latin typeface="Constantia" pitchFamily="18" charset="0"/>
              </a:rPr>
              <a:t>стретчинг</a:t>
            </a:r>
            <a:r>
              <a:rPr lang="ru-RU" sz="2400" u="sng" dirty="0" smtClean="0">
                <a:latin typeface="Constantia" pitchFamily="18" charset="0"/>
              </a:rPr>
              <a:t> «Птица»</a:t>
            </a:r>
          </a:p>
          <a:p>
            <a:r>
              <a:rPr lang="ru-RU" sz="2400" dirty="0" smtClean="0">
                <a:latin typeface="Constantia" pitchFamily="18" charset="0"/>
              </a:rPr>
              <a:t>И.п. сидя, руки в упоре сзади, ноги развести в стороны. 1- мах руками, наклон к правой ноге, 2- и.п., 3-4 – то же. 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доровье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857232"/>
            <a:ext cx="4143404" cy="4786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500042"/>
            <a:ext cx="4357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   Скоро закончился луг и перед  утёнком открылось чудесное озеро. Вода в нём была чистая, </a:t>
            </a:r>
            <a:r>
              <a:rPr lang="ru-RU" sz="2400" dirty="0" err="1" smtClean="0">
                <a:latin typeface="Constantia" pitchFamily="18" charset="0"/>
              </a:rPr>
              <a:t>голубая</a:t>
            </a:r>
            <a:r>
              <a:rPr lang="ru-RU" sz="2400" dirty="0" smtClean="0">
                <a:latin typeface="Constantia" pitchFamily="18" charset="0"/>
              </a:rPr>
              <a:t> и прозрачная. На берегу сидела большая рыжая кошка. Она пыталась поймать рыбу.</a:t>
            </a:r>
          </a:p>
          <a:p>
            <a:r>
              <a:rPr lang="ru-RU" sz="2400" dirty="0" smtClean="0">
                <a:latin typeface="Constantia" pitchFamily="18" charset="0"/>
              </a:rPr>
              <a:t>    </a:t>
            </a:r>
          </a:p>
          <a:p>
            <a:r>
              <a:rPr lang="ru-RU" sz="2400" dirty="0" smtClean="0">
                <a:latin typeface="Constantia" pitchFamily="18" charset="0"/>
              </a:rPr>
              <a:t>  </a:t>
            </a:r>
            <a:r>
              <a:rPr lang="ru-RU" sz="2400" u="sng" dirty="0" smtClean="0">
                <a:latin typeface="Constantia" pitchFamily="18" charset="0"/>
              </a:rPr>
              <a:t>Игровой </a:t>
            </a:r>
            <a:r>
              <a:rPr lang="ru-RU" sz="2400" u="sng" dirty="0" err="1" smtClean="0">
                <a:latin typeface="Constantia" pitchFamily="18" charset="0"/>
              </a:rPr>
              <a:t>стретчинг</a:t>
            </a:r>
            <a:r>
              <a:rPr lang="ru-RU" sz="2400" u="sng" dirty="0" smtClean="0">
                <a:latin typeface="Constantia" pitchFamily="18" charset="0"/>
              </a:rPr>
              <a:t> «Кошка»</a:t>
            </a:r>
          </a:p>
          <a:p>
            <a:r>
              <a:rPr lang="ru-RU" sz="2400" dirty="0" smtClean="0">
                <a:latin typeface="Constantia" pitchFamily="18" charset="0"/>
              </a:rPr>
              <a:t>И.п. – стоя на четвереньках, спина прямая. 1-поднять голову, прогнуть спину, 2-опустить голову, выгнуть спину, 3-4- то же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sktopwallpapers_org_ua_14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571900" cy="34385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372" y="1071546"/>
            <a:ext cx="4786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Constantia" pitchFamily="18" charset="0"/>
              </a:rPr>
              <a:t>Ах, ты, хитрюга! – крикнул Кряк , схватил веточку и бросился к кошке.</a:t>
            </a:r>
          </a:p>
          <a:p>
            <a:pPr>
              <a:buFontTx/>
              <a:buChar char="-"/>
            </a:pPr>
            <a:endParaRPr lang="ru-RU" sz="2400" dirty="0" smtClean="0">
              <a:latin typeface="Constantia" pitchFamily="18" charset="0"/>
            </a:endParaRPr>
          </a:p>
          <a:p>
            <a:r>
              <a:rPr lang="ru-RU" sz="2400" u="sng" dirty="0" smtClean="0">
                <a:latin typeface="Constantia" pitchFamily="18" charset="0"/>
              </a:rPr>
              <a:t>    Игровой </a:t>
            </a:r>
            <a:r>
              <a:rPr lang="ru-RU" sz="2400" u="sng" dirty="0" err="1" smtClean="0">
                <a:latin typeface="Constantia" pitchFamily="18" charset="0"/>
              </a:rPr>
              <a:t>стретчинг</a:t>
            </a:r>
            <a:r>
              <a:rPr lang="ru-RU" sz="2400" u="sng" dirty="0" smtClean="0">
                <a:latin typeface="Constantia" pitchFamily="18" charset="0"/>
              </a:rPr>
              <a:t> «Веточка»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Constantia" pitchFamily="18" charset="0"/>
              </a:rPr>
              <a:t>И.п. – лёжа на спине, руки в упоре на предплечья. 1 – поднять прямые ноги, сделать «угол», задержать , 2- вернуться в и.п.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625965_522392_thu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5860"/>
            <a:ext cx="4357718" cy="38726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4810" y="928670"/>
            <a:ext cx="4572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   Кошка увидела рассерженного утёнка с веткой и убежала. Тут из воды показалась рыбка и поблагодарила Кряка за то, что он  выгнал кошку.</a:t>
            </a:r>
          </a:p>
          <a:p>
            <a:r>
              <a:rPr lang="ru-RU" sz="2400" dirty="0" smtClean="0">
                <a:latin typeface="Constantia" pitchFamily="18" charset="0"/>
              </a:rPr>
              <a:t> </a:t>
            </a:r>
          </a:p>
          <a:p>
            <a:r>
              <a:rPr lang="ru-RU" sz="2400" dirty="0" smtClean="0">
                <a:latin typeface="Constantia" pitchFamily="18" charset="0"/>
              </a:rPr>
              <a:t>   </a:t>
            </a:r>
            <a:r>
              <a:rPr lang="ru-RU" sz="2400" u="sng" dirty="0" smtClean="0">
                <a:latin typeface="Constantia" pitchFamily="18" charset="0"/>
              </a:rPr>
              <a:t>Игровой </a:t>
            </a:r>
            <a:r>
              <a:rPr lang="ru-RU" sz="2400" u="sng" dirty="0" err="1" smtClean="0">
                <a:latin typeface="Constantia" pitchFamily="18" charset="0"/>
              </a:rPr>
              <a:t>стретчинг</a:t>
            </a:r>
            <a:r>
              <a:rPr lang="ru-RU" sz="2400" u="sng" dirty="0" smtClean="0">
                <a:latin typeface="Constantia" pitchFamily="18" charset="0"/>
              </a:rPr>
              <a:t> «Рыбка»</a:t>
            </a:r>
          </a:p>
          <a:p>
            <a:r>
              <a:rPr lang="ru-RU" sz="2400" dirty="0" smtClean="0">
                <a:latin typeface="Constantia" pitchFamily="18" charset="0"/>
              </a:rPr>
              <a:t>И.п. – лёжа на животе, выпрямить руки, ноги вместе. 1- поднять руки и туловище вверх, 2- и.п.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это важнейшая составляющая часть педагогического процесса гуманного типа, являющегося олицетворением нового века 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здоровьесберегающие технологии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448" y="4286256"/>
            <a:ext cx="3022393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65a0f_5742fcb3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714356"/>
            <a:ext cx="3714776" cy="5214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1071546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Кряк вдоволь накупался и наплавался в озере. А потом каждый день приходил на озеро к друзьям. А рыжую кошку  с тех пор никто не видел. Рассказывали, что она убежала далеко – </a:t>
            </a:r>
            <a:r>
              <a:rPr lang="ru-RU" sz="2400" dirty="0" err="1" smtClean="0">
                <a:latin typeface="Constantia" pitchFamily="18" charset="0"/>
              </a:rPr>
              <a:t>далеко</a:t>
            </a:r>
            <a:r>
              <a:rPr lang="ru-RU" sz="2400" dirty="0" smtClean="0">
                <a:latin typeface="Constantia" pitchFamily="18" charset="0"/>
              </a:rPr>
              <a:t> и всем рассказывала про храброго утёнка.  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28604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Constantia" pitchFamily="18" charset="0"/>
              </a:rPr>
              <a:t>Принципы  </a:t>
            </a:r>
            <a:r>
              <a:rPr lang="ru-RU" sz="2800" dirty="0" err="1" smtClean="0">
                <a:solidFill>
                  <a:schemeClr val="tx2"/>
                </a:solidFill>
                <a:latin typeface="Constantia" pitchFamily="18" charset="0"/>
              </a:rPr>
              <a:t>здоровьесберегающих</a:t>
            </a:r>
            <a:r>
              <a:rPr lang="ru-RU" sz="2800" dirty="0" smtClean="0">
                <a:solidFill>
                  <a:schemeClr val="tx2"/>
                </a:solidFill>
                <a:latin typeface="Constantia" pitchFamily="18" charset="0"/>
              </a:rPr>
              <a:t> технологий</a:t>
            </a:r>
            <a:endParaRPr lang="ru-RU" sz="28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071546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Принцип «Не навреди!»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Принцип сознательности и активности;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Принцип непрерывности </a:t>
            </a:r>
            <a:r>
              <a:rPr lang="ru-RU" sz="2400" dirty="0" err="1" smtClean="0">
                <a:latin typeface="Constantia" pitchFamily="18" charset="0"/>
              </a:rPr>
              <a:t>здоровьесберегающего</a:t>
            </a:r>
            <a:r>
              <a:rPr lang="ru-RU" sz="2400" dirty="0" smtClean="0">
                <a:latin typeface="Constantia" pitchFamily="18" charset="0"/>
              </a:rPr>
              <a:t> процесса;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Принцип систематичности и последовательности;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Принцип доступности и индивидуальности;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Принцип всестороннего и гармоничного развития;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Принцип системного чередования нагрузок и отдыха;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Принцип постоянного наращивания оздоровительных воздействий;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Constantia" pitchFamily="18" charset="0"/>
              </a:rPr>
              <a:t>Принцип возрастной адекватности </a:t>
            </a:r>
            <a:r>
              <a:rPr lang="ru-RU" sz="2400" dirty="0" err="1" smtClean="0">
                <a:latin typeface="Constantia" pitchFamily="18" charset="0"/>
              </a:rPr>
              <a:t>здоровьесберегающего</a:t>
            </a:r>
            <a:r>
              <a:rPr lang="ru-RU" sz="2400" dirty="0" smtClean="0">
                <a:latin typeface="Constantia" pitchFamily="18" charset="0"/>
              </a:rPr>
              <a:t> процесса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Constantia" pitchFamily="18" charset="0"/>
              </a:rPr>
              <a:t>10 золотых правил </a:t>
            </a:r>
            <a:r>
              <a:rPr lang="ru-RU" sz="3600" dirty="0" err="1" smtClean="0">
                <a:solidFill>
                  <a:schemeClr val="tx2"/>
                </a:solidFill>
                <a:latin typeface="Constantia" pitchFamily="18" charset="0"/>
              </a:rPr>
              <a:t>здоровьесберегающих</a:t>
            </a:r>
            <a:r>
              <a:rPr lang="ru-RU" sz="3600" dirty="0" smtClean="0">
                <a:solidFill>
                  <a:schemeClr val="tx2"/>
                </a:solidFill>
                <a:latin typeface="Constantia" pitchFamily="18" charset="0"/>
              </a:rPr>
              <a:t> технологий</a:t>
            </a:r>
            <a:endParaRPr lang="ru-RU" sz="3600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3582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nstantia" pitchFamily="18" charset="0"/>
              </a:rPr>
              <a:t>1.Соблюдайте режим дня!</a:t>
            </a:r>
          </a:p>
          <a:p>
            <a:r>
              <a:rPr lang="ru-RU" sz="2400" dirty="0" smtClean="0">
                <a:latin typeface="Constantia" pitchFamily="18" charset="0"/>
              </a:rPr>
              <a:t>2.Обращайте внимание на питание!</a:t>
            </a:r>
          </a:p>
          <a:p>
            <a:r>
              <a:rPr lang="ru-RU" sz="2400" dirty="0" smtClean="0">
                <a:latin typeface="Constantia" pitchFamily="18" charset="0"/>
              </a:rPr>
              <a:t>3.Больше двигайтесь!</a:t>
            </a:r>
          </a:p>
          <a:p>
            <a:r>
              <a:rPr lang="ru-RU" sz="2400" dirty="0" smtClean="0">
                <a:latin typeface="Constantia" pitchFamily="18" charset="0"/>
              </a:rPr>
              <a:t>4.Спите в прохладной комнате!</a:t>
            </a:r>
          </a:p>
          <a:p>
            <a:r>
              <a:rPr lang="ru-RU" sz="2400" dirty="0" smtClean="0">
                <a:latin typeface="Constantia" pitchFamily="18" charset="0"/>
              </a:rPr>
              <a:t>5.Не гасите гнев в себе, дайте ему возможность вырваться  (не на окружающих)!</a:t>
            </a:r>
          </a:p>
          <a:p>
            <a:r>
              <a:rPr lang="ru-RU" sz="2400" dirty="0" smtClean="0">
                <a:latin typeface="Constantia" pitchFamily="18" charset="0"/>
              </a:rPr>
              <a:t>6.Постоянно занимайтесь интеллектуальной деятельностью!</a:t>
            </a:r>
          </a:p>
          <a:p>
            <a:r>
              <a:rPr lang="ru-RU" sz="2400" dirty="0" smtClean="0">
                <a:latin typeface="Constantia" pitchFamily="18" charset="0"/>
              </a:rPr>
              <a:t>7.Гоните прочь уныние и хандру!</a:t>
            </a:r>
          </a:p>
          <a:p>
            <a:r>
              <a:rPr lang="ru-RU" sz="2400" dirty="0" smtClean="0">
                <a:latin typeface="Constantia" pitchFamily="18" charset="0"/>
              </a:rPr>
              <a:t>8.Адекватно реагируйте на все проявления своего организма!</a:t>
            </a:r>
          </a:p>
          <a:p>
            <a:r>
              <a:rPr lang="ru-RU" sz="2400" dirty="0" smtClean="0">
                <a:latin typeface="Constantia" pitchFamily="18" charset="0"/>
              </a:rPr>
              <a:t>9.Старайтесь получать больше положительных эмоций!</a:t>
            </a:r>
          </a:p>
          <a:p>
            <a:r>
              <a:rPr lang="ru-RU" sz="2400" dirty="0" smtClean="0">
                <a:latin typeface="Constantia" pitchFamily="18" charset="0"/>
              </a:rPr>
              <a:t>10.Желайте себе и окружающим только добра!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Спасибо за внимание!</a:t>
            </a:r>
            <a:endParaRPr lang="ru-RU"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олимпиад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000240"/>
            <a:ext cx="6202221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28604"/>
            <a:ext cx="8072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Constantia" pitchFamily="18" charset="0"/>
              </a:rPr>
              <a:t>  Цель</a:t>
            </a:r>
            <a:r>
              <a:rPr lang="ru-RU" sz="3200" dirty="0" smtClean="0">
                <a:latin typeface="Constantia" pitchFamily="18" charset="0"/>
              </a:rPr>
              <a:t> </a:t>
            </a:r>
            <a:r>
              <a:rPr lang="ru-RU" sz="3200" dirty="0" err="1" smtClean="0">
                <a:latin typeface="Constantia" pitchFamily="18" charset="0"/>
              </a:rPr>
              <a:t>здоровьесберегающего</a:t>
            </a:r>
            <a:r>
              <a:rPr lang="ru-RU" sz="3200" dirty="0" smtClean="0">
                <a:latin typeface="Constantia" pitchFamily="18" charset="0"/>
              </a:rPr>
              <a:t> педагогического процесса – обеспечить ребёнку высокий уровень здоровья, вооружив его багажом знаний, умений, навыков, необходимых для ведения здорового образа жизни, и воспитав у него культуру здоровья.</a:t>
            </a:r>
            <a:endParaRPr lang="ru-RU" sz="3200" dirty="0">
              <a:latin typeface="Constantia" pitchFamily="18" charset="0"/>
            </a:endParaRPr>
          </a:p>
        </p:txBody>
      </p:sp>
      <p:pic>
        <p:nvPicPr>
          <p:cNvPr id="3" name="Рисунок 2" descr="цели здоровьесберегающих технолийог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4071942"/>
            <a:ext cx="3619500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nstantia" pitchFamily="18" charset="0"/>
              </a:rPr>
              <a:t>    </a:t>
            </a:r>
            <a:r>
              <a:rPr lang="ru-RU" sz="2800" b="1" dirty="0" smtClean="0">
                <a:latin typeface="Constantia" pitchFamily="18" charset="0"/>
              </a:rPr>
              <a:t>Сущность</a:t>
            </a:r>
            <a:r>
              <a:rPr lang="ru-RU" sz="2800" dirty="0" smtClean="0">
                <a:latin typeface="Constantia" pitchFamily="18" charset="0"/>
              </a:rPr>
              <a:t> педагогических технологий заключается в том, что они имеют выраженную  </a:t>
            </a:r>
            <a:r>
              <a:rPr lang="ru-RU" sz="2800" dirty="0" err="1" smtClean="0">
                <a:latin typeface="Constantia" pitchFamily="18" charset="0"/>
              </a:rPr>
              <a:t>этапность</a:t>
            </a:r>
            <a:r>
              <a:rPr lang="ru-RU" sz="2800" dirty="0" smtClean="0">
                <a:latin typeface="Constantia" pitchFamily="18" charset="0"/>
              </a:rPr>
              <a:t>, включают в себя набор определённых профессиональных действий на каждом этапе, позволяя педагогу ещё в процессе проектирования предвидеть промежуточные и итоговые результаты собственной профессионально-педагогической деятельности. </a:t>
            </a:r>
            <a:endParaRPr lang="ru-RU" sz="2800" dirty="0">
              <a:latin typeface="Constantia" pitchFamily="18" charset="0"/>
            </a:endParaRPr>
          </a:p>
        </p:txBody>
      </p:sp>
      <p:pic>
        <p:nvPicPr>
          <p:cNvPr id="3" name="Рисунок 2" descr="технолог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909785"/>
            <a:ext cx="3286148" cy="2712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85728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onstantia" pitchFamily="18" charset="0"/>
              </a:rPr>
              <a:t>  Здоровье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dirty="0" smtClean="0">
                <a:latin typeface="Constantia" pitchFamily="18" charset="0"/>
              </a:rPr>
              <a:t>– это не только  отсутствие болезней или физических  дефектов, но и полное физическое, психическое, социальное благополучие. </a:t>
            </a:r>
          </a:p>
          <a:p>
            <a:pPr algn="r"/>
            <a:r>
              <a:rPr lang="ru-RU" sz="2800" dirty="0" smtClean="0">
                <a:latin typeface="Constantia" pitchFamily="18" charset="0"/>
              </a:rPr>
              <a:t>(из  Устава Всемирной Организации Здравоохранения)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Constantia" pitchFamily="18" charset="0"/>
              </a:rPr>
              <a:t>  Технология</a:t>
            </a:r>
            <a:r>
              <a:rPr lang="ru-RU" sz="2800" b="1" dirty="0" smtClean="0">
                <a:latin typeface="Constantia" pitchFamily="18" charset="0"/>
              </a:rPr>
              <a:t> </a:t>
            </a:r>
            <a:r>
              <a:rPr lang="ru-RU" sz="2800" dirty="0" smtClean="0">
                <a:latin typeface="Constantia" pitchFamily="18" charset="0"/>
              </a:rPr>
              <a:t> - это совокупность знаний и способов деятельности.</a:t>
            </a:r>
          </a:p>
          <a:p>
            <a:pPr algn="r"/>
            <a:endParaRPr lang="ru-RU" sz="2800" dirty="0" smtClean="0">
              <a:latin typeface="Constantia" pitchFamily="18" charset="0"/>
            </a:endParaRPr>
          </a:p>
          <a:p>
            <a:pPr algn="r"/>
            <a:endParaRPr lang="ru-RU" sz="2800" dirty="0" smtClean="0">
              <a:latin typeface="Constantia" pitchFamily="18" charset="0"/>
            </a:endParaRPr>
          </a:p>
          <a:p>
            <a:endParaRPr lang="ru-RU" sz="2800" dirty="0" smtClean="0"/>
          </a:p>
          <a:p>
            <a:r>
              <a:rPr lang="ru-RU" sz="2800" dirty="0" smtClean="0"/>
              <a:t>                               </a:t>
            </a:r>
            <a:endParaRPr lang="ru-RU" sz="2800" dirty="0"/>
          </a:p>
        </p:txBody>
      </p:sp>
      <p:pic>
        <p:nvPicPr>
          <p:cNvPr id="4" name="Рисунок 3" descr="технологии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857628"/>
            <a:ext cx="6181488" cy="2627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3582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Constantia" pitchFamily="18" charset="0"/>
              </a:rPr>
              <a:t>  </a:t>
            </a:r>
            <a:r>
              <a:rPr lang="ru-RU" sz="3600" b="1" dirty="0" err="1" smtClean="0">
                <a:solidFill>
                  <a:schemeClr val="tx2"/>
                </a:solidFill>
                <a:latin typeface="Constantia" pitchFamily="18" charset="0"/>
              </a:rPr>
              <a:t>Здоровьесберегающие</a:t>
            </a:r>
            <a:r>
              <a:rPr lang="ru-RU" sz="3600" b="1" dirty="0" smtClean="0">
                <a:solidFill>
                  <a:schemeClr val="tx2"/>
                </a:solidFill>
                <a:latin typeface="Constantia" pitchFamily="18" charset="0"/>
              </a:rPr>
              <a:t> технологии </a:t>
            </a:r>
            <a:r>
              <a:rPr lang="ru-RU" sz="36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ru-RU" sz="3600" dirty="0" smtClean="0">
                <a:latin typeface="Constantia" pitchFamily="18" charset="0"/>
              </a:rPr>
              <a:t>это система мер, включающая взаимосвязь и взаимодействие всех факторов образовательной среды, направленных на сохранение здоровья ребёнка на всех этапах его обучения и развития.</a:t>
            </a:r>
            <a:endParaRPr lang="ru-RU" sz="3600" dirty="0">
              <a:latin typeface="Constantia" pitchFamily="18" charset="0"/>
            </a:endParaRPr>
          </a:p>
        </p:txBody>
      </p:sp>
      <p:pic>
        <p:nvPicPr>
          <p:cNvPr id="5" name="Рисунок 4" descr="b4286128a9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730497"/>
            <a:ext cx="4000528" cy="289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1.Технологии сохранения и стимулирования здоровья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стретчинг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ритмопластика, динамические  паузы, подвижные и спортивные игры, релаксация, технологии эстетической направленности, гимнастика пальчиковая, гимнастика для глаз, гимнастика дыхательная ,  гимнастика бодрящая, гимнастика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коррегирующая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ортопедическая.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2857496"/>
            <a:ext cx="7858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2.Технологии обучения здоровому образу жизни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физкультурные занятия, проблемно – игровые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занятия, коммуникативные игры, беседы из серии «Здоровье»,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точечный массаж.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4857760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Коррекционные технологии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арттерапия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технологии музыкального воздействия,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технологии воздействия цветом, технологии коррекции поведения,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фонетическая и логопедическая гимнастика.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Игровой </a:t>
            </a: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стретчинг</a:t>
            </a:r>
            <a:endParaRPr lang="ru-RU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357298"/>
            <a:ext cx="8143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Constantia" pitchFamily="18" charset="0"/>
              </a:rPr>
              <a:t>  Игровой </a:t>
            </a:r>
            <a:r>
              <a:rPr lang="ru-RU" b="1" dirty="0" err="1" smtClean="0">
                <a:solidFill>
                  <a:schemeClr val="tx2"/>
                </a:solidFill>
                <a:latin typeface="Constantia" pitchFamily="18" charset="0"/>
              </a:rPr>
              <a:t>стретчинг</a:t>
            </a:r>
            <a:r>
              <a:rPr lang="ru-RU" b="1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– это творческая деятельность , при которой дети живут в мире  образов, не менее реальных для них, чем окружающая  действительность.</a:t>
            </a:r>
          </a:p>
          <a:p>
            <a:r>
              <a:rPr lang="ru-RU" dirty="0" smtClean="0">
                <a:latin typeface="Constantia" pitchFamily="18" charset="0"/>
              </a:rPr>
              <a:t>Реализация игровых возможностей в целях оздоровления и развития ребёнка  составляет суть </a:t>
            </a:r>
            <a:r>
              <a:rPr lang="ru-RU" dirty="0" err="1" smtClean="0">
                <a:latin typeface="Constantia" pitchFamily="18" charset="0"/>
              </a:rPr>
              <a:t>стретчинга</a:t>
            </a:r>
            <a:r>
              <a:rPr lang="ru-RU" dirty="0" smtClean="0">
                <a:latin typeface="Constantia" pitchFamily="18" charset="0"/>
              </a:rPr>
              <a:t>.</a:t>
            </a:r>
          </a:p>
          <a:p>
            <a:r>
              <a:rPr lang="ru-RU" dirty="0" smtClean="0">
                <a:latin typeface="Constantia" pitchFamily="18" charset="0"/>
              </a:rPr>
              <a:t>Все занятия проводятся в виде сюжетно-ролевой или тематической игры, состоящей из взаимосвязанных ситуаций, заданий, упражнений.</a:t>
            </a: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357562"/>
            <a:ext cx="8215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Constantia" pitchFamily="18" charset="0"/>
              </a:rPr>
              <a:t>  Методика игрового </a:t>
            </a:r>
            <a:r>
              <a:rPr lang="ru-RU" sz="2000" dirty="0" err="1" smtClean="0">
                <a:solidFill>
                  <a:schemeClr val="tx2"/>
                </a:solidFill>
                <a:latin typeface="Constantia" pitchFamily="18" charset="0"/>
              </a:rPr>
              <a:t>стретчинга</a:t>
            </a:r>
            <a:r>
              <a:rPr lang="ru-RU" sz="20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ru-RU" sz="2000" dirty="0" smtClean="0">
                <a:latin typeface="Constantia" pitchFamily="18" charset="0"/>
              </a:rPr>
              <a:t>основана на статичных растяжках </a:t>
            </a:r>
            <a:r>
              <a:rPr lang="ru-RU" dirty="0" smtClean="0">
                <a:latin typeface="Constantia" pitchFamily="18" charset="0"/>
              </a:rPr>
              <a:t>мышц</a:t>
            </a:r>
            <a:r>
              <a:rPr lang="ru-RU" sz="2000" dirty="0" smtClean="0">
                <a:latin typeface="Constantia" pitchFamily="18" charset="0"/>
              </a:rPr>
              <a:t> и суставно-связочного аппарата рук, ног, позвоночника, позволяющих предотвратить нарушение осанки и исправить её, оказывающих глубокое воздействие на весь организм 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6" name="Рисунок 5" descr="best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750578"/>
            <a:ext cx="3929090" cy="210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66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    Каждое упражнение выполняется 4-6р. (в зависимости от возраста) и длится 20 мин со старшими детьми. С малышами занятия проводятся столько сколько они сами захотят. Подбирается музыка с ярко выраженным ритмом.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643050"/>
            <a:ext cx="81439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onstantia" pitchFamily="18" charset="0"/>
              </a:rPr>
              <a:t>   Упражнения </a:t>
            </a:r>
            <a:r>
              <a:rPr lang="ru-RU" sz="2000" dirty="0" err="1" smtClean="0">
                <a:latin typeface="Constantia" pitchFamily="18" charset="0"/>
              </a:rPr>
              <a:t>стретчингом</a:t>
            </a:r>
            <a:r>
              <a:rPr lang="ru-RU" sz="2000" dirty="0" smtClean="0">
                <a:latin typeface="Constantia" pitchFamily="18" charset="0"/>
              </a:rPr>
              <a:t>  направлены на профилактику различных деформаций позвоночника, укрепление связочного аппарата, формирование правильной осанки. Также развивается эластичность мышц, координация движений, воспитывается выносливость и старательность.</a:t>
            </a:r>
            <a:endParaRPr lang="ru-RU" sz="2000" dirty="0">
              <a:latin typeface="Constantia" pitchFamily="18" charset="0"/>
            </a:endParaRPr>
          </a:p>
        </p:txBody>
      </p:sp>
      <p:pic>
        <p:nvPicPr>
          <p:cNvPr id="5" name="Рисунок 4" descr="стретчинг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071810"/>
            <a:ext cx="5667416" cy="3500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1229</Words>
  <Application>Microsoft Office PowerPoint</Application>
  <PresentationFormat>Экран (4:3)</PresentationFormat>
  <Paragraphs>91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84</cp:revision>
  <dcterms:created xsi:type="dcterms:W3CDTF">2013-10-14T15:33:21Z</dcterms:created>
  <dcterms:modified xsi:type="dcterms:W3CDTF">2023-10-01T05:32:00Z</dcterms:modified>
</cp:coreProperties>
</file>