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8" r:id="rId2"/>
    <p:sldId id="300" r:id="rId3"/>
    <p:sldId id="256" r:id="rId4"/>
    <p:sldId id="273" r:id="rId5"/>
    <p:sldId id="277" r:id="rId6"/>
    <p:sldId id="276" r:id="rId7"/>
    <p:sldId id="279" r:id="rId8"/>
    <p:sldId id="289" r:id="rId9"/>
    <p:sldId id="290" r:id="rId10"/>
    <p:sldId id="261" r:id="rId11"/>
    <p:sldId id="294" r:id="rId12"/>
    <p:sldId id="269" r:id="rId13"/>
    <p:sldId id="282" r:id="rId14"/>
    <p:sldId id="270" r:id="rId15"/>
    <p:sldId id="281" r:id="rId16"/>
    <p:sldId id="298" r:id="rId17"/>
    <p:sldId id="297" r:id="rId18"/>
    <p:sldId id="301" r:id="rId19"/>
    <p:sldId id="302" r:id="rId20"/>
    <p:sldId id="295" r:id="rId21"/>
    <p:sldId id="296" r:id="rId22"/>
    <p:sldId id="284" r:id="rId23"/>
    <p:sldId id="2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49" autoAdjust="0"/>
  </p:normalViewPr>
  <p:slideViewPr>
    <p:cSldViewPr>
      <p:cViewPr varScale="1">
        <p:scale>
          <a:sx n="103" d="100"/>
          <a:sy n="103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4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78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2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1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1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97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2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5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1242-CFEC-421C-B196-B39731EC836C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71DEC-CF3E-4F8A-A97A-3AD2FF407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2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60650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кая</a:t>
            </a: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сская</a:t>
            </a: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река</a:t>
            </a: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лга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5085184"/>
            <a:ext cx="6872808" cy="136815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Калинина В.Л.,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учитель индивидуальной работы,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ОГКОУ «Ивановская школа – интернат №1»</a:t>
            </a:r>
          </a:p>
          <a:p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24744"/>
            <a:ext cx="6244896" cy="435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-243408"/>
            <a:ext cx="1785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Ива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вск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бласти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краси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неб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льши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лжские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sz="2800" dirty="0">
                <a:latin typeface="Times New Roman"/>
                <a:cs typeface="Times New Roman"/>
              </a:rPr>
              <a:t>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име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ющие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лгую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исто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рию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544" y="2056855"/>
            <a:ext cx="8435280" cy="4065315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Плёс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132856"/>
            <a:ext cx="59991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5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Плёсе жил и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писа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св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и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карти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ны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ру</a:t>
                </a:r>
                <a:r>
                  <a:rPr lang="en-US" sz="2800" dirty="0">
                    <a:latin typeface="Times New Roman"/>
                    <a:cs typeface="Times New Roman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сс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кий 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худо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жник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Исаа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Левита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Левита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вские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места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15426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72816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49" y="3573017"/>
            <a:ext cx="4255655" cy="31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81200" y="6597352"/>
            <a:ext cx="8229600" cy="21602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4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1496838"/>
            <a:ext cx="8229600" cy="2088232"/>
          </a:xfrm>
        </p:spPr>
        <p:txBody>
          <a:bodyPr>
            <a:normAutofit/>
          </a:bodyPr>
          <a:lstStyle/>
          <a:p>
            <a:pPr algn="l"/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Пу</a:t>
            </a:r>
            <a:r>
              <a:rPr lang="ru-RU" sz="3200" b="1" i="1" dirty="0" err="1">
                <a:latin typeface="Times New Roman"/>
                <a:cs typeface="Times New Roman"/>
              </a:rPr>
              <a:t>́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чеж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citroens-club.ru/forum/uploads/monthly_07_2013/post-22501-0-96318400-137390858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196752"/>
            <a:ext cx="597666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5097"/>
            <a:ext cx="1785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6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488946"/>
            <a:ext cx="145816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r"/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Исто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рия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го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да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Пу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че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ж</m:t>
                        </m:r>
                      </m:e>
                    </m:acc>
                  </m:oMath>
                </a14:m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507096"/>
            <a:ext cx="8229600" cy="51622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Пу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нахо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дится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жье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рьк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вск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храни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лища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сно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1594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800" dirty="0">
                <a:latin typeface="Times New Roman"/>
                <a:cs typeface="Times New Roman"/>
              </a:rPr>
              <a:t>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               </a:t>
            </a:r>
          </a:p>
          <a:p>
            <a:pPr marL="0" indent="0" algn="r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50-х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шл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/>
                <a:cs typeface="Times New Roman"/>
              </a:rPr>
              <a:t>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рьк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вск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й ГЭС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рый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 был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стью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зато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плен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храни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лищем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тстро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звы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шенном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Пу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чеже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нахо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дится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знамени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сыр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800">
                <a:latin typeface="Times New Roman"/>
                <a:cs typeface="Times New Roman"/>
              </a:rPr>
              <a:t>́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ренный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заво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36" y="5429896"/>
            <a:ext cx="1704108" cy="14181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37665"/>
            <a:ext cx="3630280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8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666530"/>
          </a:xfrm>
        </p:spPr>
        <p:txBody>
          <a:bodyPr>
            <a:normAutofit/>
          </a:bodyPr>
          <a:lstStyle/>
          <a:p>
            <a:pPr algn="l"/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3200" b="1" i="1" dirty="0" err="1">
                <a:latin typeface="Times New Roman"/>
                <a:cs typeface="Times New Roman"/>
              </a:rPr>
              <a:t>́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рьевец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648"/>
            <a:ext cx="1785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3212977"/>
            <a:ext cx="5129581" cy="370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 descr="https://i.siteapi.org/am4-3zqXgymI5JyIYQSgQkvE4Po=/0x0:1200x800/cda5883d7cdd315.s.siteapi.org/img/lc5oxrqc7lwkowwwwoswso0sskg48o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1985" y="188640"/>
            <a:ext cx="446881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9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r"/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Ю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рьевец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-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мый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дре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вний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го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д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Ива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вск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й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бласти</a:t>
                </a: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r="-1481" b="-58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1600201"/>
                <a:ext cx="8507288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2400" dirty="0">
                    <a:latin typeface="Times New Roman" pitchFamily="18" charset="0"/>
                    <a:cs typeface="Times New Roman" pitchFamily="18" charset="0"/>
                  </a:rPr>
                  <a:t>                                             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сно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ван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в 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1225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г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ду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          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Го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д</m:t>
                        </m:r>
                      </m:e>
                    </m:acc>
                    <m:r>
                      <a:rPr lang="ru-RU" sz="2800" i="1" dirty="0">
                        <a:latin typeface="Cambria Math"/>
                        <a:cs typeface="Times New Roman" pitchFamily="18" charset="0"/>
                      </a:rPr>
                      <m:t>  </m:t>
                    </m:r>
                  </m:oMath>
                </a14:m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интере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сен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стари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нн</m:t>
                        </m:r>
                      </m:e>
                    </m:acc>
                  </m:oMath>
                </a14:m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ыми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хра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мами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музе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ями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среди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к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то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рых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–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культу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рный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центр А. А.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Тарко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вск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ого</m:t>
                        </m:r>
                      </m:e>
                    </m:acc>
                    <m:r>
                      <a:rPr lang="ru-RU" sz="2800" dirty="0">
                        <a:latin typeface="Cambria Math"/>
                        <a:cs typeface="Times New Roman" pitchFamily="18" charset="0"/>
                      </a:rPr>
                      <m:t>   и  </m:t>
                    </m:r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музе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й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ска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з</m:t>
                        </m:r>
                      </m:e>
                    </m:acc>
                  </m:oMath>
                </a14:m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мени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Алекса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ндра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у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             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Ю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рьевец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кружён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хво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йными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леса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и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счита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тс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я 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дни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из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мых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эк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л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ги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чески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чи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стых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регио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в</m:t>
                        </m:r>
                      </m:e>
                    </m:acc>
                  </m:oMath>
                </a14:m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центра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льной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ча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страны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3512" y="1600201"/>
                <a:ext cx="8507288" cy="4525963"/>
              </a:xfrm>
              <a:blipFill>
                <a:blip r:embed="rId3"/>
                <a:stretch>
                  <a:fillRect l="-1433" t="-1482" b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509120"/>
            <a:ext cx="3093914" cy="213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943455"/>
            <a:ext cx="1354276" cy="189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8640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7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А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э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мый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ю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жный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го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од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-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страхань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Расп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лага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тс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я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в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рхней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ча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де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льты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реки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лги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на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11 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стр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х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Прикаспи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йск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й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зме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нн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сти</a:t>
                </a: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15426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82" y="1700808"/>
            <a:ext cx="5616624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krot.info/uploads/posts/2021-12/1640820939_46-krot-info-p-astrakhan-stolitsa-kaspiya-krasivo-foto-53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59" y="3153278"/>
            <a:ext cx="5294656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6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0"/>
                <a:ext cx="8229600" cy="2564904"/>
              </a:xfrm>
            </p:spPr>
            <p:txBody>
              <a:bodyPr>
                <a:normAutofit/>
              </a:bodyPr>
              <a:lstStyle/>
              <a:p>
                <a:r>
                  <a:rPr lang="ru-RU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</a:t>
                </a:r>
                <a:r>
                  <a:rPr lang="ru-RU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льта</a:t>
                </a:r>
                <a:r>
                  <a:rPr lang="ru-RU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</a:t>
                </a:r>
                <a:r>
                  <a:rPr lang="ru-RU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лги</a:t>
                </a:r>
                <a:r>
                  <a:rPr lang="ru-RU" sz="24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ru-RU" sz="24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стье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это то место, куда река 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впада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ет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льта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</a:t>
                </a:r>
                <a:r>
                  <a:rPr lang="en-US" sz="2400" i="1" dirty="0">
                    <a:latin typeface="Times New Roman"/>
                    <a:cs typeface="Times New Roman"/>
                  </a:rPr>
                  <a:t>ō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рукава</a:t>
                </a:r>
                <a:r>
                  <a:rPr lang="ru-RU" sz="2400" i="1" dirty="0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</a:t>
                </a:r>
                <a:r>
                  <a:rPr lang="en-US" sz="2400" i="1" dirty="0">
                    <a:latin typeface="Times New Roman"/>
                    <a:cs typeface="Times New Roman"/>
                  </a:rPr>
                  <a:t>ō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рые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река</a:t>
                </a:r>
                <a:r>
                  <a:rPr lang="ru-RU" sz="2400" i="1" dirty="0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распада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400" i="1" dirty="0">
                            <a:latin typeface="Cambria Math"/>
                            <a:cs typeface="Times New Roman" panose="02020603050405020304" pitchFamily="18" charset="0"/>
                          </a:rPr>
                          <m:t>тс</m:t>
                        </m:r>
                      </m:e>
                    </m:acc>
                  </m:oMath>
                </a14:m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400" i="1" dirty="0">
                            <a:latin typeface="Cambria Math"/>
                            <a:cs typeface="Times New Roman" panose="020206030504050203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паде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нии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</a:t>
                </a:r>
                <a:r>
                  <a:rPr lang="ru-RU" sz="2400" i="1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</a:t>
                </a:r>
                <a:r>
                  <a:rPr lang="ru-RU" sz="24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ru-RU" sz="24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ru-RU" sz="24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0"/>
                <a:ext cx="8229600" cy="256490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844824"/>
                <a:ext cx="8229600" cy="48245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latin typeface="Times New Roman"/>
                    <a:cs typeface="Times New Roman"/>
                  </a:rPr>
                  <a:t>Ō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страхани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лга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600" i="1" dirty="0">
                            <a:latin typeface="Cambria Math"/>
                            <a:cs typeface="Times New Roman" panose="02020603050405020304" pitchFamily="18" charset="0"/>
                          </a:rPr>
                          <m:t>тс</m:t>
                        </m:r>
                      </m:e>
                    </m:acc>
                  </m:oMath>
                </a14:m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 на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мно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жеств</a:t>
                </a:r>
                <a:r>
                  <a:rPr lang="en-US" sz="2600" dirty="0">
                    <a:latin typeface="Times New Roman"/>
                    <a:cs typeface="Times New Roman"/>
                  </a:rPr>
                  <a:t>ō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б</a:t>
                </a:r>
                <a:r>
                  <a:rPr lang="en-US" sz="2600" dirty="0">
                    <a:latin typeface="Times New Roman"/>
                    <a:cs typeface="Times New Roman"/>
                  </a:rPr>
                  <a:t>ō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льши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лых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рек (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рукаво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)-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бо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лее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850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разли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чн</a:t>
                </a:r>
                <a:r>
                  <a:rPr lang="en-US" sz="2600" dirty="0">
                    <a:latin typeface="Times New Roman"/>
                    <a:cs typeface="Times New Roman"/>
                  </a:rPr>
                  <a:t>ō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й  ширины</a:t>
                </a:r>
                <a:r>
                  <a:rPr lang="ru-RU" sz="2600" dirty="0">
                    <a:latin typeface="Times New Roman"/>
                    <a:cs typeface="Times New Roman"/>
                  </a:rPr>
                  <a:t>́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глубины</a:t>
                </a:r>
                <a:r>
                  <a:rPr lang="ru-RU" sz="2600" dirty="0">
                    <a:latin typeface="Times New Roman"/>
                    <a:cs typeface="Times New Roman"/>
                  </a:rPr>
                  <a:t>́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лга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впада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ет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Каспи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йск</a:t>
                </a:r>
                <a:r>
                  <a:rPr lang="en-US" sz="2600" dirty="0">
                    <a:latin typeface="Times New Roman"/>
                    <a:cs typeface="Times New Roman"/>
                  </a:rPr>
                  <a:t>ō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 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</a:t>
                </a:r>
                <a:r>
                  <a:rPr lang="ru-RU" sz="26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</a:t>
                </a:r>
                <a:r>
                  <a:rPr lang="ru-RU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ru-RU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844824"/>
                <a:ext cx="8229600" cy="4824536"/>
              </a:xfrm>
              <a:blipFill>
                <a:blip r:embed="rId3"/>
                <a:stretch>
                  <a:fillRect l="-1481" t="-12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06" y="-171400"/>
            <a:ext cx="1785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05" y="3429000"/>
            <a:ext cx="304380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13" y="3662006"/>
            <a:ext cx="2985317" cy="2242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/>
          <a:stretch/>
        </p:blipFill>
        <p:spPr bwMode="auto">
          <a:xfrm>
            <a:off x="6373609" y="5458252"/>
            <a:ext cx="2667220" cy="13997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3804211"/>
            <a:ext cx="2430649" cy="1958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8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44624"/>
                <a:ext cx="8229600" cy="1296144"/>
              </a:xfrm>
            </p:spPr>
            <p:txBody>
              <a:bodyPr>
                <a:normAutofit fontScale="90000"/>
              </a:bodyPr>
              <a:lstStyle/>
              <a:p>
                <a:r>
                  <a:rPr lang="ru-RU" sz="3100" b="1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ru-RU" sz="3100" b="1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Испо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льз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вание  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лги</a:t>
                </a:r>
                <a: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b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тури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зм</a:t>
                </a:r>
                <a: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и 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dirty="0" err="1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тдых</a:t>
                </a:r>
                <a:r>
                  <a:rPr lang="ru-RU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ru-RU" b="1" dirty="0">
                    <a:solidFill>
                      <a:schemeClr val="tx2">
                        <a:lumMod val="50000"/>
                      </a:schemeClr>
                    </a:solidFill>
                  </a:rPr>
                  <a:t/>
                </a:r>
                <a:br>
                  <a:rPr lang="ru-RU" b="1" dirty="0">
                    <a:solidFill>
                      <a:schemeClr val="tx2">
                        <a:lumMod val="50000"/>
                      </a:schemeClr>
                    </a:solidFill>
                  </a:rPr>
                </a:br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44624"/>
                <a:ext cx="8229600" cy="1296144"/>
              </a:xfrm>
              <a:blipFill>
                <a:blip r:embed="rId2"/>
                <a:stretch>
                  <a:fillRect t="-15962" b="-13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484784"/>
                <a:ext cx="8507288" cy="4968552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 algn="ctr" fontAlgn="base">
                  <a:buNone/>
                </a:pP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   П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о</m:t>
                        </m:r>
                      </m:e>
                    </m:acc>
                    <m:r>
                      <a:rPr lang="ru-RU" sz="11200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лге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ставля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ют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  <a:p>
                <a:pPr marL="0" indent="0" algn="ctr" fontAlgn="base">
                  <a:buNone/>
                </a:pP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           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хле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б</m:t>
                        </m:r>
                      </m:e>
                    </m:acc>
                    <m:r>
                      <a:rPr lang="ru-RU" sz="1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соль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ры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бу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нефть,</a:t>
                </a:r>
              </a:p>
              <a:p>
                <a:pPr marL="0" indent="0" algn="ctr" fontAlgn="base">
                  <a:buNone/>
                </a:pP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        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це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мент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гра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вий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у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голь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мета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лл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  <a:p>
                <a:pPr marL="0" indent="0" algn="ctr" fontAlgn="base">
                  <a:buNone/>
                </a:pP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сплавля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ют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лес.</a:t>
                </a:r>
              </a:p>
              <a:p>
                <a:pPr marL="0" indent="0" algn="ctr" fontAlgn="base">
                  <a:buNone/>
                </a:pPr>
                <a:endParaRPr lang="ru-RU" sz="112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fontAlgn="base">
                  <a:buNone/>
                </a:pP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</a:p>
              <a:p>
                <a:pPr marL="0" indent="0" fontAlgn="base">
                  <a:buNone/>
                </a:pP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На реке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о̄существля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ю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тс</m:t>
                        </m:r>
                      </m:e>
                    </m:acc>
                  </m:oMath>
                </a14:m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я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па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112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сс</m:t>
                        </m:r>
                      </m:e>
                    </m:acc>
                  </m:oMath>
                </a14:m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ажи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рские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перево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з̄ки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и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экску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рсии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на 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тепло̄хо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112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дах</a:t>
                </a: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b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112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pPr marL="0" indent="0" fontAlgn="base">
                  <a:buNone/>
                </a:pPr>
                <a:endParaRPr lang="ru-RU" sz="112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fontAlgn="base">
                  <a:buNone/>
                </a:pPr>
                <a:endParaRPr lang="ru-RU" sz="74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fontAlgn="base">
                  <a:buNone/>
                </a:pPr>
                <a:endParaRPr lang="ru-RU" sz="74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fontAlgn="base">
                  <a:buNone/>
                </a:pPr>
                <a:endParaRPr lang="ru-RU" sz="74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fontAlgn="base">
                  <a:buNone/>
                </a:pPr>
                <a:r>
                  <a:rPr lang="ru-RU" sz="74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 </a:t>
                </a:r>
              </a:p>
              <a:p>
                <a:pPr marL="0" indent="0" fontAlgn="base">
                  <a:buNone/>
                </a:pPr>
                <a:endParaRPr lang="ru-RU" sz="74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484784"/>
                <a:ext cx="8507288" cy="4968552"/>
              </a:xfrm>
              <a:blipFill>
                <a:blip r:embed="rId3"/>
                <a:stretch>
                  <a:fillRect l="-1433" t="-3067" r="-4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556792"/>
            <a:ext cx="360040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5013176"/>
            <a:ext cx="393343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0120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03512" y="230601"/>
            <a:ext cx="8964488" cy="662473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̄стро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ены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пло̄ти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</a:t>
            </a:r>
          </a:p>
          <a:p>
            <a:pPr marL="0" indent="0" fontAlgn="base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гидро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̄электро̄ста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нции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выраба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тывающие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электро̄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эне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ргию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для  нужд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чело̄ве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/>
          </a:p>
          <a:p>
            <a:pPr marL="0" indent="0">
              <a:buNone/>
            </a:pPr>
            <a:endParaRPr lang="ru-RU" sz="2800" dirty="0">
              <a:latin typeface="+mj-lt"/>
            </a:endParaRP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Река́ явля́ется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исто́чником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питьевой воды,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которую мы пьём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каждый день.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-6537"/>
            <a:ext cx="38290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501008"/>
            <a:ext cx="331236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1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/>
          <a:lstStyle/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Бассе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лги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1124745"/>
                <a:ext cx="9036496" cy="500141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Длина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лги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–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3 530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киломе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тров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marL="0" indent="0" algn="ctr">
                  <a:buNone/>
                </a:pP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Э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то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мая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дли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нн</m:t>
                        </m:r>
                      </m:e>
                    </m:acc>
                  </m:oMath>
                </a14:m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ая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река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в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Евро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пе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                                                 </a:t>
                </a: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                                                                         У 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лги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                                                            более 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200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прито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ов.</m:t>
                        </m:r>
                      </m:e>
                    </m:acc>
                  </m:oMath>
                </a14:m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sz="28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1124745"/>
                <a:ext cx="9036496" cy="5001419"/>
              </a:xfrm>
              <a:blipFill>
                <a:blip r:embed="rId2"/>
                <a:stretch>
                  <a:fillRect t="-13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979750"/>
            <a:ext cx="5976663" cy="521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3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7" y="-244581"/>
            <a:ext cx="1785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Волга – источник вдохновения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поэтов, композиторов, художников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Объект 3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1196753"/>
                <a:ext cx="8686800" cy="492941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Алексе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Савра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с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в, 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«Ви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д</m:t>
                        </m:r>
                      </m:e>
                    </m:acc>
                  </m:oMath>
                </a14:m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лги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п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д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Ю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рьевцем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»,</a:t>
                </a:r>
              </a:p>
              <a:p>
                <a:pPr marL="0" indent="0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1870 год</a:t>
                </a:r>
              </a:p>
              <a:p>
                <a:pPr marL="0" indent="0" algn="r">
                  <a:buNone/>
                </a:pP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r">
                  <a:buNone/>
                </a:pP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r">
                  <a:buNone/>
                </a:pP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r">
                  <a:buNone/>
                </a:pP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r">
                  <a:buNone/>
                </a:pPr>
                <a:endParaRPr lang="ru-RU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r">
                  <a:buNone/>
                </a:pP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С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време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14:m>
                  <m:oMath xmlns:m="http://schemas.openxmlformats.org/officeDocument/2006/math">
                    <m:r>
                      <a:rPr lang="ru-RU" sz="2800" i="1" dirty="0">
                        <a:latin typeface="Cambria Math"/>
                        <a:cs typeface="Times New Roman" pitchFamily="18" charset="0"/>
                      </a:rPr>
                      <m:t>нн</m:t>
                    </m:r>
                  </m:oMath>
                </a14:m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ый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худо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жник </a:t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лег Журавлёв</a:t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Плёс. Волга.</a:t>
                </a:r>
              </a:p>
            </p:txBody>
          </p:sp>
        </mc:Choice>
        <mc:Fallback>
          <p:sp>
            <p:nvSpPr>
              <p:cNvPr id="4" name="Объек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1196753"/>
                <a:ext cx="8686800" cy="4929411"/>
              </a:xfrm>
              <a:blipFill>
                <a:blip r:embed="rId3"/>
                <a:stretch>
                  <a:fillRect l="-1263" t="-1854" r="-2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14" y="2780928"/>
            <a:ext cx="3717907" cy="2699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628801"/>
            <a:ext cx="4110420" cy="28093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1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22" y="-171400"/>
            <a:ext cx="1785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ō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ō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ō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ō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ō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свяща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лге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зыку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́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339901"/>
                <a:ext cx="8229600" cy="478626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ru-RU" sz="2400" i="1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Дми</a:t>
                </a:r>
                <a:r>
                  <a:rPr lang="ru-RU" sz="2400" i="1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трий</a:t>
                </a:r>
                <a:r>
                  <a:rPr lang="ru-RU" sz="2400" i="1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400" i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Мережко</a:t>
                </a:r>
                <a:r>
                  <a:rPr lang="ru-RU" sz="2400" i="1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400" i="1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вский</a:t>
                </a:r>
                <a:r>
                  <a:rPr lang="ru-RU" sz="2400" i="1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, «На Волге»</a:t>
                </a:r>
                <a:endParaRPr lang="ru-RU" sz="2800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Река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блести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как шёлк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лазу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рно-серебри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стый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  <a:p>
                <a:pPr marL="0" indent="0">
                  <a:buNone/>
                </a:pP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изви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линах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луки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беле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ют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паруса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Сквозь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у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тренний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тума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каймо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ю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з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л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ти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ст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й</a:t>
                </a:r>
              </a:p>
              <a:p>
                <a:pPr marL="0" indent="0">
                  <a:buNone/>
                </a:pP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Желте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ет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о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тмели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пе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сч</m:t>
                        </m:r>
                      </m:e>
                    </m:acc>
                  </m:oMath>
                </a14:m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а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ная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к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са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339901"/>
                <a:ext cx="8229600" cy="4786263"/>
              </a:xfrm>
              <a:blipFill>
                <a:blip r:embed="rId3"/>
                <a:stretch>
                  <a:fillRect l="-1481" t="-10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4036753"/>
            <a:ext cx="3779912" cy="244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4" y="5679"/>
            <a:ext cx="12288688" cy="755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Евгений Евтушенко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Волга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6080" y="1628800"/>
            <a:ext cx="5040560" cy="52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русские. Мы дети Волги.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нас значения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полны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медлительные волны,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тяжёлые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как валуны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Любовь России к ней нетленна.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ней тянутся душою всей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Кубань и Днепр, Нева и Лена,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Ангара, и Енисей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Люблю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всю в пятнах света,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всю в окаймленье ивняка…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Волга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России — это</a:t>
            </a:r>
            <a:b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гораздо больше, чем река.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6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37" y="3933056"/>
            <a:ext cx="10009112" cy="337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36815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Вопросы: 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3512" y="116633"/>
            <a:ext cx="8507288" cy="51845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Где берёт начало река Волга?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отмечено это место?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Какая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река в начале пути?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  Где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река становится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шире? 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каких городов идут пароходы по Волге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 startAt="4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в народном хозяйстве используют реку Волгу?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6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Назови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города, стоящие на Волге.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>
              <a:buAutoNum type="arabicPeriod" startAt="6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них находятся в нашей Ивановской области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 startAt="6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Куда впадает Волга? </a:t>
            </a:r>
          </a:p>
          <a:p>
            <a:pPr marL="514350" indent="-514350">
              <a:buAutoNum type="arabicPeriod" startAt="6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Расскажи о дельте этой реки.</a:t>
            </a:r>
          </a:p>
          <a:p>
            <a:pPr marL="514350" indent="-514350">
              <a:buAutoNum type="arabicPeriod" startAt="6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Какое значение имеет Волга для русского человека,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для России?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6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-171400"/>
            <a:ext cx="8458200" cy="321297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лга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</a:t>
            </a:r>
            <a:r>
              <a:rPr lang="ru-RU" sz="2800" dirty="0">
                <a:latin typeface="Times New Roman"/>
                <a:cs typeface="Times New Roman"/>
              </a:rPr>
              <a:t>́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одзаголовок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847528" y="3861048"/>
                <a:ext cx="8134672" cy="2808312"/>
              </a:xfrm>
            </p:spPr>
            <p:txBody>
              <a:bodyPr>
                <a:noAutofit/>
              </a:bodyPr>
              <a:lstStyle/>
              <a:p>
                <a:pPr algn="l"/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ru-RU" sz="2800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Исто́к</a:t>
                </a:r>
                <a:r>
                  <a:rPr lang="ru-RU" sz="28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2800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нача́л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r>
                  <a:rPr lang="ru-RU" sz="2800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вели́к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й  </a:t>
                </a:r>
                <a:r>
                  <a:rPr lang="ru-RU" sz="2800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ру</a:t>
                </a:r>
                <a:r>
                  <a:rPr lang="ru-RU" sz="28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сс</m:t>
                        </m:r>
                      </m:e>
                    </m:acc>
                  </m:oMath>
                </a14:m>
                <a:r>
                  <a:rPr lang="ru-RU" sz="2800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u="sng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й</a:t>
                </a:r>
                <a:r>
                  <a:rPr lang="ru-RU" sz="28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реки́.</a:t>
                </a:r>
              </a:p>
              <a:p>
                <a:pPr algn="l"/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Во́лга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начина́е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тс</m:t>
                        </m:r>
                      </m:e>
                    </m:acc>
                  </m:oMath>
                </a14:m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   на Валдае 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е́ле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заме́тным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ручейко́м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среди́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лесо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в</m:t>
                        </m:r>
                      </m:e>
                    </m:acc>
                    <m:r>
                      <a:rPr lang="ru-RU" sz="2800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ло́т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во́зле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неб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льшо́й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дере́вни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Там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ло́чен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сру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б</m:t>
                        </m:r>
                      </m:e>
                    </m:acc>
                    <m:r>
                      <a:rPr lang="ru-RU" sz="2800" i="1" dirty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(теремок).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лу́ теремка́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кно́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в нём-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тре́петн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др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о</m:t>
                        </m:r>
                      </m:e>
                    </m:acc>
                  </m:oMath>
                </a14:m>
                <a:r>
                  <a:rPr lang="ru-RU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жа́ние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струй. </a:t>
                </a:r>
              </a:p>
            </p:txBody>
          </p:sp>
        </mc:Choice>
        <mc:Fallback>
          <p:sp>
            <p:nvSpPr>
              <p:cNvPr id="3" name="Под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847528" y="3861048"/>
                <a:ext cx="8134672" cy="2808312"/>
              </a:xfrm>
              <a:blipFill>
                <a:blip r:embed="rId2"/>
                <a:stretch>
                  <a:fillRect l="-1498" t="-2169" b="-6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83797"/>
            <a:ext cx="4979416" cy="377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9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Заголовок 2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404664"/>
                <a:ext cx="8229600" cy="1584176"/>
              </a:xfrm>
            </p:spPr>
            <p:txBody>
              <a:bodyPr>
                <a:normAutofit fontScale="90000"/>
              </a:bodyPr>
              <a:lstStyle/>
              <a:p>
                <a:pPr algn="l"/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Серебри</a:t>
                </a:r>
                <a:r>
                  <a:rPr lang="ru-RU" sz="31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стый</a:t>
                </a:r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ручеёк чуть 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слы</a:t>
                </a:r>
                <a:r>
                  <a:rPr lang="ru-RU" sz="31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шно</a:t>
                </a:r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журчи</a:t>
                </a:r>
                <a:r>
                  <a:rPr lang="ru-RU" sz="31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ме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31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100" i="1" dirty="0">
                            <a:latin typeface="Cambria Math"/>
                            <a:cs typeface="Times New Roman" panose="02020603050405020304" pitchFamily="18" charset="0"/>
                          </a:rPr>
                          <m:t>ж</m:t>
                        </m:r>
                      </m:e>
                    </m:acc>
                    <m:r>
                      <a:rPr lang="ru-RU" sz="3100" i="1" dirty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берё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31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3100" i="1" dirty="0">
                            <a:latin typeface="Cambria Math"/>
                            <a:cs typeface="Times New Roman" panose="02020603050405020304" pitchFamily="18" charset="0"/>
                          </a:rPr>
                          <m:t>з</m:t>
                        </m:r>
                      </m:e>
                    </m:acc>
                  </m:oMath>
                </a14:m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31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лей</a:t>
                </a:r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мерца</a:t>
                </a:r>
                <a:r>
                  <a:rPr lang="ru-RU" sz="31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ет</a:t>
                </a:r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над 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ка</a:t>
                </a:r>
                <a:r>
                  <a:rPr lang="ru-RU" sz="31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3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мешками</a:t>
                </a:r>
                <a:r>
                  <a:rPr lang="ru-RU" sz="3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ru-RU" dirty="0"/>
              </a:p>
            </p:txBody>
          </p:sp>
        </mc:Choice>
        <mc:Fallback>
          <p:sp>
            <p:nvSpPr>
              <p:cNvPr id="3" name="Заголовок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404664"/>
                <a:ext cx="8229600" cy="1584176"/>
              </a:xfrm>
              <a:blipFill>
                <a:blip r:embed="rId2"/>
                <a:stretch>
                  <a:fillRect l="-1481" t="-3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91" y="4077073"/>
            <a:ext cx="4968552" cy="261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708468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4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2592288"/>
          </a:xfrm>
        </p:spPr>
        <p:txBody>
          <a:bodyPr anchor="b">
            <a:normAutofit fontScale="90000"/>
          </a:bodyPr>
          <a:lstStyle/>
          <a:p>
            <a:pPr algn="l"/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ручеёк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лесны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зёра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набира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выраста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льшу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реку</a:t>
            </a:r>
            <a:r>
              <a:rPr lang="ru-RU" sz="3100" dirty="0">
                <a:latin typeface="Times New Roman"/>
                <a:cs typeface="Times New Roman"/>
              </a:rPr>
              <a:t>́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 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Рже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плыву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суда</a:t>
            </a:r>
            <a:r>
              <a:rPr lang="ru-RU" sz="3100" dirty="0">
                <a:latin typeface="Times New Roman"/>
                <a:cs typeface="Times New Roman"/>
              </a:rPr>
              <a:t>́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3100" dirty="0" err="1">
                <a:latin typeface="Times New Roman"/>
                <a:cs typeface="Times New Roman"/>
              </a:rPr>
              <a:t>́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3100" dirty="0">
                <a:latin typeface="Times New Roman"/>
                <a:cs typeface="Times New Roman"/>
              </a:rPr>
              <a:t>ō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Твери</a:t>
            </a:r>
            <a:r>
              <a:rPr lang="ru-RU" sz="3100" dirty="0">
                <a:latin typeface="Times New Roman"/>
                <a:cs typeface="Times New Roman"/>
              </a:rPr>
              <a:t>́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t="13098" b="-177"/>
          <a:stretch/>
        </p:blipFill>
        <p:spPr bwMode="auto">
          <a:xfrm>
            <a:off x="1991544" y="2974608"/>
            <a:ext cx="3989564" cy="33233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996952"/>
            <a:ext cx="3888432" cy="31569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8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лга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изгиба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дуго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бинск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800" dirty="0">
                <a:latin typeface="Times New Roman"/>
                <a:cs typeface="Times New Roman"/>
              </a:rPr>
              <a:t>ō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храни</a:t>
            </a:r>
            <a:r>
              <a:rPr lang="ru-RU" sz="2800" dirty="0" err="1">
                <a:latin typeface="Times New Roman"/>
                <a:cs typeface="Times New Roman"/>
              </a:rPr>
              <a:t>́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лищу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56792"/>
            <a:ext cx="698477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274638"/>
                <a:ext cx="8229600" cy="1498178"/>
              </a:xfrm>
            </p:spPr>
            <p:txBody>
              <a:bodyPr>
                <a:normAutofit/>
              </a:bodyPr>
              <a:lstStyle/>
              <a:p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чивает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 ю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г</m:t>
                        </m:r>
                      </m:e>
                    </m:acc>
                  </m:oMath>
                </a14:m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к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Ни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жнему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Но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вг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ду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Здесь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лга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принима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ет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свой 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прито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реку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ку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274638"/>
                <a:ext cx="8229600" cy="1498178"/>
              </a:xfrm>
              <a:blipFill>
                <a:blip r:embed="rId2"/>
                <a:stretch>
                  <a:fillRect l="-148" r="-14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916832"/>
            <a:ext cx="7560840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Са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мые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кру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пные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г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р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да</a:t>
                </a:r>
                <a:r>
                  <a:rPr lang="ru-RU" sz="2800" dirty="0">
                    <a:latin typeface="Times New Roman"/>
                    <a:cs typeface="Times New Roman"/>
                  </a:rPr>
                  <a:t>́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на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лге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ru-RU" sz="2800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Каза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нь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и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Ни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жний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Но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вг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д</m:t>
                        </m:r>
                      </m:e>
                    </m:acc>
                  </m:oMath>
                </a14:m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58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2" y="1268760"/>
            <a:ext cx="4643114" cy="309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19" y="3717032"/>
            <a:ext cx="5682827" cy="299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274638"/>
                <a:ext cx="8229600" cy="778098"/>
              </a:xfrm>
            </p:spPr>
            <p:txBody>
              <a:bodyPr>
                <a:normAutofit/>
              </a:bodyPr>
              <a:lstStyle/>
              <a:p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Сама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ра</a:t>
                </a:r>
                <a:r>
                  <a:rPr lang="ru-RU" sz="2800" dirty="0">
                    <a:latin typeface="Times New Roman" pitchFamily="18" charset="0"/>
                    <a:cs typeface="Times New Roman" pitchFamily="18" charset="0"/>
                  </a:rPr>
                  <a:t> и В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лг</a:t>
                </a:r>
                <a:r>
                  <a:rPr lang="en-US" sz="2800" dirty="0">
                    <a:latin typeface="Times New Roman"/>
                    <a:cs typeface="Times New Roman"/>
                  </a:rPr>
                  <a:t>ō</a:t>
                </a:r>
                <a:r>
                  <a:rPr lang="ru-RU" sz="2800" dirty="0" err="1">
                    <a:latin typeface="Times New Roman" pitchFamily="18" charset="0"/>
                    <a:cs typeface="Times New Roman" pitchFamily="18" charset="0"/>
                  </a:rPr>
                  <a:t>гра</a:t>
                </a:r>
                <a:r>
                  <a:rPr lang="ru-RU" sz="2800" dirty="0" err="1">
                    <a:latin typeface="Times New Roman"/>
                    <a:cs typeface="Times New Roman"/>
                  </a:rPr>
                  <a:t>́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ru-RU" sz="2800" i="1" dirty="0">
                            <a:latin typeface="Cambria Math"/>
                            <a:cs typeface="Times New Roman" pitchFamily="18" charset="0"/>
                          </a:rPr>
                          <m:t>д</m:t>
                        </m:r>
                      </m:e>
                    </m:acc>
                  </m:oMath>
                </a14:m>
                <a:endParaRPr lang="ru-RU" sz="2800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274638"/>
                <a:ext cx="8229600" cy="778098"/>
              </a:xfr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340768"/>
            <a:ext cx="4905669" cy="32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474846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6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453</Words>
  <Application>Microsoft Office PowerPoint</Application>
  <PresentationFormat>Широкоэкранный</PresentationFormat>
  <Paragraphs>108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Тема Office</vt:lpstr>
      <vt:lpstr>   Вели́кая ру́сская река́ Во́лга   </vt:lpstr>
      <vt:lpstr>Бассе́йн  Во́лги</vt:lpstr>
      <vt:lpstr>                               Во́лга                                    в нача́ле пути́</vt:lpstr>
      <vt:lpstr>        Серебри́стый ручеёк чуть слы́шно журчи́т меж ̅   берёз ̅ и е́лей, мерца́ет над ка́мешками. </vt:lpstr>
      <vt:lpstr>     Пōто́м  ручеёк прōхо́дит лесны́е ōзёра, набира́ет си́лу и выраста́ет в бōльшу́ю реку́.     Ле́тōм  ōт го́рōда Рже́ва плыву́т суда́ дō го́рōда Твери́. </vt:lpstr>
      <vt:lpstr>Во́лга изгиба́ет дуго́й к се́веру – Ры́бинскōму мо́рю (вōдōхрани́лищу)</vt:lpstr>
      <vt:lpstr>Пōто́м пōвōра́чивает на юг ̅, к Ни́жнему  Но́вгōрōду. Здесь Во́лга принима́ет свой прито́к – реку́ Ōку́.</vt:lpstr>
      <vt:lpstr>Са́мые кру́пные гōрōда́ на Во́лге Каза́нь и Ни́жний Но́вгōрōд ̅</vt:lpstr>
      <vt:lpstr>Сама́ра и Вōлгōгра́д ̅</vt:lpstr>
      <vt:lpstr>В на́шей Ива́нōвскōй о́бласти о́чень краси́вы небōльши́е во́лжские гōрōда́,  име́ющие до́лгую исто́рию.</vt:lpstr>
      <vt:lpstr>В ̅ Плёсе жил и писа́л свōи́ карти́ны  ру́(сс) ̅кий  худо́жник  Исаа́к Левита́н. Левита́нōвские   места́</vt:lpstr>
      <vt:lpstr>Пу́чеж</vt:lpstr>
      <vt:lpstr>Исто́рия го́рōда Пу́чеж ̅</vt:lpstr>
      <vt:lpstr>Ю́рьевец</vt:lpstr>
      <vt:lpstr>Ю́рьевец - са́мый дре́вний го́рōд ̅  Ива́нōвскōй о́бласти</vt:lpstr>
      <vt:lpstr>А э́тō са́мый ю́жный го́р(од) ̅ - А́страхань.   Распōлага́е(тс) ̅я в ве́рхней ча́сти де́льты реки́ Во́лги  на 11 ōстрōва́х Прикаспи́йскōй ни́зме(нн) ̅ōсти</vt:lpstr>
      <vt:lpstr>Де́льта Во́лги У́стье  – это то место, куда река впада́ет. Де́льта – этō рукава́, на кōто́рые река́ распада́е(тс) ̅я при в ̅паде́нии в мо́ре </vt:lpstr>
      <vt:lpstr> Испо́льзо ̅вание  Во́лги,  тури́зм  и о́тдых. </vt:lpstr>
      <vt:lpstr>Презентация PowerPoint</vt:lpstr>
      <vt:lpstr>Волга – источник вдохновения  поэтов, композиторов, художников.</vt:lpstr>
      <vt:lpstr>Пōэ́ты и кōмпōзи́тōры пōсвяща́ют  Во́лге  стихи́, му́зыку и пе́сни </vt:lpstr>
      <vt:lpstr>Евгений Евтушенко Волга</vt:lpstr>
      <vt:lpstr>Вопросы: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Река Волга</dc:title>
  <dc:creator>HP</dc:creator>
  <cp:lastModifiedBy>Alex</cp:lastModifiedBy>
  <cp:revision>97</cp:revision>
  <dcterms:created xsi:type="dcterms:W3CDTF">2018-10-29T12:36:10Z</dcterms:created>
  <dcterms:modified xsi:type="dcterms:W3CDTF">2023-07-03T12:01:04Z</dcterms:modified>
</cp:coreProperties>
</file>