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8" r:id="rId2"/>
  </p:sldIdLst>
  <p:sldSz cx="21383625" cy="2883535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 snapToGrid="0">
      <p:cViewPr>
        <p:scale>
          <a:sx n="28" d="100"/>
          <a:sy n="28" d="100"/>
        </p:scale>
        <p:origin x="1602" y="-18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ED1D3F-C5AB-481C-8C37-527DA319B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2953" y="4719121"/>
            <a:ext cx="16037719" cy="10038974"/>
          </a:xfrm>
        </p:spPr>
        <p:txBody>
          <a:bodyPr anchor="b"/>
          <a:lstStyle>
            <a:lvl1pPr algn="ctr">
              <a:defRPr sz="10523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024E92-1DCD-4B95-99AD-18278891A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2953" y="15145236"/>
            <a:ext cx="16037719" cy="6961866"/>
          </a:xfrm>
        </p:spPr>
        <p:txBody>
          <a:bodyPr/>
          <a:lstStyle>
            <a:lvl1pPr marL="0" indent="0" algn="ctr">
              <a:buNone/>
              <a:defRPr sz="4209"/>
            </a:lvl1pPr>
            <a:lvl2pPr marL="801883" indent="0" algn="ctr">
              <a:buNone/>
              <a:defRPr sz="3508"/>
            </a:lvl2pPr>
            <a:lvl3pPr marL="1603766" indent="0" algn="ctr">
              <a:buNone/>
              <a:defRPr sz="3157"/>
            </a:lvl3pPr>
            <a:lvl4pPr marL="2405649" indent="0" algn="ctr">
              <a:buNone/>
              <a:defRPr sz="2806"/>
            </a:lvl4pPr>
            <a:lvl5pPr marL="3207532" indent="0" algn="ctr">
              <a:buNone/>
              <a:defRPr sz="2806"/>
            </a:lvl5pPr>
            <a:lvl6pPr marL="4009415" indent="0" algn="ctr">
              <a:buNone/>
              <a:defRPr sz="2806"/>
            </a:lvl6pPr>
            <a:lvl7pPr marL="4811298" indent="0" algn="ctr">
              <a:buNone/>
              <a:defRPr sz="2806"/>
            </a:lvl7pPr>
            <a:lvl8pPr marL="5613182" indent="0" algn="ctr">
              <a:buNone/>
              <a:defRPr sz="2806"/>
            </a:lvl8pPr>
            <a:lvl9pPr marL="6415065" indent="0" algn="ctr">
              <a:buNone/>
              <a:defRPr sz="2806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4FECB0-76D8-4594-BCC8-4E39C29F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FEF-741A-49BB-BF9C-59F423779E7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0596C2-C361-4EB4-B167-7C6FC6891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0E36C1-1525-437F-9D3C-83AD19124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57BF-AAAE-40E6-96C8-035FC02E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9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E7F726-D002-4F3A-9D28-B9EB8322A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940607-6013-4D7C-A0FA-233EE8A13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392C94-3C1A-4F58-BCCC-DA35B86F1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FEF-741A-49BB-BF9C-59F423779E7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F5E9BF-E6AE-4A77-A13C-C4FE0F0C6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820D1E-DF12-4F91-8BE0-AE010DC0E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57BF-AAAE-40E6-96C8-035FC02E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89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8FA76F1-5138-4C57-9027-9BD40328FB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302657" y="1535216"/>
            <a:ext cx="4610844" cy="2443662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4AF3C2-F483-4C57-956A-D0E691A6C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0124" y="1535216"/>
            <a:ext cx="13565237" cy="2443662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917329-DB06-4AD9-912E-552E6F549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FEF-741A-49BB-BF9C-59F423779E7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CE9A02-9314-4916-AEDF-7CACA13E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7369BA-5682-4CC5-BC8A-13D6C82E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57BF-AAAE-40E6-96C8-035FC02E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FC7242-A2FA-4B0B-978E-AD3A44A66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B1F192-7D43-4F88-9096-2A616048D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ED6A19-225C-4476-BF2B-FAE9AE3ED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FEF-741A-49BB-BF9C-59F423779E7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618D4F-46D6-4D25-A016-03577446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D27FDE-9F3E-4592-932A-BD7C4B989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57BF-AAAE-40E6-96C8-035FC02E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13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E4E831-BA1E-4024-BA72-24E4DE568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87" y="7188817"/>
            <a:ext cx="18443377" cy="11994703"/>
          </a:xfrm>
        </p:spPr>
        <p:txBody>
          <a:bodyPr anchor="b"/>
          <a:lstStyle>
            <a:lvl1pPr>
              <a:defRPr sz="10523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96DD54-7293-46DE-A664-192EF960E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8987" y="19296994"/>
            <a:ext cx="18443377" cy="6307731"/>
          </a:xfrm>
        </p:spPr>
        <p:txBody>
          <a:bodyPr/>
          <a:lstStyle>
            <a:lvl1pPr marL="0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1pPr>
            <a:lvl2pPr marL="801883" indent="0">
              <a:buNone/>
              <a:defRPr sz="3508">
                <a:solidFill>
                  <a:schemeClr val="tx1">
                    <a:tint val="75000"/>
                  </a:schemeClr>
                </a:solidFill>
              </a:defRPr>
            </a:lvl2pPr>
            <a:lvl3pPr marL="1603766" indent="0">
              <a:buNone/>
              <a:defRPr sz="3157">
                <a:solidFill>
                  <a:schemeClr val="tx1">
                    <a:tint val="75000"/>
                  </a:schemeClr>
                </a:solidFill>
              </a:defRPr>
            </a:lvl3pPr>
            <a:lvl4pPr marL="2405649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4pPr>
            <a:lvl5pPr marL="320753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5pPr>
            <a:lvl6pPr marL="400941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6pPr>
            <a:lvl7pPr marL="4811298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7pPr>
            <a:lvl8pPr marL="561318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8pPr>
            <a:lvl9pPr marL="641506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471021-6CD6-4A5C-89F4-CF562888A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FEF-741A-49BB-BF9C-59F423779E7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A65722-6301-413D-948A-B1770FBF3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94EDEA-C6DA-4AB1-B637-4E863C240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57BF-AAAE-40E6-96C8-035FC02E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5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9D5DE-D09F-4BD4-80F3-95B320CA8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7B66E6-E378-459C-A708-D1507273B5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0124" y="7676077"/>
            <a:ext cx="9088041" cy="1829576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90E63A-558D-409E-B8F3-90DBA1C7C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25460" y="7676077"/>
            <a:ext cx="9088041" cy="1829576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7C7B99-B7AA-4ADD-B07C-F9E3BC9B4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FEF-741A-49BB-BF9C-59F423779E7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0CC657-A38F-4892-8B1A-1F1C36EEE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C53B52-BAB2-49EC-9E19-5B40CB3EB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57BF-AAAE-40E6-96C8-035FC02E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82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37B7FD-2925-4FF4-B5B4-E7C22605D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09" y="1535218"/>
            <a:ext cx="18443377" cy="557350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A44756-AD79-432A-ABF6-83E7EB148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2910" y="7068668"/>
            <a:ext cx="9046275" cy="3464245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187BC2-4279-4F3E-9809-75529B9A8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2910" y="10532913"/>
            <a:ext cx="9046275" cy="154923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1E9FEF3-C647-4CC2-86DC-3A99E517D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25460" y="7068668"/>
            <a:ext cx="9090826" cy="3464245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1B4867-8C3E-4623-9752-2A86CC086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825460" y="10532913"/>
            <a:ext cx="9090826" cy="154923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7028ED-016B-4736-B634-27D82B98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FEF-741A-49BB-BF9C-59F423779E7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8184A55-C473-4428-AB01-0D8BB05C3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9259CE-8252-4895-AEDF-303889A58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57BF-AAAE-40E6-96C8-035FC02E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86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FFA9E7-6F3E-4C91-8F41-4C7419206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8176040-9EE1-428A-9722-4738ECF02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FEF-741A-49BB-BF9C-59F423779E7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E723B62-2D1D-4B8B-987A-3DFEC0F5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ED7DD43-BD7D-4A9D-8A35-42F7AF9FB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57BF-AAAE-40E6-96C8-035FC02E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48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5056E95-78BB-4071-8449-B1C0321B9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FEF-741A-49BB-BF9C-59F423779E7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C5F3C91-FDF4-4ACD-8A5E-F5517F0A1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9AC8AA8-B59C-4267-B7D6-D4913C9D1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57BF-AAAE-40E6-96C8-035FC02E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D4775C-FD8E-4F72-A354-27A46224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10" y="1922357"/>
            <a:ext cx="6896775" cy="6728248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E25D33-58F0-4063-B06B-14C131CBD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0826" y="4151759"/>
            <a:ext cx="10825460" cy="20491788"/>
          </a:xfrm>
        </p:spPr>
        <p:txBody>
          <a:bodyPr/>
          <a:lstStyle>
            <a:lvl1pPr>
              <a:defRPr sz="5612"/>
            </a:lvl1pPr>
            <a:lvl2pPr>
              <a:defRPr sz="4911"/>
            </a:lvl2pPr>
            <a:lvl3pPr>
              <a:defRPr sz="4209"/>
            </a:lvl3pPr>
            <a:lvl4pPr>
              <a:defRPr sz="3508"/>
            </a:lvl4pPr>
            <a:lvl5pPr>
              <a:defRPr sz="3508"/>
            </a:lvl5pPr>
            <a:lvl6pPr>
              <a:defRPr sz="3508"/>
            </a:lvl6pPr>
            <a:lvl7pPr>
              <a:defRPr sz="3508"/>
            </a:lvl7pPr>
            <a:lvl8pPr>
              <a:defRPr sz="3508"/>
            </a:lvl8pPr>
            <a:lvl9pPr>
              <a:defRPr sz="350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D417F7-0611-4FD0-AB18-2EA08F727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2910" y="8650605"/>
            <a:ext cx="6896775" cy="16026316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863A9C-C024-44D4-940A-B25AB4BC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FEF-741A-49BB-BF9C-59F423779E7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28D4E4-6F41-47C6-9383-FD8272683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834701-8AF1-4CC1-B3EA-1F5520BB4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57BF-AAAE-40E6-96C8-035FC02E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47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02CEA6-AB5D-42D3-B8D4-3AE1C40F8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10" y="1922357"/>
            <a:ext cx="6896775" cy="6728248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A43BED3-596E-4409-B465-88167CD94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90826" y="4151759"/>
            <a:ext cx="10825460" cy="20491788"/>
          </a:xfrm>
        </p:spPr>
        <p:txBody>
          <a:bodyPr/>
          <a:lstStyle>
            <a:lvl1pPr marL="0" indent="0">
              <a:buNone/>
              <a:defRPr sz="5612"/>
            </a:lvl1pPr>
            <a:lvl2pPr marL="801883" indent="0">
              <a:buNone/>
              <a:defRPr sz="4911"/>
            </a:lvl2pPr>
            <a:lvl3pPr marL="1603766" indent="0">
              <a:buNone/>
              <a:defRPr sz="4209"/>
            </a:lvl3pPr>
            <a:lvl4pPr marL="2405649" indent="0">
              <a:buNone/>
              <a:defRPr sz="3508"/>
            </a:lvl4pPr>
            <a:lvl5pPr marL="3207532" indent="0">
              <a:buNone/>
              <a:defRPr sz="3508"/>
            </a:lvl5pPr>
            <a:lvl6pPr marL="4009415" indent="0">
              <a:buNone/>
              <a:defRPr sz="3508"/>
            </a:lvl6pPr>
            <a:lvl7pPr marL="4811298" indent="0">
              <a:buNone/>
              <a:defRPr sz="3508"/>
            </a:lvl7pPr>
            <a:lvl8pPr marL="5613182" indent="0">
              <a:buNone/>
              <a:defRPr sz="3508"/>
            </a:lvl8pPr>
            <a:lvl9pPr marL="6415065" indent="0">
              <a:buNone/>
              <a:defRPr sz="3508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449C2AA-28BE-43AD-994D-7C62EBA8C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2910" y="8650605"/>
            <a:ext cx="6896775" cy="16026316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10A5E7-18F7-4CDD-83DB-4C7344BD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0FEF-741A-49BB-BF9C-59F423779E7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CF974F-0902-489E-8D47-F882B2649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38BAEA-5EF6-42BE-9BBE-36481D09C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57BF-AAAE-40E6-96C8-035FC02E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83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C25261-A874-4C7B-A9DE-1AE9B961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124" y="1535218"/>
            <a:ext cx="18443377" cy="5573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2B5EDC-669D-427D-B8A4-A3D25CB98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124" y="7676077"/>
            <a:ext cx="18443377" cy="18295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71D3FA-5D7C-4E8D-A650-C2A870323B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124" y="26726100"/>
            <a:ext cx="4811316" cy="15352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A0FEF-741A-49BB-BF9C-59F423779E7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E71340-7D83-4C69-AB4C-C28F5D312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3326" y="26726100"/>
            <a:ext cx="7216973" cy="15352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740303-4608-4DC4-87B3-9BD038083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102185" y="26726100"/>
            <a:ext cx="4811316" cy="15352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D57BF-AAAE-40E6-96C8-035FC02E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22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1603766" rtl="0" eaLnBrk="1" latinLnBrk="0" hangingPunct="1">
        <a:lnSpc>
          <a:spcPct val="90000"/>
        </a:lnSpc>
        <a:spcBef>
          <a:spcPct val="0"/>
        </a:spcBef>
        <a:buNone/>
        <a:defRPr sz="77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0942" indent="-400942" algn="l" defTabSz="1603766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4911" kern="1200">
          <a:solidFill>
            <a:schemeClr val="tx1"/>
          </a:solidFill>
          <a:latin typeface="+mn-lt"/>
          <a:ea typeface="+mn-ea"/>
          <a:cs typeface="+mn-cs"/>
        </a:defRPr>
      </a:lvl1pPr>
      <a:lvl2pPr marL="1202825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004708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3pPr>
      <a:lvl4pPr marL="2806591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608474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410357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5212240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6014123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816006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1pPr>
      <a:lvl2pPr marL="801883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2pPr>
      <a:lvl3pPr marL="1603766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3pPr>
      <a:lvl4pPr marL="2405649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20753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00941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4811298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561318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41506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073B96-B2BA-4DF2-A4C7-BA507C2ED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1812" y="3976478"/>
            <a:ext cx="19152000" cy="23580000"/>
          </a:xfrm>
        </p:spPr>
        <p:txBody>
          <a:bodyPr lIns="252000" tIns="252000" rIns="252000" bIns="468000">
            <a:normAutofit fontScale="25000" lnSpcReduction="20000"/>
          </a:bodyPr>
          <a:lstStyle/>
          <a:p>
            <a:pPr algn="just">
              <a:lnSpc>
                <a:spcPts val="25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1200" dirty="0">
                <a:solidFill>
                  <a:srgbClr val="000000"/>
                </a:solidFill>
                <a:latin typeface="Arial Nova Cond" panose="020B060402020202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      Коррекционно-развивающая работа учителя-логопеда строится с учетом возрастных и индивидуальных особенностей учащихся в соответствии со структурой и характером нарушений, их влияние на учебную деятельность и общее развитие обучающегося.</a:t>
            </a:r>
            <a:endParaRPr lang="ru-RU" sz="11200" dirty="0">
              <a:latin typeface="Arial Nova Cond" panose="020B060402020202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algn="just">
              <a:lnSpc>
                <a:spcPts val="25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1200" b="1" dirty="0">
                <a:solidFill>
                  <a:srgbClr val="C00000"/>
                </a:solidFill>
                <a:latin typeface="Arial Nova Cond" panose="020B060402020202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          Особенностью </a:t>
            </a:r>
            <a:r>
              <a:rPr lang="ru-RU" sz="11200" dirty="0">
                <a:solidFill>
                  <a:srgbClr val="000000"/>
                </a:solidFill>
                <a:latin typeface="Arial Nova Cond" panose="020B060402020202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работы логопеда является использования специальных методов, обеспечивающих особые образовательные потребности детей с ЗПР. Формирование приемов на занятиях должно обеспечивать постепенный </a:t>
            </a:r>
            <a:r>
              <a:rPr lang="ru-RU" sz="11200" b="1" dirty="0">
                <a:solidFill>
                  <a:srgbClr val="000000"/>
                </a:solidFill>
                <a:latin typeface="Arial Nova Cond" panose="020B060402020202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переход мыслительной деятельности учащихся на продуктивный уровень, предусматривать «</a:t>
            </a:r>
            <a:r>
              <a:rPr lang="ru-RU" sz="11200" b="1" dirty="0" err="1">
                <a:solidFill>
                  <a:srgbClr val="000000"/>
                </a:solidFill>
                <a:latin typeface="Arial Nova Cond" panose="020B060402020202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пошаговость</a:t>
            </a:r>
            <a:r>
              <a:rPr lang="ru-RU" sz="11200" b="1" dirty="0">
                <a:solidFill>
                  <a:srgbClr val="000000"/>
                </a:solidFill>
                <a:latin typeface="Arial Nova Cond" panose="020B060402020202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» при предъявлении материала, дозированную помощь, учитывать индивидуальные возможности обучающегося: </a:t>
            </a:r>
            <a:r>
              <a:rPr lang="ru-RU" sz="11200" dirty="0">
                <a:solidFill>
                  <a:srgbClr val="000000"/>
                </a:solidFill>
                <a:latin typeface="Arial Nova Cond" panose="020B060402020202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умение работать самостоятельно, выполнять задание в словесно-логическом плане либо с использованием наглядных опор, воспринимать помощь педагога.</a:t>
            </a:r>
            <a:endParaRPr lang="ru-RU" sz="11200" dirty="0">
              <a:latin typeface="Arial Nova Cond" panose="020B060402020202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lvl="0" algn="just">
              <a:lnSpc>
                <a:spcPts val="2500"/>
              </a:lnSpc>
              <a:spcBef>
                <a:spcPts val="0"/>
              </a:spcBef>
            </a:pPr>
            <a:r>
              <a:rPr lang="ru-RU" sz="1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Коррекционно- развивающая работа учителя- логопеда обучающихся с нарушением опорно- двигательного аппарата с учётом ЗПР строится по следующим направлениям:</a:t>
            </a:r>
          </a:p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ru-RU" sz="1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Уточнение и обогащение словарного запаса детей в связи с расширением непосредственных впечатлений об окружающем мире.</a:t>
            </a:r>
            <a:endParaRPr lang="ru-RU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ru-RU" sz="1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Развитие связной речи: формирование и совершенствование целенаправленности и связности высказывания, точности и разнообразия употребляемых слов, грамматической правильности построения предложений, внятности и выразительности речи, способности к творческому высказыванию, умению строить связный письменный рассказ, развитие текстовой деятельности учащихся.</a:t>
            </a:r>
            <a:endParaRPr lang="ru-RU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ru-RU" sz="1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Формирование у детей направленности на звуковую строну речи; развитие умения вслушиваться в звучание слова, узнавать и выделять из него отдельные звуки и звуковые комплексы, различать звуки, близкие по звучанию и произнесению;</a:t>
            </a:r>
            <a:endParaRPr lang="ru-RU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ru-RU" sz="1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 Совершенствование чувственного (сенсорного) опыта в области русского языка: развитие способности у ребенка на основе собственного опыта выделять существенные признаки двух основных групп русского языка - гласных и согласных.</a:t>
            </a:r>
            <a:endParaRPr lang="ru-RU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ru-RU" sz="1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5. Формирование приемов умственной деятельности, необходимых для развития умения наблюдать, сравнивать, выделять существенные признаки и обобщать явления языка.</a:t>
            </a:r>
            <a:endParaRPr lang="ru-RU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ru-RU" sz="1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6. Пролонгирование логопедического сопровождения на второй ступени обучения по коррекции </a:t>
            </a:r>
            <a:r>
              <a:rPr lang="ru-RU" sz="1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дизорфографии</a:t>
            </a:r>
            <a:r>
              <a:rPr lang="ru-RU" sz="1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ru-RU" sz="1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Основными темами логопедической коррекции, которые требуют тщательной отработки и многократного повторения, являются такие: «Речь», «Слово», «Предложение», «Звук», «Звуки речи», «Гласные и согласные», «Звонкие и глухие», «Твердые и мягкие», «Слоговой состав слова». Данные темы являются фундаментом в совершенствовании фонетической системы языка.</a:t>
            </a:r>
            <a:endParaRPr lang="ru-RU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ru-RU" sz="11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ru-RU" sz="11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ru-RU" sz="11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11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активизации деятельности учащихся с ЗПР на логопедических занятиях использую активные методы и приёмы обучения: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1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Использование сигнальных карточек при выполнении заданий </a:t>
            </a:r>
            <a:endParaRPr lang="ru-RU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1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Использование вставок на доску (буквы, слова) при выполнении задания, разгадывания кроссворда и т. д.</a:t>
            </a:r>
            <a:r>
              <a:rPr lang="ru-RU" sz="1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1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Узелки на память </a:t>
            </a:r>
            <a:r>
              <a:rPr lang="ru-RU" sz="1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(составление, запись и вывешивание на доску основных моментов изучения темы, выводов, которые нужно запомнить). </a:t>
            </a:r>
            <a:endParaRPr lang="ru-RU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1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Восприятие материала на определённом этапе занятия с закрытыми глазами</a:t>
            </a:r>
            <a:r>
              <a:rPr lang="ru-RU" sz="1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Используется для развития слухового восприятия, внимания и памяти; переключения эмоционального состояния детей в ходе занятия.</a:t>
            </a:r>
            <a:endParaRPr lang="ru-RU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1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Использование </a:t>
            </a:r>
            <a:r>
              <a:rPr lang="ru-RU" sz="112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кинезиологических</a:t>
            </a:r>
            <a:r>
              <a:rPr lang="ru-RU" sz="11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упражнений на логопедических занятиях.</a:t>
            </a:r>
            <a:r>
              <a:rPr lang="ru-RU" sz="1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ru-RU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1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Использование презентаций и компьютерных логопедических игр.</a:t>
            </a:r>
            <a:endParaRPr lang="ru-RU" sz="1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11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картинного материала</a:t>
            </a:r>
            <a:r>
              <a:rPr lang="ru-RU" sz="1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смены вида деятельности в ходе занятия, развитие зрительного восприятия, внимания и памяти, активизации словарного запаса, развитие связной речи.</a:t>
            </a:r>
            <a:endParaRPr lang="ru-RU" sz="1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ru-RU" sz="11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Активные методы рефлексии.</a:t>
            </a:r>
            <a:r>
              <a:rPr lang="ru-RU" sz="1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ru-RU" sz="11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ru-RU" sz="11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ru-RU" sz="11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ru-RU" sz="11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ru-RU" sz="11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lnSpc>
                <a:spcPct val="120000"/>
              </a:lnSpc>
              <a:spcBef>
                <a:spcPts val="0"/>
              </a:spcBef>
            </a:pPr>
            <a:endParaRPr lang="ru-RU" sz="11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lnSpc>
                <a:spcPct val="120000"/>
              </a:lnSpc>
              <a:spcBef>
                <a:spcPts val="0"/>
              </a:spcBef>
            </a:pPr>
            <a:endParaRPr lang="ru-RU" sz="11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lnSpc>
                <a:spcPct val="120000"/>
              </a:lnSpc>
              <a:spcBef>
                <a:spcPts val="0"/>
              </a:spcBef>
            </a:pPr>
            <a:endParaRPr lang="ru-RU" sz="11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sz="1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sz="1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Сигнальные </a:t>
            </a:r>
            <a:r>
              <a:rPr lang="ru-RU" sz="112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карточки           </a:t>
            </a:r>
            <a:r>
              <a:rPr lang="ru-RU" sz="112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Кинезиологические</a:t>
            </a:r>
            <a:r>
              <a:rPr lang="ru-RU" sz="1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упражнения (пример)                        Пример использование вставок слов</a:t>
            </a:r>
          </a:p>
          <a:p>
            <a:pPr algn="just">
              <a:spcAft>
                <a:spcPts val="0"/>
              </a:spcAft>
            </a:pPr>
            <a:r>
              <a:rPr lang="ru-RU" sz="1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Таким образом, система логопедической помощи в условиях школы  – это целенаправленный и непрерывный процесс оказания действенной помощи детям с особыми образовательными потребностями.</a:t>
            </a:r>
            <a:endParaRPr lang="ru-RU" sz="1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ru-RU" sz="11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lnSpc>
                <a:spcPct val="120000"/>
              </a:lnSpc>
              <a:spcBef>
                <a:spcPts val="0"/>
              </a:spcBef>
            </a:pPr>
            <a:endParaRPr lang="ru-RU" sz="11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lnSpc>
                <a:spcPct val="120000"/>
              </a:lnSpc>
              <a:spcBef>
                <a:spcPts val="0"/>
              </a:spcBef>
            </a:pPr>
            <a:r>
              <a:rPr lang="ru-RU" sz="1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Егорова Оксана Владимировна</a:t>
            </a:r>
          </a:p>
          <a:p>
            <a:pPr lvl="0" algn="r">
              <a:lnSpc>
                <a:spcPct val="120000"/>
              </a:lnSpc>
              <a:spcBef>
                <a:spcPts val="0"/>
              </a:spcBef>
            </a:pPr>
            <a:r>
              <a:rPr lang="ru-RU" sz="1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Учитель- логопед</a:t>
            </a:r>
          </a:p>
          <a:p>
            <a:pPr algn="just">
              <a:spcAft>
                <a:spcPts val="0"/>
              </a:spcAft>
            </a:pPr>
            <a:endParaRPr lang="ru-RU" sz="11200" dirty="0">
              <a:solidFill>
                <a:srgbClr val="000000"/>
              </a:solidFill>
              <a:latin typeface="Arial Nova Cond" panose="020B0604020202020204" pitchFamily="34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algn="just">
              <a:spcAft>
                <a:spcPts val="0"/>
              </a:spcAft>
            </a:pPr>
            <a:endParaRPr lang="ru-RU" sz="11200" dirty="0">
              <a:solidFill>
                <a:srgbClr val="000000"/>
              </a:solidFill>
              <a:latin typeface="Arial Nova Cond" panose="020B0604020202020204" pitchFamily="34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algn="just">
              <a:spcAft>
                <a:spcPts val="0"/>
              </a:spcAft>
            </a:pPr>
            <a:endParaRPr lang="ru-RU" sz="11200" dirty="0">
              <a:solidFill>
                <a:srgbClr val="000000"/>
              </a:solidFill>
              <a:latin typeface="Arial Nova Cond" panose="020B0604020202020204" pitchFamily="34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pic>
        <p:nvPicPr>
          <p:cNvPr id="5" name="Рисунок 4" descr="Изображение выглядит как часы&#10;&#10;Автоматически созданное описание">
            <a:extLst>
              <a:ext uri="{FF2B5EF4-FFF2-40B4-BE49-F238E27FC236}">
                <a16:creationId xmlns:a16="http://schemas.microsoft.com/office/drawing/2014/main" id="{A6679748-64AD-42A2-AD79-05C1ABFD6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5672898" y="15846170"/>
            <a:ext cx="10037827" cy="1210907"/>
          </a:xfrm>
          <a:prstGeom prst="rect">
            <a:avLst/>
          </a:prstGeom>
          <a:effectLst>
            <a:glow rad="50800">
              <a:schemeClr val="accent1">
                <a:alpha val="40000"/>
              </a:schemeClr>
            </a:glow>
            <a:reflection endPos="0" dist="50800" dir="5400000" sy="-100000" algn="bl" rotWithShape="0"/>
          </a:effec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2AA13B6-C8D2-4403-A909-62D5E049D4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3523" y="0"/>
            <a:ext cx="3130669" cy="22735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6C885D-9534-4A92-91EC-2309DAFAA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1870" y="2627547"/>
            <a:ext cx="18346239" cy="994884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br>
              <a:rPr lang="ru-RU" sz="4800" b="1" i="1" dirty="0">
                <a:solidFill>
                  <a:srgbClr val="C00000"/>
                </a:solidFill>
                <a:cs typeface="Angsana New" panose="020B0502040204020203" pitchFamily="18" charset="-34"/>
              </a:rPr>
            </a:br>
            <a:br>
              <a:rPr lang="ru-RU" sz="4800" b="1" i="1" dirty="0">
                <a:solidFill>
                  <a:srgbClr val="C00000"/>
                </a:solidFill>
                <a:cs typeface="Angsana New" panose="020B0502040204020203" pitchFamily="18" charset="-34"/>
              </a:rPr>
            </a:br>
            <a:br>
              <a:rPr lang="ru-RU" sz="4800" b="1" i="1" dirty="0">
                <a:solidFill>
                  <a:srgbClr val="C00000"/>
                </a:solidFill>
                <a:cs typeface="Angsana New" panose="020B0502040204020203" pitchFamily="18" charset="-34"/>
              </a:rPr>
            </a:br>
            <a:r>
              <a:rPr lang="ru-RU" sz="4000" b="1" i="1" dirty="0">
                <a:solidFill>
                  <a:srgbClr val="C00000"/>
                </a:solidFill>
                <a:cs typeface="Angsana New" panose="020B0502040204020203" pitchFamily="18" charset="-34"/>
              </a:rPr>
              <a:t>Особенности коррекционно- развивающей работы учителя – логопеда обучающихся с нарушениями опорно- двигательного аппарата</a:t>
            </a:r>
            <a:br>
              <a:rPr lang="ru-RU" sz="4000" b="1" i="1" dirty="0">
                <a:solidFill>
                  <a:srgbClr val="C00000"/>
                </a:solidFill>
                <a:cs typeface="Angsana New" panose="020B0502040204020203" pitchFamily="18" charset="-34"/>
              </a:rPr>
            </a:br>
            <a:r>
              <a:rPr lang="ru-RU" sz="4000" b="1" i="1" dirty="0">
                <a:solidFill>
                  <a:srgbClr val="C00000"/>
                </a:solidFill>
                <a:cs typeface="Angsana New" panose="020B0502040204020203" pitchFamily="18" charset="-34"/>
              </a:rPr>
              <a:t>с учётом задержки психического развития</a:t>
            </a:r>
            <a:endParaRPr lang="ru-RU" sz="40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4F804DB-3F3D-4713-ACE1-3DB488831329}"/>
              </a:ext>
            </a:extLst>
          </p:cNvPr>
          <p:cNvSpPr/>
          <p:nvPr/>
        </p:nvSpPr>
        <p:spPr>
          <a:xfrm rot="10800000" flipV="1">
            <a:off x="3130670" y="991257"/>
            <a:ext cx="16543678" cy="190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Государственное бюджетное  общеобразовательное учреждение  школа № 627 </a:t>
            </a:r>
          </a:p>
          <a:p>
            <a:pPr algn="ctr">
              <a:spcAft>
                <a:spcPts val="0"/>
              </a:spcAft>
            </a:pPr>
            <a:r>
              <a:rPr lang="ru-RU" sz="2800" b="1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Невского района Санкт — Петербурга</a:t>
            </a:r>
          </a:p>
          <a:p>
            <a:pPr algn="ctr">
              <a:spcAft>
                <a:spcPts val="0"/>
              </a:spcAft>
            </a:pPr>
            <a:endParaRPr lang="ru-RU" sz="3200" b="1" kern="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Рисунок 8" descr="Изображение выглядит как текст, книга, карта&#10;&#10;Автоматически созданное описание">
            <a:extLst>
              <a:ext uri="{FF2B5EF4-FFF2-40B4-BE49-F238E27FC236}">
                <a16:creationId xmlns:a16="http://schemas.microsoft.com/office/drawing/2014/main" id="{C7C2860A-2CD9-4DE3-9E5B-68EE2CB244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14" y="21782476"/>
            <a:ext cx="4847858" cy="361717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963E2A5-0B1D-41DB-B87C-D6ACEC6E19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811" y="21782476"/>
            <a:ext cx="3606341" cy="361717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C2831B6-7DBD-4D3C-9B86-3A31E061F0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29901" y="21782476"/>
            <a:ext cx="5486400" cy="361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6248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581</Words>
  <Application>Microsoft Office PowerPoint</Application>
  <PresentationFormat>Произвольный</PresentationFormat>
  <Paragraphs>41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Nova Cond</vt:lpstr>
      <vt:lpstr>Calibri</vt:lpstr>
      <vt:lpstr>Calibri Light</vt:lpstr>
      <vt:lpstr>Times New Roman</vt:lpstr>
      <vt:lpstr>Тема Office</vt:lpstr>
      <vt:lpstr>   Особенности коррекционно- развивающей работы учителя – логопеда обучающихся с нарушениями опорно- двигательного аппарата с учётом задержки психического развития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Головченко Андрей Игоревич</dc:creator>
  <cp:lastModifiedBy>Головченко Андрей Игоревич</cp:lastModifiedBy>
  <cp:revision>45</cp:revision>
  <cp:lastPrinted>2020-05-18T07:52:15Z</cp:lastPrinted>
  <dcterms:created xsi:type="dcterms:W3CDTF">2020-05-12T19:07:14Z</dcterms:created>
  <dcterms:modified xsi:type="dcterms:W3CDTF">2020-05-18T07:56:49Z</dcterms:modified>
</cp:coreProperties>
</file>