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8" r:id="rId5"/>
    <p:sldId id="271" r:id="rId6"/>
    <p:sldId id="284" r:id="rId7"/>
    <p:sldId id="281" r:id="rId8"/>
    <p:sldId id="276" r:id="rId9"/>
    <p:sldId id="272" r:id="rId10"/>
    <p:sldId id="273" r:id="rId11"/>
    <p:sldId id="282" r:id="rId12"/>
    <p:sldId id="283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57" r:id="rId2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7BB10FF-3487-4D75-9F0A-37F95EEF8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0D1C75-10D4-4C01-8713-DBB7A4ABB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BA0F9D-2D8C-48EF-AFB4-7CEEF2070405}" type="datetime1">
              <a:rPr lang="ru-RU" smtClean="0"/>
              <a:t>15.10.2023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B5DB0-980C-4E71-A6A3-6065A6DA12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26A35612-DEEC-4B08-970A-79860CCEC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D51804-3518-4E35-B24F-7663031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6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CF20-C9C4-44B8-A864-DCB5A4D49DB0}" type="datetime1">
              <a:rPr lang="ru-RU" smtClean="0"/>
              <a:pPr/>
              <a:t>15.10.2023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DF6859-042C-4B80-873A-544528B0ADA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4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4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79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7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5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3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3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6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5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rtlCol="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3000" noProof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t>15.10.2023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t>15.10.2023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Русский язык как неродной: особенности преподавания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Выполнила :</a:t>
            </a:r>
            <a:br>
              <a:rPr lang="ru-RU" dirty="0"/>
            </a:br>
            <a:r>
              <a:rPr lang="ru-RU" dirty="0"/>
              <a:t>Чуйкова Екатерина Анатольевна,</a:t>
            </a:r>
            <a:br>
              <a:rPr lang="ru-RU" dirty="0"/>
            </a:br>
            <a:r>
              <a:rPr lang="ru-RU" dirty="0"/>
              <a:t>учитель </a:t>
            </a:r>
            <a:r>
              <a:rPr lang="ru-RU"/>
              <a:t>начальных классов</a:t>
            </a:r>
            <a:endParaRPr lang="ru-RU" dirty="0"/>
          </a:p>
        </p:txBody>
      </p:sp>
      <p:pic>
        <p:nvPicPr>
          <p:cNvPr id="5" name="Графический объект 4" descr="Группа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Пляжная тропинка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527" y="1578433"/>
            <a:ext cx="10905975" cy="453081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85371"/>
            <a:ext cx="10905976" cy="9144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040" y="207179"/>
            <a:ext cx="8590084" cy="696884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Натуральный метод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908" y="1707846"/>
            <a:ext cx="10257456" cy="4530819"/>
          </a:xfrm>
        </p:spPr>
        <p:txBody>
          <a:bodyPr rtlCol="0" anchor="ctr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Натуральный метод </a:t>
            </a:r>
            <a:r>
              <a:rPr lang="ru-RU" sz="2400" dirty="0"/>
              <a:t>обучения иностранным языкам является разновидностью прямого метода, он был широко распространен в XIX веке. Термины прямой метод и натуральный метод часто используются как синонимы.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 Натуральный метод имеет следующие характеристики: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400" dirty="0"/>
              <a:t>обучение строится по такому же принципу, что и овладение ребенком родным языком, то есть естественным (натуральным) путем;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400" dirty="0"/>
              <a:t>2) основной целью обучения является формирование устно-речевых умений; значение письменной речи недооценивается;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sz="2400" dirty="0"/>
              <a:t>3) процесс обучения направлен на интенсивную тренировку грамматических структур и лексических единиц; используется внешняя наглядность для </a:t>
            </a:r>
            <a:r>
              <a:rPr lang="ru-RU" sz="2400" dirty="0" err="1"/>
              <a:t>семантизации</a:t>
            </a:r>
            <a:r>
              <a:rPr lang="ru-RU" sz="2400" dirty="0"/>
              <a:t> и тренировки лексики.</a:t>
            </a:r>
          </a:p>
        </p:txBody>
      </p:sp>
      <p:pic>
        <p:nvPicPr>
          <p:cNvPr id="6" name="Графический объект 5" descr="Карта с меткой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525040" y="28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Пляжная тропинка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Графический объект 5" descr="Карта с меткой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585230" y="0"/>
            <a:ext cx="914400" cy="914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EBD48F-D19A-4846-9E37-41AE66A81414}"/>
              </a:ext>
            </a:extLst>
          </p:cNvPr>
          <p:cNvSpPr/>
          <p:nvPr/>
        </p:nvSpPr>
        <p:spPr>
          <a:xfrm>
            <a:off x="1534005" y="3360889"/>
            <a:ext cx="8451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Натуральный подход Крашена </a:t>
            </a:r>
            <a:r>
              <a:rPr lang="ru-RU" sz="3200" dirty="0">
                <a:solidFill>
                  <a:schemeClr val="tx2"/>
                </a:solidFill>
              </a:rPr>
              <a:t>– метод обучения, разработанный в начале 1980-х годов С. Крашеном и Т. </a:t>
            </a:r>
            <a:r>
              <a:rPr lang="ru-RU" sz="3200" dirty="0" err="1">
                <a:solidFill>
                  <a:schemeClr val="tx2"/>
                </a:solidFill>
              </a:rPr>
              <a:t>Тэреллом</a:t>
            </a:r>
            <a:r>
              <a:rPr lang="ru-RU" sz="3200" dirty="0">
                <a:solidFill>
                  <a:schemeClr val="tx2"/>
                </a:solidFill>
              </a:rPr>
              <a:t> [</a:t>
            </a:r>
            <a:r>
              <a:rPr lang="ru-RU" sz="3200" dirty="0" err="1">
                <a:solidFill>
                  <a:schemeClr val="tx2"/>
                </a:solidFill>
              </a:rPr>
              <a:t>Krashen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and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Terrell</a:t>
            </a:r>
            <a:r>
              <a:rPr lang="ru-RU" sz="3200" dirty="0">
                <a:solidFill>
                  <a:schemeClr val="tx2"/>
                </a:solidFill>
              </a:rPr>
              <a:t> 1983] на базе прямого и натурального методов.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6CB1A2-D572-4ED6-BFEC-681C617639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54" t="17224" r="7576" b="24997"/>
          <a:stretch/>
        </p:blipFill>
        <p:spPr>
          <a:xfrm>
            <a:off x="5583382" y="0"/>
            <a:ext cx="6608617" cy="32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E1EF3-1D5D-40EC-9818-2516F8C1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738" y="864528"/>
            <a:ext cx="1970608" cy="1434906"/>
          </a:xfrm>
        </p:spPr>
        <p:txBody>
          <a:bodyPr/>
          <a:lstStyle/>
          <a:p>
            <a:r>
              <a:rPr lang="ru-RU" dirty="0"/>
              <a:t>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DE0A2-D954-41A8-9103-B2F8B016EF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u="sng" dirty="0"/>
              <a:t>Сознательный</a:t>
            </a:r>
          </a:p>
          <a:p>
            <a:pPr marL="0" indent="0">
              <a:buNone/>
            </a:pPr>
            <a:r>
              <a:rPr lang="ru-RU" dirty="0"/>
              <a:t>предполагают осознание учащимися языковых фактов и способов их применения в речевой деятельности, т.е. путь к овладению языком лежит через приобретение знаний и формирование на их основе через обильную практику речевых навыков и умений;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F46A9-4B4D-49E6-AD99-FE05FED823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u="sng" dirty="0"/>
              <a:t>Комбинированный</a:t>
            </a:r>
          </a:p>
          <a:p>
            <a:pPr marL="0" indent="0">
              <a:buNone/>
            </a:pPr>
            <a:r>
              <a:rPr lang="ru-RU" dirty="0"/>
              <a:t>объединяют в себе особенности, присущие как прямым, так и сознательным методам обучения: речевая направленность обучения, интуитивность в сочетании с сознательным овладением языком, параллельное усвоение всех видов речевой деятельности, устное опережение;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B1D8E82-EC3A-431B-91E9-0822D28B08CF}"/>
              </a:ext>
            </a:extLst>
          </p:cNvPr>
          <p:cNvSpPr/>
          <p:nvPr/>
        </p:nvSpPr>
        <p:spPr>
          <a:xfrm rot="3215757">
            <a:off x="7204364" y="1627729"/>
            <a:ext cx="831273" cy="6650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CE435CC-C688-4205-8D34-47D6CFBF7016}"/>
              </a:ext>
            </a:extLst>
          </p:cNvPr>
          <p:cNvSpPr/>
          <p:nvPr/>
        </p:nvSpPr>
        <p:spPr>
          <a:xfrm rot="8904968">
            <a:off x="4401974" y="1662916"/>
            <a:ext cx="814973" cy="665019"/>
          </a:xfrm>
          <a:prstGeom prst="rightArrow">
            <a:avLst>
              <a:gd name="adj1" fmla="val 43453"/>
              <a:gd name="adj2" fmla="val 48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0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D8F73B-AA34-4215-A560-4FFBEB20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C62566-2791-4288-9789-3EB5ED00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/>
              <a:t>Сознательно-практический метод </a:t>
            </a:r>
            <a:r>
              <a:rPr lang="ru-RU" sz="2400" dirty="0"/>
              <a:t>– это ведущий метод обучения неродному языку в условиях школьной и вузовской подготовки. Название метода было предложено известным психологом и методистом </a:t>
            </a:r>
            <a:r>
              <a:rPr lang="ru-RU" sz="2400" i="1" dirty="0"/>
              <a:t>Б.В. Беляевым</a:t>
            </a:r>
            <a:r>
              <a:rPr lang="ru-RU" sz="2400" dirty="0"/>
              <a:t>, который дал обоснование метода с позиций психологической науки. Этот метод является сознательным, так как в процессе обучения предполагается осознание учащимися значения лексических единиц и языковых форм, используемых в процессе общения, и в то же время практическим, так как решающим фактором обучения признается иноязычная речевая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378624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Любовь к книгам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773" y="180109"/>
            <a:ext cx="8481645" cy="3567951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3485" y="-19179"/>
            <a:ext cx="3068515" cy="1127544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Графический объект 9" descr="Нумератор-хлопушка">
            <a:extLst>
              <a:ext uri="{FF2B5EF4-FFF2-40B4-BE49-F238E27FC236}">
                <a16:creationId xmlns:a16="http://schemas.microsoft.com/office/drawing/2014/main" id="{C61FD2B4-2DF6-4919-ADA5-D8512EA9A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664025" y="54505"/>
            <a:ext cx="756000" cy="756000"/>
          </a:xfrm>
          <a:prstGeom prst="rect">
            <a:avLst/>
          </a:prstGeom>
        </p:spPr>
      </p:pic>
      <p:pic>
        <p:nvPicPr>
          <p:cNvPr id="11" name="Графический объект 10" descr="Открытая книга">
            <a:extLst>
              <a:ext uri="{FF2B5EF4-FFF2-40B4-BE49-F238E27FC236}">
                <a16:creationId xmlns:a16="http://schemas.microsoft.com/office/drawing/2014/main" id="{9B48478B-C282-4F92-A5C1-94533F4C6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9425958" y="113401"/>
            <a:ext cx="756000" cy="756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6CD78F0-D53E-42CD-A540-ECA6977B5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051" y="230853"/>
            <a:ext cx="8427367" cy="33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Характеристики метода: учитываются особенности родного языка учащихся, что способствует преодолению отрицательного воздействия (интерференции) родного языка и использованию положительного переноса из родного языка на изучаемый. Путь обучения, признанный оптимальным для занятий по этому методу, – «путь сверху» (т.е. сознательное усвоение единиц языка и правил их применения с последующей автоматизацией усвоенных единиц и их переносом в ситуации общения). </a:t>
            </a:r>
          </a:p>
        </p:txBody>
      </p:sp>
    </p:spTree>
    <p:extLst>
      <p:ext uri="{BB962C8B-B14F-4D97-AF65-F5344CB8AC3E}">
        <p14:creationId xmlns:p14="http://schemas.microsoft.com/office/powerpoint/2010/main" val="293754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D3B0958-99F8-402F-8C94-1B601CBB9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BB22F-6E0C-4F76-89CD-BA1B2309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53" y="0"/>
            <a:ext cx="915592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EEC170-D4A3-450F-9D94-07E2C45B6B70}"/>
              </a:ext>
            </a:extLst>
          </p:cNvPr>
          <p:cNvSpPr/>
          <p:nvPr/>
        </p:nvSpPr>
        <p:spPr>
          <a:xfrm>
            <a:off x="0" y="-2"/>
            <a:ext cx="46412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F63097-DBB0-46BF-A6F2-131F7B57FCEC}"/>
              </a:ext>
            </a:extLst>
          </p:cNvPr>
          <p:cNvSpPr/>
          <p:nvPr/>
        </p:nvSpPr>
        <p:spPr>
          <a:xfrm rot="20729481">
            <a:off x="371847" y="1068764"/>
            <a:ext cx="393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Большое значение для разработки лингвистической концепции метода имели суждения Л.В. Щербы об активной и пассивной грамматике, о важности сопоставительного изучения языков для более глубокого проникновения не только в изучаемый, но и в родной язык, об общеобразовательном значении неродного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366406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41479-C0D2-4905-96BF-B4FB8A9C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140229"/>
          </a:xfrm>
        </p:spPr>
        <p:txBody>
          <a:bodyPr/>
          <a:lstStyle/>
          <a:p>
            <a:r>
              <a:rPr lang="ru-RU" dirty="0"/>
              <a:t>Метод активизации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BF9B3-3CFD-47A7-B4A5-EB6EA4D17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Метод активизации опирается на следующие принципы:</a:t>
            </a:r>
          </a:p>
          <a:p>
            <a:pPr marL="0" indent="0">
              <a:buNone/>
            </a:pPr>
            <a:r>
              <a:rPr lang="ru-RU" dirty="0"/>
              <a:t> – </a:t>
            </a:r>
            <a:r>
              <a:rPr lang="ru-RU" dirty="0" err="1"/>
              <a:t>двуплановость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– поэтапно-концентрическая организация занятий; </a:t>
            </a:r>
          </a:p>
          <a:p>
            <a:pPr marL="0" indent="0">
              <a:buNone/>
            </a:pPr>
            <a:r>
              <a:rPr lang="ru-RU" dirty="0"/>
              <a:t>– глобальное использование всех средств воздействия на психику учащихся; </a:t>
            </a:r>
          </a:p>
          <a:p>
            <a:pPr marL="0" indent="0">
              <a:buNone/>
            </a:pPr>
            <a:r>
              <a:rPr lang="ru-RU" dirty="0"/>
              <a:t>– устное опережение;</a:t>
            </a:r>
          </a:p>
          <a:p>
            <a:pPr marL="0" indent="0">
              <a:buNone/>
            </a:pPr>
            <a:r>
              <a:rPr lang="ru-RU" dirty="0"/>
              <a:t> – использование индивидуального обучения через групповое; </a:t>
            </a:r>
          </a:p>
          <a:p>
            <a:pPr marL="0" indent="0">
              <a:buNone/>
            </a:pPr>
            <a:r>
              <a:rPr lang="ru-RU" dirty="0"/>
              <a:t>– взаимодействие ролевых и личностных элементов в обучении</a:t>
            </a:r>
          </a:p>
        </p:txBody>
      </p:sp>
      <p:pic>
        <p:nvPicPr>
          <p:cNvPr id="4" name="Графический объект 10" descr="Открытая книга">
            <a:extLst>
              <a:ext uri="{FF2B5EF4-FFF2-40B4-BE49-F238E27FC236}">
                <a16:creationId xmlns:a16="http://schemas.microsoft.com/office/drawing/2014/main" id="{DB502AA0-5534-41D3-8B1F-41D6084A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6544212" y="1060794"/>
            <a:ext cx="756000" cy="756000"/>
          </a:xfrm>
          <a:prstGeom prst="rect">
            <a:avLst/>
          </a:prstGeom>
        </p:spPr>
      </p:pic>
      <p:pic>
        <p:nvPicPr>
          <p:cNvPr id="5" name="Графический объект 9" descr="Лента">
            <a:extLst>
              <a:ext uri="{FF2B5EF4-FFF2-40B4-BE49-F238E27FC236}">
                <a16:creationId xmlns:a16="http://schemas.microsoft.com/office/drawing/2014/main" id="{089E0792-C810-4B53-A18C-EC4B6DBF0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465535" y="975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Заключение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553C3-5EFA-45D7-9A31-6517C1FBAF35}"/>
              </a:ext>
            </a:extLst>
          </p:cNvPr>
          <p:cNvSpPr/>
          <p:nvPr/>
        </p:nvSpPr>
        <p:spPr>
          <a:xfrm>
            <a:off x="1579418" y="2635056"/>
            <a:ext cx="9033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/>
                </a:solidFill>
              </a:rPr>
              <a:t>Методисты – ученые и практики – единодушно высказывают мнение о том, что не существует оптимального и универсального, эффективного для всех условий обучения метода, и приходят к выводу о том, что необходимо комбинировать различные подходы, элементы разных методов, поскольку то, что приемлемо в одних условиях, может дать противоположные результаты в иных. 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Пляжная тропинка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rtlCol="0" anchor="ctr" anchorCtr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ru-RU" sz="2800" dirty="0"/>
              <a:t>Термин русский язык как неродной многозначен: под ним подразумевается, с одной стороны, средство многонационального общения народов России; с другой – учебный предмет как в национальной, так и российской системе дошкольного, школьного, высшего образования. </a:t>
            </a:r>
          </a:p>
        </p:txBody>
      </p:sp>
      <p:pic>
        <p:nvPicPr>
          <p:cNvPr id="6" name="Графический объект 5" descr="Карта с меткой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Пляжная тропинка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 descr="Декоративный элемент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rtlCol="0"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Вместе с тем актуальным при рассмотрении содержания обучения остается вопрос о том, как обеспечить такую организацию материала и учебной деятельности, при которой было бы возможным оптимальное сочетание систематизации учебного материала с коммуникативностью обучения.</a:t>
            </a:r>
          </a:p>
        </p:txBody>
      </p:sp>
      <p:pic>
        <p:nvPicPr>
          <p:cNvPr id="6" name="Графический объект 5" descr="Карта с меткой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 14" descr="Рисование">
            <a:extLst>
              <a:ext uri="{FF2B5EF4-FFF2-40B4-BE49-F238E27FC236}">
                <a16:creationId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0676357-176C-4DE1-876E-8D97359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896" y="761372"/>
            <a:ext cx="11795792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1C7DA1A2-9BDF-4155-8D43-85CEACD1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/>
          </a:p>
        </p:txBody>
      </p:sp>
      <p:pic>
        <p:nvPicPr>
          <p:cNvPr id="11" name="Графический объект 10" descr="Палитра">
            <a:extLst>
              <a:ext uri="{FF2B5EF4-FFF2-40B4-BE49-F238E27FC236}">
                <a16:creationId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Графический объект 11" descr="Небольшая кисть">
            <a:extLst>
              <a:ext uri="{FF2B5EF4-FFF2-40B4-BE49-F238E27FC236}">
                <a16:creationId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Графический объект 12" descr="Гитара">
            <a:extLst>
              <a:ext uri="{FF2B5EF4-FFF2-40B4-BE49-F238E27FC236}">
                <a16:creationId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88CCF68A-7850-4F5D-83A9-54606906691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32525732"/>
              </p:ext>
            </p:extLst>
          </p:nvPr>
        </p:nvGraphicFramePr>
        <p:xfrm>
          <a:off x="256653" y="1217858"/>
          <a:ext cx="11381166" cy="48720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93722">
                  <a:extLst>
                    <a:ext uri="{9D8B030D-6E8A-4147-A177-3AD203B41FA5}">
                      <a16:colId xmlns:a16="http://schemas.microsoft.com/office/drawing/2014/main" val="1247370818"/>
                    </a:ext>
                  </a:extLst>
                </a:gridCol>
                <a:gridCol w="3793722">
                  <a:extLst>
                    <a:ext uri="{9D8B030D-6E8A-4147-A177-3AD203B41FA5}">
                      <a16:colId xmlns:a16="http://schemas.microsoft.com/office/drawing/2014/main" val="2290195099"/>
                    </a:ext>
                  </a:extLst>
                </a:gridCol>
                <a:gridCol w="3793722">
                  <a:extLst>
                    <a:ext uri="{9D8B030D-6E8A-4147-A177-3AD203B41FA5}">
                      <a16:colId xmlns:a16="http://schemas.microsoft.com/office/drawing/2014/main" val="233009284"/>
                    </a:ext>
                  </a:extLst>
                </a:gridCol>
              </a:tblGrid>
              <a:tr h="9744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объект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объект усвоения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результат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82201"/>
                  </a:ext>
                </a:extLst>
              </a:tr>
              <a:tr h="974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языковая компетенция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82620"/>
                  </a:ext>
                </a:extLst>
              </a:tr>
              <a:tr h="974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навыки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речевая компетенция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73548"/>
                  </a:ext>
                </a:extLst>
              </a:tr>
              <a:tr h="974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речевая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умения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коммуникативная компетенция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21932"/>
                  </a:ext>
                </a:extLst>
              </a:tr>
              <a:tr h="974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межкультурная коммуникация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</a:rPr>
                        <a:t>социокультурная компетенция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38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 11" descr="Американский футбол">
            <a:extLst>
              <a:ext uri="{FF2B5EF4-FFF2-40B4-BE49-F238E27FC236}">
                <a16:creationId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3167DE73-867A-4482-9B26-9ACB84A18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6" name="Прямоугольник 15" descr="Декоративный элемент">
            <a:extLst>
              <a:ext uri="{FF2B5EF4-FFF2-40B4-BE49-F238E27FC236}">
                <a16:creationId xmlns:a16="http://schemas.microsoft.com/office/drawing/2014/main" id="{69755E60-DD88-4108-B6A9-36F81B3B4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233" y="761103"/>
            <a:ext cx="6132367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Прямоугольник 16" descr="Декоративный элемент">
            <a:extLst>
              <a:ext uri="{FF2B5EF4-FFF2-40B4-BE49-F238E27FC236}">
                <a16:creationId xmlns:a16="http://schemas.microsoft.com/office/drawing/2014/main" id="{AFFA9DEA-6DA7-47B8-9126-900AA2C7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31" y="976256"/>
            <a:ext cx="5948430" cy="512064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В зависимости от самостоятельности учебных действий, выполняемых учащимися, различают активные и пассивные методы; по характеру работы учащихся – устные и письменные, индивидуальные и коллективные, аудиторные (классные) и домашние. </a:t>
            </a:r>
            <a:br>
              <a:rPr lang="ru-RU" sz="2400" dirty="0"/>
            </a:br>
            <a:r>
              <a:rPr lang="ru-RU" sz="2400" dirty="0"/>
              <a:t>Коммуникативно-деятельностный подход к обучению русскому языку как неродному ориентирует педагога на использование системы методов, в основе которых лежит деятельностный тип обучения.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300" dirty="0"/>
              <a:t>Любимый вид спорта и команда</a:t>
            </a:r>
          </a:p>
        </p:txBody>
      </p:sp>
      <p:pic>
        <p:nvPicPr>
          <p:cNvPr id="6" name="Графический объект 5" descr="Бейсбол">
            <a:extLst>
              <a:ext uri="{FF2B5EF4-FFF2-40B4-BE49-F238E27FC236}">
                <a16:creationId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1050621" y="1136478"/>
            <a:ext cx="972000" cy="972000"/>
          </a:xfrm>
          <a:prstGeom prst="rect">
            <a:avLst/>
          </a:prstGeom>
        </p:spPr>
      </p:pic>
      <p:pic>
        <p:nvPicPr>
          <p:cNvPr id="7" name="Графический объект 6" descr="Теннис">
            <a:extLst>
              <a:ext uri="{FF2B5EF4-FFF2-40B4-BE49-F238E27FC236}">
                <a16:creationId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9080807" y="1194078"/>
            <a:ext cx="914400" cy="914400"/>
          </a:xfrm>
          <a:prstGeom prst="rect">
            <a:avLst/>
          </a:prstGeom>
        </p:spPr>
      </p:pic>
      <p:pic>
        <p:nvPicPr>
          <p:cNvPr id="8" name="Графический объект 7" descr="Футбол">
            <a:extLst>
              <a:ext uri="{FF2B5EF4-FFF2-40B4-BE49-F238E27FC236}">
                <a16:creationId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10272443" y="128047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Что нравится в учебном заведении">
            <a:extLst>
              <a:ext uri="{FF2B5EF4-FFF2-40B4-BE49-F238E27FC236}">
                <a16:creationId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57" y="6730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 9" descr="Декоративный элемент">
            <a:extLst>
              <a:ext uri="{FF2B5EF4-FFF2-40B4-BE49-F238E27FC236}">
                <a16:creationId xmlns:a16="http://schemas.microsoft.com/office/drawing/2014/main" id="{0C6C4027-4F93-4CBA-AC44-97487184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26525"/>
            <a:ext cx="10905975" cy="4331475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65" y="295044"/>
            <a:ext cx="8590084" cy="1434906"/>
          </a:xfrm>
        </p:spPr>
        <p:txBody>
          <a:bodyPr rtlCol="0"/>
          <a:lstStyle/>
          <a:p>
            <a:r>
              <a:rPr lang="ru-RU" dirty="0"/>
              <a:t>Методы обучения русскому языку как неродному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4020830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2000" dirty="0"/>
              <a:t>Метод получает статус направления в обучении языку в том случае, если</a:t>
            </a:r>
            <a:br>
              <a:rPr lang="ru-RU" sz="2000" dirty="0"/>
            </a:br>
            <a:r>
              <a:rPr lang="ru-RU" sz="2000" dirty="0"/>
              <a:t> 1) в его основе лежит доминирующая, </a:t>
            </a:r>
            <a:r>
              <a:rPr lang="ru-RU" sz="2000" b="1" u="sng" dirty="0"/>
              <a:t>ведущая идея</a:t>
            </a:r>
            <a:r>
              <a:rPr lang="ru-RU" sz="2000" dirty="0"/>
              <a:t>, которая определяет пути и способы достижения цели обучения, общую стратегию обучения: к примеру для сознательных методов (сознательно-сопоставительного, сознательно-практического) характерны 31 принципы, предусматривающие: </a:t>
            </a:r>
          </a:p>
          <a:p>
            <a:pPr lvl="0">
              <a:lnSpc>
                <a:spcPct val="100000"/>
              </a:lnSpc>
            </a:pPr>
            <a:r>
              <a:rPr lang="ru-RU" sz="2000" dirty="0"/>
              <a:t> осознание учащимися значений языковых явлений и способов их применения в речевой деятельности, а также</a:t>
            </a:r>
          </a:p>
          <a:p>
            <a:pPr lvl="0">
              <a:lnSpc>
                <a:spcPct val="100000"/>
              </a:lnSpc>
            </a:pPr>
            <a:r>
              <a:rPr lang="ru-RU" sz="2000" dirty="0"/>
              <a:t>  опору на родной язык;</a:t>
            </a:r>
          </a:p>
          <a:p>
            <a:pPr lvl="0">
              <a:lnSpc>
                <a:spcPct val="100000"/>
              </a:lnSpc>
            </a:pPr>
            <a:r>
              <a:rPr lang="ru-RU" sz="2000" dirty="0"/>
              <a:t>  решающим фактором обучения признается иноязычная речевая практика;</a:t>
            </a:r>
          </a:p>
        </p:txBody>
      </p:sp>
      <p:pic>
        <p:nvPicPr>
          <p:cNvPr id="4" name="Графический объект 3" descr="Книги на полке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256061" y="4397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 21" descr="Выпускной">
            <a:extLst>
              <a:ext uri="{FF2B5EF4-FFF2-40B4-BE49-F238E27FC236}">
                <a16:creationId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Прямоугольник 12" descr="Декоративный элемент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2194" y="2036821"/>
            <a:ext cx="8486324" cy="4205481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 13" descr="Декоративный элемент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300" dirty="0"/>
              <a:t>Будущая карьера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37CD8-FB64-46C6-BA92-4854E7C63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466" y="2082525"/>
            <a:ext cx="8230928" cy="390222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2) очевидна направленность метода на </a:t>
            </a:r>
            <a:r>
              <a:rPr lang="ru-RU" sz="2400" b="1" u="sng" dirty="0"/>
              <a:t>достижение </a:t>
            </a:r>
            <a:r>
              <a:rPr lang="ru-RU" sz="2400" dirty="0"/>
              <a:t>определенной </a:t>
            </a:r>
            <a:r>
              <a:rPr lang="ru-RU" sz="2400" b="1" u="sng" dirty="0"/>
              <a:t>цели</a:t>
            </a:r>
            <a:r>
              <a:rPr lang="ru-RU" sz="2400" dirty="0"/>
              <a:t> (например, прямой метод обучения неродному языку направлен на овладение языком в устной форме общения, а переводно-грамматический – на овладение новым языком преимущественно в письменной форме); </a:t>
            </a:r>
            <a:br>
              <a:rPr lang="ru-RU" sz="2400" dirty="0"/>
            </a:br>
            <a:r>
              <a:rPr lang="ru-RU" sz="2400" dirty="0"/>
              <a:t>3) возможность его использования в качестве теоретической основы дидактической, психологической, лингвистической концепции</a:t>
            </a:r>
            <a:endParaRPr lang="ru-RU" sz="240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Графический объект 3" descr="Чемодан">
            <a:extLst>
              <a:ext uri="{FF2B5EF4-FFF2-40B4-BE49-F238E27FC236}">
                <a16:creationId xmlns:a16="http://schemas.microsoft.com/office/drawing/2014/main" id="{BAA3CD59-C1DD-43C2-A11F-60A087AE1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690391" y="1208821"/>
            <a:ext cx="828000" cy="828000"/>
          </a:xfrm>
          <a:prstGeom prst="rect">
            <a:avLst/>
          </a:prstGeom>
        </p:spPr>
      </p:pic>
      <p:pic>
        <p:nvPicPr>
          <p:cNvPr id="5" name="Графический объект 4" descr="Диплом">
            <a:extLst>
              <a:ext uri="{FF2B5EF4-FFF2-40B4-BE49-F238E27FC236}">
                <a16:creationId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515813" y="1254525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Любовь к книгам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 5" descr="Декоративный элемент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773" y="180109"/>
            <a:ext cx="8481645" cy="5658799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4CA9F0E1-FD08-4049-8F4B-43926E8E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9C604-71A9-4A75-AB45-E44E02F0D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245" y="329800"/>
            <a:ext cx="8308388" cy="565879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Исходя из прямого, сознательного и коммуникативно-деятельностного подходов к обучению, А.Н. Щукин и Э.Г. Азимов предложили разделение методов на </a:t>
            </a:r>
          </a:p>
          <a:p>
            <a:pPr marL="0" indent="0">
              <a:buNone/>
            </a:pPr>
            <a:r>
              <a:rPr lang="ru-RU" sz="2400" dirty="0"/>
              <a:t>– </a:t>
            </a:r>
            <a:r>
              <a:rPr lang="ru-RU" sz="2400" b="1" dirty="0"/>
              <a:t>прямые</a:t>
            </a:r>
            <a:r>
              <a:rPr lang="ru-RU" sz="2400" dirty="0"/>
              <a:t> (натуральный, прямой, аудиовизуальный, </a:t>
            </a:r>
            <a:r>
              <a:rPr lang="ru-RU" sz="2400" dirty="0" err="1"/>
              <a:t>аудиолингвальный</a:t>
            </a:r>
            <a:r>
              <a:rPr lang="ru-RU" sz="2400" dirty="0"/>
              <a:t>),</a:t>
            </a:r>
          </a:p>
          <a:p>
            <a:pPr marL="0" indent="0">
              <a:buNone/>
            </a:pPr>
            <a:r>
              <a:rPr lang="ru-RU" sz="2400" dirty="0"/>
              <a:t>– </a:t>
            </a:r>
            <a:r>
              <a:rPr lang="ru-RU" sz="2400" b="1" dirty="0"/>
              <a:t>сознательные</a:t>
            </a:r>
            <a:r>
              <a:rPr lang="ru-RU" sz="2400" dirty="0"/>
              <a:t> (переводно-грамматический, сознательно-практический, </a:t>
            </a:r>
            <a:r>
              <a:rPr lang="ru-RU" sz="2400" dirty="0" err="1"/>
              <a:t>сознательносопоставительный</a:t>
            </a:r>
            <a:r>
              <a:rPr lang="ru-RU" sz="2400" dirty="0"/>
              <a:t>, программированный)</a:t>
            </a:r>
          </a:p>
          <a:p>
            <a:pPr marL="0" indent="0">
              <a:buNone/>
            </a:pPr>
            <a:r>
              <a:rPr lang="ru-RU" sz="2400" b="1" dirty="0"/>
              <a:t>– комбинированные (</a:t>
            </a:r>
            <a:r>
              <a:rPr lang="ru-RU" sz="2400" dirty="0"/>
              <a:t>коммуникативный, активный, репродуктивно-креативный;</a:t>
            </a:r>
          </a:p>
          <a:p>
            <a:pPr marL="0" indent="0">
              <a:buNone/>
            </a:pPr>
            <a:r>
              <a:rPr lang="ru-RU" sz="2400" dirty="0"/>
              <a:t> – </a:t>
            </a:r>
            <a:r>
              <a:rPr lang="ru-RU" sz="2400" b="1" dirty="0"/>
              <a:t>интенсивные</a:t>
            </a:r>
            <a:r>
              <a:rPr lang="ru-RU" sz="2400" dirty="0"/>
              <a:t> (</a:t>
            </a:r>
            <a:r>
              <a:rPr lang="ru-RU" sz="2400" dirty="0" err="1"/>
              <a:t>суггестопедический</a:t>
            </a:r>
            <a:r>
              <a:rPr lang="ru-RU" sz="2400" dirty="0"/>
              <a:t>, метод активации, эмоционально-смысловой, </a:t>
            </a:r>
            <a:r>
              <a:rPr lang="ru-RU" sz="2400" dirty="0" err="1"/>
              <a:t>ритмопедия</a:t>
            </a:r>
            <a:r>
              <a:rPr lang="ru-RU" sz="2400" dirty="0"/>
              <a:t>, гипнопедия)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" name="Графический объект 9" descr="Нумератор-хлопушка">
            <a:extLst>
              <a:ext uri="{FF2B5EF4-FFF2-40B4-BE49-F238E27FC236}">
                <a16:creationId xmlns:a16="http://schemas.microsoft.com/office/drawing/2014/main" id="{C61FD2B4-2DF6-4919-ADA5-D8512EA9A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868148" y="1144985"/>
            <a:ext cx="756000" cy="756000"/>
          </a:xfrm>
          <a:prstGeom prst="rect">
            <a:avLst/>
          </a:prstGeom>
        </p:spPr>
      </p:pic>
      <p:pic>
        <p:nvPicPr>
          <p:cNvPr id="11" name="Графический объект 10" descr="Открытая книга">
            <a:extLst>
              <a:ext uri="{FF2B5EF4-FFF2-40B4-BE49-F238E27FC236}">
                <a16:creationId xmlns:a16="http://schemas.microsoft.com/office/drawing/2014/main" id="{9B48478B-C282-4F92-A5C1-94533F4C6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9716350" y="1188945"/>
            <a:ext cx="756000" cy="756000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4AB9675-4E24-4738-B9A5-E5BA7579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88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юбимая вещь">
            <a:extLst>
              <a:ext uri="{FF2B5EF4-FFF2-40B4-BE49-F238E27FC236}">
                <a16:creationId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8878" y="0"/>
            <a:ext cx="12192000" cy="6858000"/>
          </a:xfrm>
        </p:spPr>
      </p:pic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4467" y="100440"/>
            <a:ext cx="7626487" cy="12562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2B60A726-F56F-4317-A567-B40D40A11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794" y="1383820"/>
            <a:ext cx="11726629" cy="305440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560" y="548769"/>
            <a:ext cx="7170541" cy="807940"/>
          </a:xfrm>
        </p:spPr>
        <p:txBody>
          <a:bodyPr rtlCol="0">
            <a:normAutofit/>
          </a:bodyPr>
          <a:lstStyle/>
          <a:p>
            <a:pPr rtl="0"/>
            <a:r>
              <a:rPr lang="ru-RU" sz="3300" dirty="0"/>
              <a:t>Прямой метод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16" y="1356709"/>
            <a:ext cx="11174811" cy="292541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В основе прямого метода лежит идея о том, что обучение иностранному языку должно имитировать овладение родным языком и протекать естественно, без специально организованной тренировки. Название прямой метод вытекает из предположения о том, что значение иностранного слова, фразы и других единиц языка должно передаваться учащимся напрямую, путем создания ассоциаций между языковыми формами и соответствующими им понятиями</a:t>
            </a:r>
          </a:p>
        </p:txBody>
      </p:sp>
      <p:pic>
        <p:nvPicPr>
          <p:cNvPr id="10" name="Графический объект 9" descr="Лента">
            <a:extLst>
              <a:ext uri="{FF2B5EF4-FFF2-40B4-BE49-F238E27FC236}">
                <a16:creationId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8822225" y="284930"/>
            <a:ext cx="914400" cy="914400"/>
          </a:xfrm>
          <a:prstGeom prst="rect">
            <a:avLst/>
          </a:prstGeom>
        </p:spPr>
      </p:pic>
      <p:pic>
        <p:nvPicPr>
          <p:cNvPr id="11" name="Графический объект 10" descr="Медаль">
            <a:extLst>
              <a:ext uri="{FF2B5EF4-FFF2-40B4-BE49-F238E27FC236}">
                <a16:creationId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7631732" y="284930"/>
            <a:ext cx="914400" cy="914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31053-D38A-4661-876B-875689F68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144" y="4309238"/>
            <a:ext cx="3709588" cy="24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111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A2498-0E80-4BD8-B955-2DA7BEA40D5A}">
  <ds:schemaRefs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165FA1-54F4-4811-8922-8A0B39611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Знакомство с однокурсниками</Template>
  <TotalTime>0</TotalTime>
  <Words>993</Words>
  <Application>Microsoft Office PowerPoint</Application>
  <PresentationFormat>Широкоэкранный</PresentationFormat>
  <Paragraphs>74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 2</vt:lpstr>
      <vt:lpstr>Рамка</vt:lpstr>
      <vt:lpstr>Русский язык как неродной: особенности преподавания</vt:lpstr>
      <vt:lpstr>Актуальность</vt:lpstr>
      <vt:lpstr>Презентация PowerPoint</vt:lpstr>
      <vt:lpstr>Презентация PowerPoint</vt:lpstr>
      <vt:lpstr>Любимый вид спорта и команда</vt:lpstr>
      <vt:lpstr>Методы обучения русскому языку как неродному</vt:lpstr>
      <vt:lpstr>Будущая карьера</vt:lpstr>
      <vt:lpstr>Презентация PowerPoint</vt:lpstr>
      <vt:lpstr>Прямой метод</vt:lpstr>
      <vt:lpstr>Натуральный метод</vt:lpstr>
      <vt:lpstr>Презентация PowerPoint</vt:lpstr>
      <vt:lpstr>Методы</vt:lpstr>
      <vt:lpstr>Презентация PowerPoint</vt:lpstr>
      <vt:lpstr>Презентация PowerPoint</vt:lpstr>
      <vt:lpstr>Презентация PowerPoint</vt:lpstr>
      <vt:lpstr>Метод активизации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2020-06-19T13:32:38Z</dcterms:created>
  <dcterms:modified xsi:type="dcterms:W3CDTF">2023-10-15T17:00:44Z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