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261" r:id="rId3"/>
    <p:sldId id="259" r:id="rId4"/>
    <p:sldId id="294" r:id="rId5"/>
    <p:sldId id="263" r:id="rId6"/>
    <p:sldId id="277" r:id="rId7"/>
    <p:sldId id="291" r:id="rId8"/>
    <p:sldId id="293" r:id="rId9"/>
    <p:sldId id="290" r:id="rId10"/>
    <p:sldId id="276" r:id="rId11"/>
    <p:sldId id="320" r:id="rId12"/>
    <p:sldId id="271" r:id="rId13"/>
    <p:sldId id="309" r:id="rId14"/>
    <p:sldId id="258" r:id="rId15"/>
    <p:sldId id="295" r:id="rId16"/>
    <p:sldId id="296" r:id="rId17"/>
    <p:sldId id="272" r:id="rId18"/>
    <p:sldId id="287" r:id="rId19"/>
    <p:sldId id="283" r:id="rId20"/>
    <p:sldId id="297" r:id="rId21"/>
    <p:sldId id="275" r:id="rId22"/>
    <p:sldId id="288" r:id="rId23"/>
    <p:sldId id="298" r:id="rId24"/>
    <p:sldId id="299" r:id="rId25"/>
    <p:sldId id="300" r:id="rId26"/>
    <p:sldId id="301" r:id="rId27"/>
    <p:sldId id="273" r:id="rId28"/>
    <p:sldId id="311" r:id="rId29"/>
    <p:sldId id="274" r:id="rId30"/>
    <p:sldId id="306" r:id="rId31"/>
    <p:sldId id="310" r:id="rId32"/>
    <p:sldId id="284" r:id="rId33"/>
    <p:sldId id="316" r:id="rId34"/>
    <p:sldId id="317" r:id="rId35"/>
    <p:sldId id="318" r:id="rId36"/>
    <p:sldId id="319" r:id="rId37"/>
    <p:sldId id="289" r:id="rId38"/>
    <p:sldId id="321" r:id="rId39"/>
  </p:sldIdLst>
  <p:sldSz cx="9144000" cy="6858000" type="screen4x3"/>
  <p:notesSz cx="6888163" cy="10020300"/>
  <p:photoAlbum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74" autoAdjust="0"/>
    <p:restoredTop sz="92939" autoAdjust="0"/>
  </p:normalViewPr>
  <p:slideViewPr>
    <p:cSldViewPr>
      <p:cViewPr varScale="1">
        <p:scale>
          <a:sx n="80" d="100"/>
          <a:sy n="80" d="100"/>
        </p:scale>
        <p:origin x="132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5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7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ru-RU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2075" y="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7BEA28CF-949C-4799-9A5B-C601000A796C}" type="datetimeFigureOut">
              <a:rPr lang="ru-RU"/>
              <a:pPr/>
              <a:t>04.05.2022</a:t>
            </a:fld>
            <a:endParaRPr lang="ru-RU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0888"/>
            <a:ext cx="5008563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759325"/>
            <a:ext cx="5510213" cy="451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7063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ru-RU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2075" y="9517063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7B1986D0-A11E-477D-91CB-452FD617E5D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9429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spcBef>
                <a:spcPct val="0"/>
              </a:spcBef>
            </a:pPr>
            <a:r>
              <a:rPr lang="ru-RU" sz="7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 день</a:t>
            </a:r>
            <a:endParaRPr lang="ru-RU" sz="4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</a:pPr>
            <a:r>
              <a:rPr lang="ru-RU" sz="70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7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Сабантуй</a:t>
            </a:r>
            <a:r>
              <a:rPr lang="ru-RU" sz="70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lang="ru-RU" sz="4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</a:pPr>
            <a:r>
              <a:rPr lang="ru-RU" sz="7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 июня	1. Минутки здоровья </a:t>
            </a:r>
            <a:r>
              <a:rPr lang="ru-RU" sz="70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7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снять усталость ног</a:t>
            </a:r>
            <a:r>
              <a:rPr lang="ru-RU" sz="70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7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9.45-10.00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800">
                <a:cs typeface="Arial" charset="0"/>
              </a:rPr>
              <a:t>	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2.Сабантуй	10.30-13.00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800">
                <a:cs typeface="Arial" charset="0"/>
              </a:rPr>
              <a:t>	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3. </a:t>
            </a:r>
            <a:r>
              <a:rPr lang="ru-RU" sz="700">
                <a:latin typeface="Calibri"/>
                <a:cs typeface="Calibri" pitchFamily="34" charset="0"/>
              </a:rPr>
              <a:t>«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Один день из жизни школьного лагеря</a:t>
            </a:r>
            <a:r>
              <a:rPr lang="ru-RU" sz="700">
                <a:latin typeface="Calibri"/>
                <a:cs typeface="Calibri" pitchFamily="34" charset="0"/>
              </a:rPr>
              <a:t>»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 - районный конкурс рисунков	13.30-15.00</a:t>
            </a:r>
          </a:p>
          <a:p>
            <a:pPr algn="ctr">
              <a:spcBef>
                <a:spcPct val="0"/>
              </a:spcBef>
            </a:pPr>
            <a:r>
              <a:rPr lang="ru-RU" sz="700">
                <a:latin typeface="Times New Roman" pitchFamily="18" charset="0"/>
                <a:cs typeface="Calibri" pitchFamily="34" charset="0"/>
              </a:rPr>
              <a:t>11 день</a:t>
            </a:r>
            <a:endParaRPr lang="ru-RU" sz="40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</a:pPr>
            <a:r>
              <a:rPr lang="ru-RU" sz="700">
                <a:latin typeface="Calibri"/>
                <a:cs typeface="Calibri" pitchFamily="34" charset="0"/>
              </a:rPr>
              <a:t>«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Остров Фантазёров</a:t>
            </a:r>
            <a:r>
              <a:rPr lang="ru-RU" sz="700">
                <a:latin typeface="Calibri"/>
                <a:cs typeface="Calibri" pitchFamily="34" charset="0"/>
              </a:rPr>
              <a:t>»</a:t>
            </a:r>
            <a:endParaRPr lang="ru-RU" sz="40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</a:pPr>
            <a:r>
              <a:rPr lang="ru-RU" sz="700">
                <a:latin typeface="Times New Roman" pitchFamily="18" charset="0"/>
                <a:cs typeface="Calibri" pitchFamily="34" charset="0"/>
              </a:rPr>
              <a:t>8 июня	1. Минутки здоровья </a:t>
            </a:r>
            <a:r>
              <a:rPr lang="ru-RU" sz="700">
                <a:latin typeface="Calibri"/>
                <a:cs typeface="Calibri" pitchFamily="34" charset="0"/>
              </a:rPr>
              <a:t>«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Как ухаживать за зубами</a:t>
            </a:r>
            <a:r>
              <a:rPr lang="ru-RU" sz="700">
                <a:latin typeface="Calibri"/>
                <a:cs typeface="Calibri" pitchFamily="34" charset="0"/>
              </a:rPr>
              <a:t>»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	9.45-10.00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800">
                <a:cs typeface="Arial" charset="0"/>
              </a:rPr>
              <a:t>	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2.Конкурс </a:t>
            </a:r>
            <a:r>
              <a:rPr lang="ru-RU" sz="700">
                <a:latin typeface="Calibri"/>
                <a:cs typeface="Calibri" pitchFamily="34" charset="0"/>
              </a:rPr>
              <a:t>«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Неисправимый лгун!</a:t>
            </a:r>
            <a:r>
              <a:rPr lang="ru-RU" sz="700">
                <a:latin typeface="Calibri"/>
                <a:cs typeface="Calibri" pitchFamily="34" charset="0"/>
              </a:rPr>
              <a:t>»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	10.30-13.00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800">
                <a:cs typeface="Arial" charset="0"/>
              </a:rPr>
              <a:t>	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3.Конкурс рисунков на асфальте	13.30-15.00</a:t>
            </a:r>
          </a:p>
          <a:p>
            <a:pPr algn="ctr">
              <a:spcBef>
                <a:spcPct val="0"/>
              </a:spcBef>
            </a:pPr>
            <a:r>
              <a:rPr lang="ru-RU" sz="700">
                <a:latin typeface="Times New Roman" pitchFamily="18" charset="0"/>
                <a:cs typeface="Calibri" pitchFamily="34" charset="0"/>
              </a:rPr>
              <a:t>12 день</a:t>
            </a:r>
            <a:endParaRPr lang="ru-RU" sz="40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</a:pPr>
            <a:r>
              <a:rPr lang="ru-RU" sz="700">
                <a:latin typeface="Calibri"/>
                <a:cs typeface="Calibri" pitchFamily="34" charset="0"/>
              </a:rPr>
              <a:t>«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Турниры </a:t>
            </a:r>
            <a:r>
              <a:rPr lang="ru-RU" sz="700">
                <a:latin typeface="Calibri"/>
                <a:cs typeface="Calibri" pitchFamily="34" charset="0"/>
              </a:rPr>
              <a:t>–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 вся наша жизнь</a:t>
            </a:r>
            <a:r>
              <a:rPr lang="ru-RU" sz="700">
                <a:latin typeface="Calibri"/>
                <a:cs typeface="Calibri" pitchFamily="34" charset="0"/>
              </a:rPr>
              <a:t>»</a:t>
            </a:r>
            <a:endParaRPr lang="ru-RU" sz="40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</a:pPr>
            <a:r>
              <a:rPr lang="ru-RU" sz="700">
                <a:latin typeface="Times New Roman" pitchFamily="18" charset="0"/>
                <a:cs typeface="Calibri" pitchFamily="34" charset="0"/>
              </a:rPr>
              <a:t>10 июня	1. Минутки здоровья </a:t>
            </a:r>
            <a:r>
              <a:rPr lang="ru-RU" sz="700">
                <a:latin typeface="Calibri"/>
                <a:cs typeface="Calibri" pitchFamily="34" charset="0"/>
              </a:rPr>
              <a:t>«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Гигиена в доме</a:t>
            </a:r>
            <a:r>
              <a:rPr lang="ru-RU" sz="700">
                <a:latin typeface="Calibri"/>
                <a:cs typeface="Calibri" pitchFamily="34" charset="0"/>
              </a:rPr>
              <a:t>»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	9.45-10.00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800">
                <a:cs typeface="Arial" charset="0"/>
              </a:rPr>
              <a:t>	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2.Подвижные игры на воздухе (классики, резиночки)	10.30-13.00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800">
                <a:cs typeface="Arial" charset="0"/>
              </a:rPr>
              <a:t>	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3.Отрядные конкурсы	13.30-15.00</a:t>
            </a:r>
          </a:p>
          <a:p>
            <a:pPr algn="ctr">
              <a:spcBef>
                <a:spcPct val="0"/>
              </a:spcBef>
            </a:pPr>
            <a:r>
              <a:rPr lang="ru-RU" sz="700">
                <a:latin typeface="Times New Roman" pitchFamily="18" charset="0"/>
                <a:cs typeface="Calibri" pitchFamily="34" charset="0"/>
              </a:rPr>
              <a:t>13 день</a:t>
            </a:r>
            <a:endParaRPr lang="ru-RU" sz="40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</a:pPr>
            <a:r>
              <a:rPr lang="ru-RU" sz="700">
                <a:latin typeface="Calibri"/>
                <a:cs typeface="Calibri" pitchFamily="34" charset="0"/>
              </a:rPr>
              <a:t>«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Что? Где? Когда?</a:t>
            </a:r>
            <a:r>
              <a:rPr lang="ru-RU" sz="700">
                <a:latin typeface="Calibri"/>
                <a:cs typeface="Calibri" pitchFamily="34" charset="0"/>
              </a:rPr>
              <a:t>»</a:t>
            </a:r>
            <a:endParaRPr lang="ru-RU" sz="40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</a:pPr>
            <a:r>
              <a:rPr lang="ru-RU" sz="700">
                <a:latin typeface="Times New Roman" pitchFamily="18" charset="0"/>
                <a:cs typeface="Calibri" pitchFamily="34" charset="0"/>
              </a:rPr>
              <a:t>11 июня	1. Минутки здоровья </a:t>
            </a:r>
            <a:r>
              <a:rPr lang="ru-RU" sz="700">
                <a:latin typeface="Calibri"/>
                <a:cs typeface="Calibri" pitchFamily="34" charset="0"/>
              </a:rPr>
              <a:t>«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Полезные советы Айболита</a:t>
            </a:r>
            <a:r>
              <a:rPr lang="ru-RU" sz="700">
                <a:latin typeface="Calibri"/>
                <a:cs typeface="Calibri" pitchFamily="34" charset="0"/>
              </a:rPr>
              <a:t>»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	9.45-10.00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800">
                <a:cs typeface="Arial" charset="0"/>
              </a:rPr>
              <a:t>	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2.Математическое домино.	10.30-13.00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800">
                <a:cs typeface="Arial" charset="0"/>
              </a:rPr>
              <a:t>		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986D0-A11E-477D-91CB-452FD617E5DC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280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986D0-A11E-477D-91CB-452FD617E5DC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28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spcBef>
                <a:spcPct val="0"/>
              </a:spcBef>
            </a:pPr>
            <a:r>
              <a:rPr lang="ru-RU" sz="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 день</a:t>
            </a:r>
            <a:endParaRPr lang="ru-RU" sz="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</a:pPr>
            <a:r>
              <a:rPr lang="ru-RU" sz="700" dirty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Сабантуй</a:t>
            </a:r>
            <a:r>
              <a:rPr lang="ru-RU" sz="700" dirty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lang="ru-RU" sz="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</a:pPr>
            <a:r>
              <a:rPr lang="ru-RU" sz="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 июня	1. Минутки здоровья </a:t>
            </a:r>
            <a:r>
              <a:rPr lang="ru-RU" sz="700" dirty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снять усталость ног</a:t>
            </a:r>
            <a:r>
              <a:rPr lang="ru-RU" sz="700" dirty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9.45-10.00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800" dirty="0">
                <a:cs typeface="Arial" charset="0"/>
              </a:rPr>
              <a:t>	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2.Сабантуй	10.30-13.00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800" dirty="0">
                <a:cs typeface="Arial" charset="0"/>
              </a:rPr>
              <a:t>	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3. </a:t>
            </a:r>
            <a:r>
              <a:rPr lang="ru-RU" sz="700" dirty="0">
                <a:latin typeface="Calibri"/>
                <a:cs typeface="Calibri" pitchFamily="34" charset="0"/>
              </a:rPr>
              <a:t>«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Один день из жизни школьного лагеря</a:t>
            </a:r>
            <a:r>
              <a:rPr lang="ru-RU" sz="700" dirty="0">
                <a:latin typeface="Calibri"/>
                <a:cs typeface="Calibri" pitchFamily="34" charset="0"/>
              </a:rPr>
              <a:t>»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 - районный конкурс рисунков	13.30-15.00</a:t>
            </a:r>
          </a:p>
          <a:p>
            <a:pPr algn="ctr">
              <a:spcBef>
                <a:spcPct val="0"/>
              </a:spcBef>
            </a:pPr>
            <a:r>
              <a:rPr lang="ru-RU" sz="700" dirty="0">
                <a:latin typeface="Times New Roman" pitchFamily="18" charset="0"/>
                <a:cs typeface="Calibri" pitchFamily="34" charset="0"/>
              </a:rPr>
              <a:t>11 день</a:t>
            </a:r>
            <a:endParaRPr lang="ru-RU" sz="4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</a:pPr>
            <a:r>
              <a:rPr lang="ru-RU" sz="700" dirty="0">
                <a:latin typeface="Calibri"/>
                <a:cs typeface="Calibri" pitchFamily="34" charset="0"/>
              </a:rPr>
              <a:t>«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Остров Фантазёров</a:t>
            </a:r>
            <a:r>
              <a:rPr lang="ru-RU" sz="700" dirty="0">
                <a:latin typeface="Calibri"/>
                <a:cs typeface="Calibri" pitchFamily="34" charset="0"/>
              </a:rPr>
              <a:t>»</a:t>
            </a:r>
            <a:endParaRPr lang="ru-RU" sz="4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</a:pPr>
            <a:r>
              <a:rPr lang="ru-RU" sz="700" dirty="0">
                <a:latin typeface="Times New Roman" pitchFamily="18" charset="0"/>
                <a:cs typeface="Calibri" pitchFamily="34" charset="0"/>
              </a:rPr>
              <a:t>8 июня	1. Минутки здоровья </a:t>
            </a:r>
            <a:r>
              <a:rPr lang="ru-RU" sz="700" dirty="0">
                <a:latin typeface="Calibri"/>
                <a:cs typeface="Calibri" pitchFamily="34" charset="0"/>
              </a:rPr>
              <a:t>«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Как ухаживать за зубами</a:t>
            </a:r>
            <a:r>
              <a:rPr lang="ru-RU" sz="700" dirty="0">
                <a:latin typeface="Calibri"/>
                <a:cs typeface="Calibri" pitchFamily="34" charset="0"/>
              </a:rPr>
              <a:t>»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	9.45-10.00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800" dirty="0">
                <a:cs typeface="Arial" charset="0"/>
              </a:rPr>
              <a:t>	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2.Конкурс </a:t>
            </a:r>
            <a:r>
              <a:rPr lang="ru-RU" sz="700" dirty="0">
                <a:latin typeface="Calibri"/>
                <a:cs typeface="Calibri" pitchFamily="34" charset="0"/>
              </a:rPr>
              <a:t>«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Неисправимый лгун!</a:t>
            </a:r>
            <a:r>
              <a:rPr lang="ru-RU" sz="700" dirty="0">
                <a:latin typeface="Calibri"/>
                <a:cs typeface="Calibri" pitchFamily="34" charset="0"/>
              </a:rPr>
              <a:t>»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	10.30-13.00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800" dirty="0">
                <a:cs typeface="Arial" charset="0"/>
              </a:rPr>
              <a:t>	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3.Конкурс рисунков на асфальте	13.30-15.00</a:t>
            </a:r>
          </a:p>
          <a:p>
            <a:pPr algn="ctr">
              <a:spcBef>
                <a:spcPct val="0"/>
              </a:spcBef>
            </a:pPr>
            <a:r>
              <a:rPr lang="ru-RU" sz="700" dirty="0">
                <a:latin typeface="Times New Roman" pitchFamily="18" charset="0"/>
                <a:cs typeface="Calibri" pitchFamily="34" charset="0"/>
              </a:rPr>
              <a:t>12 день</a:t>
            </a:r>
            <a:endParaRPr lang="ru-RU" sz="4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</a:pPr>
            <a:r>
              <a:rPr lang="ru-RU" sz="700" dirty="0">
                <a:latin typeface="Calibri"/>
                <a:cs typeface="Calibri" pitchFamily="34" charset="0"/>
              </a:rPr>
              <a:t>«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Турниры </a:t>
            </a:r>
            <a:r>
              <a:rPr lang="ru-RU" sz="700" dirty="0">
                <a:latin typeface="Calibri"/>
                <a:cs typeface="Calibri" pitchFamily="34" charset="0"/>
              </a:rPr>
              <a:t>–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 вся наша жизнь</a:t>
            </a:r>
            <a:r>
              <a:rPr lang="ru-RU" sz="700" dirty="0">
                <a:latin typeface="Calibri"/>
                <a:cs typeface="Calibri" pitchFamily="34" charset="0"/>
              </a:rPr>
              <a:t>»</a:t>
            </a:r>
            <a:endParaRPr lang="ru-RU" sz="4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</a:pPr>
            <a:r>
              <a:rPr lang="ru-RU" sz="700" dirty="0">
                <a:latin typeface="Times New Roman" pitchFamily="18" charset="0"/>
                <a:cs typeface="Calibri" pitchFamily="34" charset="0"/>
              </a:rPr>
              <a:t>10 июня	1. Минутки здоровья </a:t>
            </a:r>
            <a:r>
              <a:rPr lang="ru-RU" sz="700" dirty="0">
                <a:latin typeface="Calibri"/>
                <a:cs typeface="Calibri" pitchFamily="34" charset="0"/>
              </a:rPr>
              <a:t>«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Гигиена в доме</a:t>
            </a:r>
            <a:r>
              <a:rPr lang="ru-RU" sz="700" dirty="0">
                <a:latin typeface="Calibri"/>
                <a:cs typeface="Calibri" pitchFamily="34" charset="0"/>
              </a:rPr>
              <a:t>»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	9.45-10.00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800" dirty="0">
                <a:cs typeface="Arial" charset="0"/>
              </a:rPr>
              <a:t>	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2.Подвижные игры на воздухе (классики, </a:t>
            </a:r>
            <a:r>
              <a:rPr lang="ru-RU" sz="700" dirty="0" err="1">
                <a:latin typeface="Times New Roman" pitchFamily="18" charset="0"/>
                <a:cs typeface="Calibri" pitchFamily="34" charset="0"/>
              </a:rPr>
              <a:t>резиночки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)	10.30-13.00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800" dirty="0">
                <a:cs typeface="Arial" charset="0"/>
              </a:rPr>
              <a:t>	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3.Отрядные конкурсы	13.30-15.00</a:t>
            </a:r>
          </a:p>
          <a:p>
            <a:pPr algn="ctr">
              <a:spcBef>
                <a:spcPct val="0"/>
              </a:spcBef>
            </a:pPr>
            <a:r>
              <a:rPr lang="ru-RU" sz="700" dirty="0">
                <a:latin typeface="Times New Roman" pitchFamily="18" charset="0"/>
                <a:cs typeface="Calibri" pitchFamily="34" charset="0"/>
              </a:rPr>
              <a:t>13 день</a:t>
            </a:r>
            <a:endParaRPr lang="ru-RU" sz="4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</a:pPr>
            <a:r>
              <a:rPr lang="ru-RU" sz="700" dirty="0">
                <a:latin typeface="Calibri"/>
                <a:cs typeface="Calibri" pitchFamily="34" charset="0"/>
              </a:rPr>
              <a:t>«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Что? Где? Когда?</a:t>
            </a:r>
            <a:r>
              <a:rPr lang="ru-RU" sz="700" dirty="0">
                <a:latin typeface="Calibri"/>
                <a:cs typeface="Calibri" pitchFamily="34" charset="0"/>
              </a:rPr>
              <a:t>»</a:t>
            </a:r>
            <a:endParaRPr lang="ru-RU" sz="4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</a:pPr>
            <a:r>
              <a:rPr lang="ru-RU" sz="700" dirty="0">
                <a:latin typeface="Times New Roman" pitchFamily="18" charset="0"/>
                <a:cs typeface="Calibri" pitchFamily="34" charset="0"/>
              </a:rPr>
              <a:t>11 июня	1. Минутки здоровья </a:t>
            </a:r>
            <a:r>
              <a:rPr lang="ru-RU" sz="700" dirty="0">
                <a:latin typeface="Calibri"/>
                <a:cs typeface="Calibri" pitchFamily="34" charset="0"/>
              </a:rPr>
              <a:t>«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Полезные советы Айболита</a:t>
            </a:r>
            <a:r>
              <a:rPr lang="ru-RU" sz="700" dirty="0">
                <a:latin typeface="Calibri"/>
                <a:cs typeface="Calibri" pitchFamily="34" charset="0"/>
              </a:rPr>
              <a:t>»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	9.45-10.00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800" dirty="0">
                <a:cs typeface="Arial" charset="0"/>
              </a:rPr>
              <a:t>	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2.Математическое домино.	10.30-13.00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800" dirty="0">
                <a:cs typeface="Arial" charset="0"/>
              </a:rPr>
              <a:t>		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spcBef>
                <a:spcPct val="0"/>
              </a:spcBef>
            </a:pPr>
            <a:r>
              <a:rPr lang="ru-RU" sz="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 день</a:t>
            </a:r>
            <a:endParaRPr lang="ru-RU" sz="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</a:pPr>
            <a:r>
              <a:rPr lang="ru-RU" sz="700" dirty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Сабантуй</a:t>
            </a:r>
            <a:r>
              <a:rPr lang="ru-RU" sz="700" dirty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lang="ru-RU" sz="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</a:pPr>
            <a:r>
              <a:rPr lang="ru-RU" sz="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 июня	1. Минутки здоровья </a:t>
            </a:r>
            <a:r>
              <a:rPr lang="ru-RU" sz="700" dirty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снять усталость ног</a:t>
            </a:r>
            <a:r>
              <a:rPr lang="ru-RU" sz="700" dirty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9.45-10.00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800" dirty="0">
                <a:cs typeface="Arial" charset="0"/>
              </a:rPr>
              <a:t>	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2.Сабантуй	10.30-13.00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800" dirty="0">
                <a:cs typeface="Arial" charset="0"/>
              </a:rPr>
              <a:t>	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3. </a:t>
            </a:r>
            <a:r>
              <a:rPr lang="ru-RU" sz="700" dirty="0">
                <a:latin typeface="Calibri"/>
                <a:cs typeface="Calibri" pitchFamily="34" charset="0"/>
              </a:rPr>
              <a:t>«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Один день из жизни школьного лагеря</a:t>
            </a:r>
            <a:r>
              <a:rPr lang="ru-RU" sz="700" dirty="0">
                <a:latin typeface="Calibri"/>
                <a:cs typeface="Calibri" pitchFamily="34" charset="0"/>
              </a:rPr>
              <a:t>»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 - районный конкурс рисунков	13.30-15.00</a:t>
            </a:r>
          </a:p>
          <a:p>
            <a:pPr algn="ctr">
              <a:spcBef>
                <a:spcPct val="0"/>
              </a:spcBef>
            </a:pPr>
            <a:r>
              <a:rPr lang="ru-RU" sz="700" dirty="0">
                <a:latin typeface="Times New Roman" pitchFamily="18" charset="0"/>
                <a:cs typeface="Calibri" pitchFamily="34" charset="0"/>
              </a:rPr>
              <a:t>11 день</a:t>
            </a:r>
            <a:endParaRPr lang="ru-RU" sz="4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</a:pPr>
            <a:r>
              <a:rPr lang="ru-RU" sz="700" dirty="0">
                <a:latin typeface="Calibri"/>
                <a:cs typeface="Calibri" pitchFamily="34" charset="0"/>
              </a:rPr>
              <a:t>«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Остров Фантазёров</a:t>
            </a:r>
            <a:r>
              <a:rPr lang="ru-RU" sz="700" dirty="0">
                <a:latin typeface="Calibri"/>
                <a:cs typeface="Calibri" pitchFamily="34" charset="0"/>
              </a:rPr>
              <a:t>»</a:t>
            </a:r>
            <a:endParaRPr lang="ru-RU" sz="4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</a:pPr>
            <a:r>
              <a:rPr lang="ru-RU" sz="700" dirty="0">
                <a:latin typeface="Times New Roman" pitchFamily="18" charset="0"/>
                <a:cs typeface="Calibri" pitchFamily="34" charset="0"/>
              </a:rPr>
              <a:t>8 июня	1. Минутки здоровья </a:t>
            </a:r>
            <a:r>
              <a:rPr lang="ru-RU" sz="700" dirty="0">
                <a:latin typeface="Calibri"/>
                <a:cs typeface="Calibri" pitchFamily="34" charset="0"/>
              </a:rPr>
              <a:t>«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Как ухаживать за зубами</a:t>
            </a:r>
            <a:r>
              <a:rPr lang="ru-RU" sz="700" dirty="0">
                <a:latin typeface="Calibri"/>
                <a:cs typeface="Calibri" pitchFamily="34" charset="0"/>
              </a:rPr>
              <a:t>»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	9.45-10.00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800" dirty="0">
                <a:cs typeface="Arial" charset="0"/>
              </a:rPr>
              <a:t>	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2.Конкурс </a:t>
            </a:r>
            <a:r>
              <a:rPr lang="ru-RU" sz="700" dirty="0">
                <a:latin typeface="Calibri"/>
                <a:cs typeface="Calibri" pitchFamily="34" charset="0"/>
              </a:rPr>
              <a:t>«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Неисправимый лгун!</a:t>
            </a:r>
            <a:r>
              <a:rPr lang="ru-RU" sz="700" dirty="0">
                <a:latin typeface="Calibri"/>
                <a:cs typeface="Calibri" pitchFamily="34" charset="0"/>
              </a:rPr>
              <a:t>»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	10.30-13.00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800" dirty="0">
                <a:cs typeface="Arial" charset="0"/>
              </a:rPr>
              <a:t>	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3.Конкурс рисунков на асфальте	13.30-15.00</a:t>
            </a:r>
          </a:p>
          <a:p>
            <a:pPr algn="ctr">
              <a:spcBef>
                <a:spcPct val="0"/>
              </a:spcBef>
            </a:pPr>
            <a:r>
              <a:rPr lang="ru-RU" sz="700" dirty="0">
                <a:latin typeface="Times New Roman" pitchFamily="18" charset="0"/>
                <a:cs typeface="Calibri" pitchFamily="34" charset="0"/>
              </a:rPr>
              <a:t>12 день</a:t>
            </a:r>
            <a:endParaRPr lang="ru-RU" sz="4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</a:pPr>
            <a:r>
              <a:rPr lang="ru-RU" sz="700" dirty="0">
                <a:latin typeface="Calibri"/>
                <a:cs typeface="Calibri" pitchFamily="34" charset="0"/>
              </a:rPr>
              <a:t>«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Турниры </a:t>
            </a:r>
            <a:r>
              <a:rPr lang="ru-RU" sz="700" dirty="0">
                <a:latin typeface="Calibri"/>
                <a:cs typeface="Calibri" pitchFamily="34" charset="0"/>
              </a:rPr>
              <a:t>–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 вся наша жизнь</a:t>
            </a:r>
            <a:r>
              <a:rPr lang="ru-RU" sz="700" dirty="0">
                <a:latin typeface="Calibri"/>
                <a:cs typeface="Calibri" pitchFamily="34" charset="0"/>
              </a:rPr>
              <a:t>»</a:t>
            </a:r>
            <a:endParaRPr lang="ru-RU" sz="4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</a:pPr>
            <a:r>
              <a:rPr lang="ru-RU" sz="700" dirty="0">
                <a:latin typeface="Times New Roman" pitchFamily="18" charset="0"/>
                <a:cs typeface="Calibri" pitchFamily="34" charset="0"/>
              </a:rPr>
              <a:t>10 июня	1. Минутки здоровья </a:t>
            </a:r>
            <a:r>
              <a:rPr lang="ru-RU" sz="700" dirty="0">
                <a:latin typeface="Calibri"/>
                <a:cs typeface="Calibri" pitchFamily="34" charset="0"/>
              </a:rPr>
              <a:t>«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Гигиена в доме</a:t>
            </a:r>
            <a:r>
              <a:rPr lang="ru-RU" sz="700" dirty="0">
                <a:latin typeface="Calibri"/>
                <a:cs typeface="Calibri" pitchFamily="34" charset="0"/>
              </a:rPr>
              <a:t>»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	9.45-10.00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800" dirty="0">
                <a:cs typeface="Arial" charset="0"/>
              </a:rPr>
              <a:t>	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2.Подвижные игры на воздухе (классики, </a:t>
            </a:r>
            <a:r>
              <a:rPr lang="ru-RU" sz="700" dirty="0" err="1">
                <a:latin typeface="Times New Roman" pitchFamily="18" charset="0"/>
                <a:cs typeface="Calibri" pitchFamily="34" charset="0"/>
              </a:rPr>
              <a:t>резиночки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)	10.30-13.00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800" dirty="0">
                <a:cs typeface="Arial" charset="0"/>
              </a:rPr>
              <a:t>	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3.Отрядные конкурсы	13.30-15.00</a:t>
            </a:r>
          </a:p>
          <a:p>
            <a:pPr algn="ctr">
              <a:spcBef>
                <a:spcPct val="0"/>
              </a:spcBef>
            </a:pPr>
            <a:r>
              <a:rPr lang="ru-RU" sz="700" dirty="0">
                <a:latin typeface="Times New Roman" pitchFamily="18" charset="0"/>
                <a:cs typeface="Calibri" pitchFamily="34" charset="0"/>
              </a:rPr>
              <a:t>13 день</a:t>
            </a:r>
            <a:endParaRPr lang="ru-RU" sz="4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</a:pPr>
            <a:r>
              <a:rPr lang="ru-RU" sz="700" dirty="0">
                <a:latin typeface="Calibri"/>
                <a:cs typeface="Calibri" pitchFamily="34" charset="0"/>
              </a:rPr>
              <a:t>«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Что? Где? Когда?</a:t>
            </a:r>
            <a:r>
              <a:rPr lang="ru-RU" sz="700" dirty="0">
                <a:latin typeface="Calibri"/>
                <a:cs typeface="Calibri" pitchFamily="34" charset="0"/>
              </a:rPr>
              <a:t>»</a:t>
            </a:r>
            <a:endParaRPr lang="ru-RU" sz="4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</a:pPr>
            <a:r>
              <a:rPr lang="ru-RU" sz="700" dirty="0">
                <a:latin typeface="Times New Roman" pitchFamily="18" charset="0"/>
                <a:cs typeface="Calibri" pitchFamily="34" charset="0"/>
              </a:rPr>
              <a:t>11 июня	1. Минутки здоровья </a:t>
            </a:r>
            <a:r>
              <a:rPr lang="ru-RU" sz="700" dirty="0">
                <a:latin typeface="Calibri"/>
                <a:cs typeface="Calibri" pitchFamily="34" charset="0"/>
              </a:rPr>
              <a:t>«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Полезные советы Айболита</a:t>
            </a:r>
            <a:r>
              <a:rPr lang="ru-RU" sz="700" dirty="0">
                <a:latin typeface="Calibri"/>
                <a:cs typeface="Calibri" pitchFamily="34" charset="0"/>
              </a:rPr>
              <a:t>»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	9.45-10.00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800" dirty="0">
                <a:cs typeface="Arial" charset="0"/>
              </a:rPr>
              <a:t>	</a:t>
            </a:r>
            <a:r>
              <a:rPr lang="ru-RU" sz="700" dirty="0">
                <a:latin typeface="Times New Roman" pitchFamily="18" charset="0"/>
                <a:cs typeface="Calibri" pitchFamily="34" charset="0"/>
              </a:rPr>
              <a:t>2.Математическое домино.	10.30-13.00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800" dirty="0">
                <a:cs typeface="Arial" charset="0"/>
              </a:rPr>
              <a:t>		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spcBef>
                <a:spcPct val="0"/>
              </a:spcBef>
            </a:pPr>
            <a:r>
              <a:rPr lang="ru-RU" sz="7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 день</a:t>
            </a:r>
            <a:endParaRPr lang="ru-RU" sz="4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</a:pPr>
            <a:r>
              <a:rPr lang="ru-RU" sz="70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7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Сабантуй</a:t>
            </a:r>
            <a:r>
              <a:rPr lang="ru-RU" sz="70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lang="ru-RU" sz="4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</a:pPr>
            <a:r>
              <a:rPr lang="ru-RU" sz="7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 июня	1. Минутки здоровья </a:t>
            </a:r>
            <a:r>
              <a:rPr lang="ru-RU" sz="70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7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снять усталость ног</a:t>
            </a:r>
            <a:r>
              <a:rPr lang="ru-RU" sz="70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7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9.45-10.00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800">
                <a:cs typeface="Arial" charset="0"/>
              </a:rPr>
              <a:t>	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2.Сабантуй	10.30-13.00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800">
                <a:cs typeface="Arial" charset="0"/>
              </a:rPr>
              <a:t>	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3. </a:t>
            </a:r>
            <a:r>
              <a:rPr lang="ru-RU" sz="700">
                <a:latin typeface="Calibri"/>
                <a:cs typeface="Calibri" pitchFamily="34" charset="0"/>
              </a:rPr>
              <a:t>«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Один день из жизни школьного лагеря</a:t>
            </a:r>
            <a:r>
              <a:rPr lang="ru-RU" sz="700">
                <a:latin typeface="Calibri"/>
                <a:cs typeface="Calibri" pitchFamily="34" charset="0"/>
              </a:rPr>
              <a:t>»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 - районный конкурс рисунков	13.30-15.00</a:t>
            </a:r>
          </a:p>
          <a:p>
            <a:pPr algn="ctr">
              <a:spcBef>
                <a:spcPct val="0"/>
              </a:spcBef>
            </a:pPr>
            <a:r>
              <a:rPr lang="ru-RU" sz="700">
                <a:latin typeface="Times New Roman" pitchFamily="18" charset="0"/>
                <a:cs typeface="Calibri" pitchFamily="34" charset="0"/>
              </a:rPr>
              <a:t>11 день</a:t>
            </a:r>
            <a:endParaRPr lang="ru-RU" sz="40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</a:pPr>
            <a:r>
              <a:rPr lang="ru-RU" sz="700">
                <a:latin typeface="Calibri"/>
                <a:cs typeface="Calibri" pitchFamily="34" charset="0"/>
              </a:rPr>
              <a:t>«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Остров Фантазёров</a:t>
            </a:r>
            <a:r>
              <a:rPr lang="ru-RU" sz="700">
                <a:latin typeface="Calibri"/>
                <a:cs typeface="Calibri" pitchFamily="34" charset="0"/>
              </a:rPr>
              <a:t>»</a:t>
            </a:r>
            <a:endParaRPr lang="ru-RU" sz="40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</a:pPr>
            <a:r>
              <a:rPr lang="ru-RU" sz="700">
                <a:latin typeface="Times New Roman" pitchFamily="18" charset="0"/>
                <a:cs typeface="Calibri" pitchFamily="34" charset="0"/>
              </a:rPr>
              <a:t>8 июня	1. Минутки здоровья </a:t>
            </a:r>
            <a:r>
              <a:rPr lang="ru-RU" sz="700">
                <a:latin typeface="Calibri"/>
                <a:cs typeface="Calibri" pitchFamily="34" charset="0"/>
              </a:rPr>
              <a:t>«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Как ухаживать за зубами</a:t>
            </a:r>
            <a:r>
              <a:rPr lang="ru-RU" sz="700">
                <a:latin typeface="Calibri"/>
                <a:cs typeface="Calibri" pitchFamily="34" charset="0"/>
              </a:rPr>
              <a:t>»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	9.45-10.00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800">
                <a:cs typeface="Arial" charset="0"/>
              </a:rPr>
              <a:t>	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2.Конкурс </a:t>
            </a:r>
            <a:r>
              <a:rPr lang="ru-RU" sz="700">
                <a:latin typeface="Calibri"/>
                <a:cs typeface="Calibri" pitchFamily="34" charset="0"/>
              </a:rPr>
              <a:t>«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Неисправимый лгун!</a:t>
            </a:r>
            <a:r>
              <a:rPr lang="ru-RU" sz="700">
                <a:latin typeface="Calibri"/>
                <a:cs typeface="Calibri" pitchFamily="34" charset="0"/>
              </a:rPr>
              <a:t>»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	10.30-13.00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800">
                <a:cs typeface="Arial" charset="0"/>
              </a:rPr>
              <a:t>	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3.Конкурс рисунков на асфальте	13.30-15.00</a:t>
            </a:r>
          </a:p>
          <a:p>
            <a:pPr algn="ctr">
              <a:spcBef>
                <a:spcPct val="0"/>
              </a:spcBef>
            </a:pPr>
            <a:r>
              <a:rPr lang="ru-RU" sz="700">
                <a:latin typeface="Times New Roman" pitchFamily="18" charset="0"/>
                <a:cs typeface="Calibri" pitchFamily="34" charset="0"/>
              </a:rPr>
              <a:t>12 день</a:t>
            </a:r>
            <a:endParaRPr lang="ru-RU" sz="40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</a:pPr>
            <a:r>
              <a:rPr lang="ru-RU" sz="700">
                <a:latin typeface="Calibri"/>
                <a:cs typeface="Calibri" pitchFamily="34" charset="0"/>
              </a:rPr>
              <a:t>«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Турниры </a:t>
            </a:r>
            <a:r>
              <a:rPr lang="ru-RU" sz="700">
                <a:latin typeface="Calibri"/>
                <a:cs typeface="Calibri" pitchFamily="34" charset="0"/>
              </a:rPr>
              <a:t>–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 вся наша жизнь</a:t>
            </a:r>
            <a:r>
              <a:rPr lang="ru-RU" sz="700">
                <a:latin typeface="Calibri"/>
                <a:cs typeface="Calibri" pitchFamily="34" charset="0"/>
              </a:rPr>
              <a:t>»</a:t>
            </a:r>
            <a:endParaRPr lang="ru-RU" sz="40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</a:pPr>
            <a:r>
              <a:rPr lang="ru-RU" sz="700">
                <a:latin typeface="Times New Roman" pitchFamily="18" charset="0"/>
                <a:cs typeface="Calibri" pitchFamily="34" charset="0"/>
              </a:rPr>
              <a:t>10 июня	1. Минутки здоровья </a:t>
            </a:r>
            <a:r>
              <a:rPr lang="ru-RU" sz="700">
                <a:latin typeface="Calibri"/>
                <a:cs typeface="Calibri" pitchFamily="34" charset="0"/>
              </a:rPr>
              <a:t>«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Гигиена в доме</a:t>
            </a:r>
            <a:r>
              <a:rPr lang="ru-RU" sz="700">
                <a:latin typeface="Calibri"/>
                <a:cs typeface="Calibri" pitchFamily="34" charset="0"/>
              </a:rPr>
              <a:t>»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	9.45-10.00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800">
                <a:cs typeface="Arial" charset="0"/>
              </a:rPr>
              <a:t>	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2.Подвижные игры на воздухе (классики, резиночки)	10.30-13.00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800">
                <a:cs typeface="Arial" charset="0"/>
              </a:rPr>
              <a:t>	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3.Отрядные конкурсы	13.30-15.00</a:t>
            </a:r>
          </a:p>
          <a:p>
            <a:pPr algn="ctr">
              <a:spcBef>
                <a:spcPct val="0"/>
              </a:spcBef>
            </a:pPr>
            <a:r>
              <a:rPr lang="ru-RU" sz="700">
                <a:latin typeface="Times New Roman" pitchFamily="18" charset="0"/>
                <a:cs typeface="Calibri" pitchFamily="34" charset="0"/>
              </a:rPr>
              <a:t>13 день</a:t>
            </a:r>
            <a:endParaRPr lang="ru-RU" sz="40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</a:pPr>
            <a:r>
              <a:rPr lang="ru-RU" sz="700">
                <a:latin typeface="Calibri"/>
                <a:cs typeface="Calibri" pitchFamily="34" charset="0"/>
              </a:rPr>
              <a:t>«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Что? Где? Когда?</a:t>
            </a:r>
            <a:r>
              <a:rPr lang="ru-RU" sz="700">
                <a:latin typeface="Calibri"/>
                <a:cs typeface="Calibri" pitchFamily="34" charset="0"/>
              </a:rPr>
              <a:t>»</a:t>
            </a:r>
            <a:endParaRPr lang="ru-RU" sz="40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</a:pPr>
            <a:r>
              <a:rPr lang="ru-RU" sz="700">
                <a:latin typeface="Times New Roman" pitchFamily="18" charset="0"/>
                <a:cs typeface="Calibri" pitchFamily="34" charset="0"/>
              </a:rPr>
              <a:t>11 июня	1. Минутки здоровья </a:t>
            </a:r>
            <a:r>
              <a:rPr lang="ru-RU" sz="700">
                <a:latin typeface="Calibri"/>
                <a:cs typeface="Calibri" pitchFamily="34" charset="0"/>
              </a:rPr>
              <a:t>«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Полезные советы Айболита</a:t>
            </a:r>
            <a:r>
              <a:rPr lang="ru-RU" sz="700">
                <a:latin typeface="Calibri"/>
                <a:cs typeface="Calibri" pitchFamily="34" charset="0"/>
              </a:rPr>
              <a:t>»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	9.45-10.00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800">
                <a:cs typeface="Arial" charset="0"/>
              </a:rPr>
              <a:t>	</a:t>
            </a:r>
            <a:r>
              <a:rPr lang="ru-RU" sz="700">
                <a:latin typeface="Times New Roman" pitchFamily="18" charset="0"/>
                <a:cs typeface="Calibri" pitchFamily="34" charset="0"/>
              </a:rPr>
              <a:t>2.Математическое домино.	10.30-13.00</a:t>
            </a:r>
          </a:p>
          <a:p>
            <a:pPr algn="ctr" eaLnBrk="0" hangingPunct="0">
              <a:spcBef>
                <a:spcPct val="0"/>
              </a:spcBef>
            </a:pPr>
            <a:r>
              <a:rPr lang="ru-RU" sz="800">
                <a:cs typeface="Arial" charset="0"/>
              </a:rPr>
              <a:t>		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986D0-A11E-477D-91CB-452FD617E5DC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640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986D0-A11E-477D-91CB-452FD617E5DC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458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986D0-A11E-477D-91CB-452FD617E5DC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948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986D0-A11E-477D-91CB-452FD617E5DC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323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986D0-A11E-477D-91CB-452FD617E5DC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083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C8F6E-22B3-48FB-8A67-ED9B9A461E92}" type="datetimeFigureOut">
              <a:rPr lang="ru-RU"/>
              <a:pPr>
                <a:defRPr/>
              </a:pPr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8381A-B97B-4A31-AADD-25BA5B24C6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AADC1-78E7-4D3C-952A-609D967183D6}" type="datetimeFigureOut">
              <a:rPr lang="ru-RU"/>
              <a:pPr>
                <a:defRPr/>
              </a:pPr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19853-D5C6-4AFC-929F-BA4D941C55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A24F7-ADF0-4843-97C4-927699DE1A41}" type="datetimeFigureOut">
              <a:rPr lang="ru-RU"/>
              <a:pPr>
                <a:defRPr/>
              </a:pPr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A8503-507A-4896-957B-6C1D806002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0C714-00F5-4824-9CF0-8169C4DC878B}" type="datetimeFigureOut">
              <a:rPr lang="ru-RU"/>
              <a:pPr>
                <a:defRPr/>
              </a:pPr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48C24-9427-446B-92C6-8B129A0509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2F9FE-6D22-4985-8885-CE64619C7BE3}" type="datetimeFigureOut">
              <a:rPr lang="ru-RU"/>
              <a:pPr>
                <a:defRPr/>
              </a:pPr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FA198-F600-462E-A186-56E8C1D90C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A2845-076B-4B3E-B300-810747307D63}" type="datetimeFigureOut">
              <a:rPr lang="ru-RU"/>
              <a:pPr>
                <a:defRPr/>
              </a:pPr>
              <a:t>04.05.2022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56CB0-8CDE-446C-A652-BC814EDB8E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B1E67-6F52-438E-908C-D01B5790BA04}" type="datetimeFigureOut">
              <a:rPr lang="ru-RU"/>
              <a:pPr>
                <a:defRPr/>
              </a:pPr>
              <a:t>04.05.2022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A69C7-F994-4039-A00D-1F763FE7B7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C1B4F-880B-4C9B-8AA3-AB4139E63F83}" type="datetimeFigureOut">
              <a:rPr lang="ru-RU"/>
              <a:pPr>
                <a:defRPr/>
              </a:pPr>
              <a:t>04.05.2022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1A9BB-AA35-4870-9007-97FCDEBDA3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CB2DD-A3E4-4DF0-A6B7-8D72E6B7BA3B}" type="datetimeFigureOut">
              <a:rPr lang="ru-RU"/>
              <a:pPr>
                <a:defRPr/>
              </a:pPr>
              <a:t>04.05.2022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C5704-0AF8-4597-8783-AED5B47C6C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AC396-F89B-45A0-9BBB-954F828BFC39}" type="datetimeFigureOut">
              <a:rPr lang="ru-RU"/>
              <a:pPr>
                <a:defRPr/>
              </a:pPr>
              <a:t>04.05.2022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BDE0B-2E2B-4163-A5C8-0F9C645983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692D5-A577-4C64-BE27-ED61BCB4BD8C}" type="datetimeFigureOut">
              <a:rPr lang="ru-RU"/>
              <a:pPr>
                <a:defRPr/>
              </a:pPr>
              <a:t>04.05.2022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6C738-95FD-4BA9-9358-A18FAD8258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F706E6-48A9-48C5-9122-27BDA3474B71}" type="datetimeFigureOut">
              <a:rPr lang="ru-RU"/>
              <a:pPr>
                <a:defRPr/>
              </a:pPr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3C8C57-661B-4908-B07E-0100F2B3E3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1.jpeg"/><Relationship Id="rId7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37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12" Type="http://schemas.openxmlformats.org/officeDocument/2006/relationships/image" Target="../media/image1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11" Type="http://schemas.openxmlformats.org/officeDocument/2006/relationships/image" Target="../media/image111.jpeg"/><Relationship Id="rId5" Type="http://schemas.openxmlformats.org/officeDocument/2006/relationships/image" Target="../media/image105.jpeg"/><Relationship Id="rId10" Type="http://schemas.openxmlformats.org/officeDocument/2006/relationships/image" Target="../media/image110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03.jpeg"/><Relationship Id="rId7" Type="http://schemas.openxmlformats.org/officeDocument/2006/relationships/image" Target="../media/image1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03.jpeg"/><Relationship Id="rId7" Type="http://schemas.openxmlformats.org/officeDocument/2006/relationships/image" Target="../media/image150.jpeg"/><Relationship Id="rId12" Type="http://schemas.openxmlformats.org/officeDocument/2006/relationships/image" Target="../media/image1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jpeg"/><Relationship Id="rId11" Type="http://schemas.openxmlformats.org/officeDocument/2006/relationships/image" Target="../media/image154.jpeg"/><Relationship Id="rId5" Type="http://schemas.openxmlformats.org/officeDocument/2006/relationships/image" Target="../media/image148.jpeg"/><Relationship Id="rId10" Type="http://schemas.openxmlformats.org/officeDocument/2006/relationships/image" Target="../media/image153.jpeg"/><Relationship Id="rId4" Type="http://schemas.openxmlformats.org/officeDocument/2006/relationships/image" Target="../media/image147.jpeg"/><Relationship Id="rId9" Type="http://schemas.openxmlformats.org/officeDocument/2006/relationships/image" Target="../media/image1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package" Target="../embeddings/Microsoft_Word_Document.docx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emf"/><Relationship Id="rId5" Type="http://schemas.openxmlformats.org/officeDocument/2006/relationships/package" Target="../embeddings/Microsoft_Word_Document1.docx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emf"/><Relationship Id="rId5" Type="http://schemas.openxmlformats.org/officeDocument/2006/relationships/package" Target="../embeddings/Microsoft_Word_Document2.docx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1" descr="0a2593d5aecb6c9f73c271022f690620.pn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547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179512" y="19505"/>
            <a:ext cx="5760640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66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Отчёт</a:t>
            </a:r>
            <a:r>
              <a:rPr lang="uk-UA" sz="6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uk-UA" sz="32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о  </a:t>
            </a:r>
            <a:r>
              <a:rPr lang="uk-UA" sz="3200" b="1" dirty="0" err="1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работе</a:t>
            </a:r>
            <a:r>
              <a:rPr lang="uk-UA" sz="32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sz="3200" b="1" dirty="0" err="1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пришкольного</a:t>
            </a:r>
            <a:r>
              <a:rPr lang="uk-UA" sz="32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  </a:t>
            </a:r>
            <a:r>
              <a:rPr lang="uk-UA" sz="3200" b="1" dirty="0" err="1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лагеря</a:t>
            </a:r>
            <a:endParaRPr lang="uk-UA" sz="3200" b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/>
            <a:r>
              <a:rPr lang="uk-UA" sz="60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“</a:t>
            </a:r>
            <a:r>
              <a:rPr lang="uk-UA" sz="6000" b="1" dirty="0" err="1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Дружный</a:t>
            </a:r>
            <a:r>
              <a:rPr lang="uk-UA" sz="60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”</a:t>
            </a:r>
          </a:p>
          <a:p>
            <a:pPr algn="ctr"/>
            <a:r>
              <a:rPr lang="uk-UA" sz="32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sz="3200" b="1" dirty="0" err="1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художественно</a:t>
            </a:r>
            <a:r>
              <a:rPr lang="uk-UA" sz="32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-</a:t>
            </a:r>
          </a:p>
          <a:p>
            <a:pPr algn="ctr"/>
            <a:r>
              <a:rPr lang="uk-UA" sz="3200" b="1" dirty="0" err="1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интеллектуально</a:t>
            </a:r>
            <a:r>
              <a:rPr lang="uk-UA" sz="32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– </a:t>
            </a:r>
            <a:r>
              <a:rPr lang="uk-UA" sz="3200" b="1" dirty="0" err="1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творческого</a:t>
            </a:r>
            <a:r>
              <a:rPr lang="uk-UA" sz="32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    </a:t>
            </a:r>
            <a:r>
              <a:rPr lang="uk-UA" sz="3200" b="1" dirty="0" err="1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направления</a:t>
            </a:r>
            <a:r>
              <a:rPr lang="uk-UA" sz="32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при</a:t>
            </a:r>
            <a:r>
              <a:rPr lang="uk-UA" sz="32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</a:p>
          <a:p>
            <a:pPr algn="ctr"/>
            <a:r>
              <a:rPr lang="uk-UA" sz="3200" b="1" dirty="0">
                <a:solidFill>
                  <a:srgbClr val="002060"/>
                </a:solidFill>
                <a:cs typeface="Times New Roman" pitchFamily="18" charset="0"/>
              </a:rPr>
              <a:t>МБОУ  СОШ№3 </a:t>
            </a:r>
          </a:p>
          <a:p>
            <a:pPr algn="ctr"/>
            <a:r>
              <a:rPr lang="uk-UA" sz="3200" b="1" dirty="0" err="1">
                <a:solidFill>
                  <a:srgbClr val="002060"/>
                </a:solidFill>
                <a:cs typeface="Times New Roman" pitchFamily="18" charset="0"/>
              </a:rPr>
              <a:t>г.Ак-Довурака</a:t>
            </a:r>
            <a:r>
              <a:rPr lang="uk-UA" sz="32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</a:p>
          <a:p>
            <a:pPr algn="ctr"/>
            <a:r>
              <a:rPr lang="uk-UA" sz="3200" b="1" dirty="0" err="1">
                <a:solidFill>
                  <a:srgbClr val="002060"/>
                </a:solidFill>
                <a:cs typeface="Times New Roman" pitchFamily="18" charset="0"/>
              </a:rPr>
              <a:t>Республики</a:t>
            </a:r>
            <a:r>
              <a:rPr lang="uk-UA" sz="32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uk-UA" sz="3200" b="1" dirty="0" err="1">
                <a:solidFill>
                  <a:srgbClr val="002060"/>
                </a:solidFill>
                <a:cs typeface="Times New Roman" pitchFamily="18" charset="0"/>
              </a:rPr>
              <a:t>Тыва</a:t>
            </a:r>
            <a:endParaRPr lang="ru-RU" sz="3200" dirty="0">
              <a:solidFill>
                <a:srgbClr val="002060"/>
              </a:solidFill>
              <a:cs typeface="Times New Roman" pitchFamily="18" charset="0"/>
            </a:endParaRP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ЛЕТО – 2021г.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1" descr="48108430_1251538266_000224_det.pn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971550" y="404813"/>
            <a:ext cx="62642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latin typeface="Monotype Corsiva" pitchFamily="66" charset="0"/>
              </a:rPr>
              <a:t>  </a:t>
            </a:r>
            <a:endParaRPr lang="ru-RU"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787494"/>
            <a:ext cx="633670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lang="ru-RU" sz="2000" dirty="0">
                <a:solidFill>
                  <a:srgbClr val="7030A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И вот наступил долгожданный день. </a:t>
            </a:r>
            <a:endParaRPr lang="ru-RU" sz="2000" dirty="0">
              <a:solidFill>
                <a:srgbClr val="7030A0"/>
              </a:solidFill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2000" dirty="0">
                <a:solidFill>
                  <a:srgbClr val="7030A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Солнечным лучиком прилетело и к нам лето. Весёлые детские голоски наполнили радостным щебетанием пришкольный лагерь </a:t>
            </a:r>
            <a:r>
              <a:rPr lang="ru-RU" sz="2000" dirty="0">
                <a:solidFill>
                  <a:srgbClr val="7030A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dirty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Дружный</a:t>
            </a:r>
            <a:r>
              <a:rPr lang="ru-RU" sz="2000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»</a:t>
            </a:r>
            <a:r>
              <a:rPr lang="ru-RU" sz="2000" dirty="0">
                <a:solidFill>
                  <a:srgbClr val="7030A0"/>
                </a:solidFill>
                <a:latin typeface="Monotype Corsiva" pitchFamily="66" charset="0"/>
                <a:cs typeface="Calibri" pitchFamily="34" charset="0"/>
              </a:rPr>
              <a:t>. </a:t>
            </a:r>
            <a:endParaRPr lang="ru-RU" sz="2000" dirty="0">
              <a:solidFill>
                <a:srgbClr val="7030A0"/>
              </a:solidFill>
            </a:endParaRPr>
          </a:p>
          <a:p>
            <a:pPr eaLnBrk="0" hangingPunct="0"/>
            <a:r>
              <a:rPr lang="ru-RU" sz="2000" dirty="0">
                <a:solidFill>
                  <a:srgbClr val="7030A0"/>
                </a:solidFill>
                <a:latin typeface="Monotype Corsiva" pitchFamily="66" charset="0"/>
                <a:cs typeface="Calibri" pitchFamily="34" charset="0"/>
              </a:rPr>
              <a:t>     Началась интересная лагерная жизнь. Каждый день лагерной смены начинался встречей детей с воспитателями.</a:t>
            </a:r>
            <a:endParaRPr lang="ru-RU" sz="2000" dirty="0">
              <a:solidFill>
                <a:srgbClr val="7030A0"/>
              </a:solidFill>
            </a:endParaRPr>
          </a:p>
          <a:p>
            <a:pPr eaLnBrk="0" hangingPunct="0"/>
            <a:r>
              <a:rPr lang="ru-RU" sz="2000" dirty="0">
                <a:solidFill>
                  <a:srgbClr val="7030A0"/>
                </a:solidFill>
                <a:latin typeface="Monotype Corsiva" pitchFamily="66" charset="0"/>
                <a:cs typeface="Calibri" pitchFamily="34" charset="0"/>
              </a:rPr>
              <a:t>      А утренняя зарядка под музыку давала детям заряд бодрости и энергии на целый день. Затем все 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линейке</a:t>
            </a:r>
            <a:r>
              <a:rPr lang="ru-RU" sz="2000" dirty="0">
                <a:solidFill>
                  <a:srgbClr val="7030A0"/>
                </a:solidFill>
                <a:latin typeface="Monotype Corsiva" pitchFamily="66" charset="0"/>
                <a:cs typeface="Calibri" pitchFamily="34" charset="0"/>
              </a:rPr>
              <a:t> знакомились планом на день. 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0" y="74613"/>
            <a:ext cx="425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40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</a:t>
            </a:r>
            <a:endParaRPr lang="ru-RU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9466" name="Picture 10" descr="P6100356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972800" y="-8229600"/>
            <a:ext cx="1587" cy="1587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7462" y="5999387"/>
            <a:ext cx="896448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ru-RU" sz="36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Каждый день зарядка и линейка</a:t>
            </a:r>
            <a:endParaRPr lang="ru-RU" sz="3600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4727" y="4255368"/>
            <a:ext cx="2283057" cy="16445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3542876"/>
            <a:ext cx="2360951" cy="16509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92530" y="306075"/>
            <a:ext cx="2162068" cy="1538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48740" y="4221088"/>
            <a:ext cx="2595260" cy="194557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1" descr="48108430_1251538266_000224_det.pn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48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971550" y="404813"/>
            <a:ext cx="62642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latin typeface="Monotype Corsiva" pitchFamily="66" charset="0"/>
              </a:rPr>
              <a:t>  </a:t>
            </a:r>
            <a:endParaRPr lang="ru-RU">
              <a:latin typeface="Monotype Corsiva" pitchFamily="66" charset="0"/>
            </a:endParaRPr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0" y="74613"/>
            <a:ext cx="425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40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</a:t>
            </a:r>
            <a:endParaRPr lang="ru-RU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9466" name="Picture 10" descr="P6100356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972800" y="-8229600"/>
            <a:ext cx="1587" cy="1587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412541" y="17769"/>
            <a:ext cx="7524328" cy="153762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Triangle">
              <a:avLst>
                <a:gd name="adj" fmla="val 48131"/>
              </a:avLst>
            </a:prstTxWarp>
            <a:spAutoFit/>
          </a:bodyPr>
          <a:lstStyle/>
          <a:p>
            <a:pPr algn="ctr"/>
            <a:r>
              <a:rPr lang="ru-RU" sz="36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Ежедневно проводились консультации учащихся по подготовке в КПКУ и ГИА.</a:t>
            </a:r>
            <a:endParaRPr lang="ru-RU" sz="3600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258" y="4176462"/>
            <a:ext cx="2843808" cy="21328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98" y="1445675"/>
            <a:ext cx="2863148" cy="19708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555395"/>
            <a:ext cx="2988071" cy="20848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881" y="4149080"/>
            <a:ext cx="3563888" cy="25408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" y="3346534"/>
            <a:ext cx="2843808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062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" descr="original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5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00" y="1407566"/>
            <a:ext cx="3217008" cy="22409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516" y="4074070"/>
            <a:ext cx="2028377" cy="27633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9953" y="4725145"/>
            <a:ext cx="3194047" cy="211226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27584" y="110707"/>
            <a:ext cx="55128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 день – «</a:t>
            </a:r>
            <a:r>
              <a:rPr lang="ru-RU" sz="32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День Дружбы!</a:t>
            </a:r>
            <a:r>
              <a:rPr lang="ru-RU" sz="32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779912" y="1021019"/>
            <a:ext cx="4176465" cy="33785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04.07.2019г. Открыли 2 смену по образовательной программе «Театральный сезон»  художественно – интеллектуально- творческого направления, посвященный году Театра в Российской Федерации и году человека труда в Республике Тыва.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</a:rPr>
              <a:t>1.Весёлыми тропинками лета (Открытие смены)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</a:rPr>
              <a:t>«Здравствуй ЛЕТО-2019!»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</a:rPr>
              <a:t>2. Беседа «Береги свою жизнь» (инструктаж по ТБ, ПДД, пропаганды противопожарных знаний, антитеррор). Ознакомление с правилами внутреннего распорядка лагеря.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</a:rPr>
              <a:t>3. Организационное мероприятие «Расскажи мне о себе!».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</a:rPr>
              <a:t>4. Операция «Уют».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</a:rPr>
              <a:t>5. Медицинский осмотр «Беседа о личной гигиене  «Чистюля!»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" descr="original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6376"/>
            <a:ext cx="9179168" cy="68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640233" y="839636"/>
            <a:ext cx="547260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Второй день05.07.2019г.: 1. Минутка  здоровья «Закаливание!» Зарядка.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Профилактическая беседа о мерах противопожарной  безопасности с воспитанниками. Знание номеров экстренной  помощи. Средства и способы пожаротушения. 3. Работа творческих мастерских, обсуждение театральных жанров. Презентация  «Знакомьтесь – это театр!»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Создание флага и герба своего отряда. 5. Подготовка к конкурсу талантов «Алло, мы ищем таланты!»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6.Медицинский осмотр «Беседа о личной гигиене  «Чистюля!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 Минутка подготовки учащихся в КПКУ и ГИА»»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313168" y="205684"/>
            <a:ext cx="680731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r>
              <a:rPr lang="ru-RU" sz="32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день – «</a:t>
            </a:r>
            <a: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День  безопасности!</a:t>
            </a:r>
            <a:r>
              <a:rPr lang="ru-RU" sz="32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3" y="4857946"/>
            <a:ext cx="2735177" cy="20502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928" y="5083565"/>
            <a:ext cx="2750241" cy="17744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" y="2987555"/>
            <a:ext cx="2776963" cy="180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46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" descr="d861c17f06b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3"/>
            <a:ext cx="9144000" cy="695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683568" y="0"/>
            <a:ext cx="7776864" cy="87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Wave2">
              <a:avLst/>
            </a:prstTxWarp>
            <a:sp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Calibri" pitchFamily="34" charset="0"/>
              </a:rPr>
              <a:t>3 день – «День Талантов!»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570" y="1022656"/>
            <a:ext cx="3312368" cy="2791853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15085" y="3954457"/>
            <a:ext cx="3223338" cy="426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Wave2">
              <a:avLst>
                <a:gd name="adj1" fmla="val 12500"/>
                <a:gd name="adj2" fmla="val 727"/>
              </a:avLst>
            </a:prstTxWarp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Calibri" pitchFamily="34" charset="0"/>
              </a:rPr>
              <a:t>Утренняя зарядка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68198" y="927922"/>
            <a:ext cx="2055681" cy="27418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7829" y="2786964"/>
            <a:ext cx="2508722" cy="18807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09139" y="785863"/>
            <a:ext cx="2424438" cy="18164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182" y="1361886"/>
            <a:ext cx="1635646" cy="2180861"/>
          </a:xfrm>
          <a:prstGeom prst="rect">
            <a:avLst/>
          </a:prstGeom>
        </p:spPr>
      </p:pic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4864862" y="2698596"/>
            <a:ext cx="3223338" cy="85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Wave2">
              <a:avLst>
                <a:gd name="adj1" fmla="val 12500"/>
                <a:gd name="adj2" fmla="val 727"/>
              </a:avLst>
            </a:prstTxWarp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Calibri" pitchFamily="34" charset="0"/>
              </a:rPr>
              <a:t>Звездопад талантов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4520938"/>
            <a:ext cx="2592288" cy="1697130"/>
          </a:xfrm>
          <a:prstGeom prst="rect">
            <a:avLst/>
          </a:prstGeom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4864862" y="2684910"/>
            <a:ext cx="3223338" cy="85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Wave2">
              <a:avLst>
                <a:gd name="adj1" fmla="val 12500"/>
                <a:gd name="adj2" fmla="val 727"/>
              </a:avLst>
            </a:prstTxWarp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Calibri" pitchFamily="34" charset="0"/>
              </a:rPr>
              <a:t>Звездопад талантов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39344" y="4351463"/>
            <a:ext cx="2815893" cy="21545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49878" y="4288551"/>
            <a:ext cx="1767397" cy="2356529"/>
          </a:xfrm>
          <a:prstGeom prst="rect">
            <a:avLst/>
          </a:prstGeom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3338423" y="5905754"/>
            <a:ext cx="5620220" cy="73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Wave2">
              <a:avLst>
                <a:gd name="adj1" fmla="val 12500"/>
                <a:gd name="adj2" fmla="val 727"/>
              </a:avLst>
            </a:prstTxWarp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Calibri" pitchFamily="34" charset="0"/>
              </a:rPr>
              <a:t>Конкурс рисунков на асфальте «Минута  славы!»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" descr="24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268760"/>
            <a:ext cx="2664296" cy="29523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06589" y="-68427"/>
            <a:ext cx="61697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4</a:t>
            </a:r>
            <a:r>
              <a:rPr lang="ru-RU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день – «</a:t>
            </a:r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День Нептуна!</a:t>
            </a:r>
            <a:r>
              <a:rPr lang="ru-RU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3061" y="4054044"/>
            <a:ext cx="273630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Утренняя  зарядка</a:t>
            </a:r>
            <a:r>
              <a:rPr lang="ru-RU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34211" y="3429000"/>
            <a:ext cx="259127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0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Игра эстафета в честь дня «Нептуна» </a:t>
            </a:r>
          </a:p>
          <a:p>
            <a:pPr algn="ctr"/>
            <a:r>
              <a:rPr lang="ru-RU" sz="20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1 место – 2 отряд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11352" y="1813994"/>
            <a:ext cx="2584870" cy="193767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03848" y="3820093"/>
            <a:ext cx="273630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Конкурс «Лучший костюм Нептуна» </a:t>
            </a:r>
          </a:p>
          <a:p>
            <a:pPr algn="ctr"/>
            <a:r>
              <a:rPr lang="ru-RU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1 место </a:t>
            </a:r>
            <a:r>
              <a:rPr lang="ru-RU" sz="20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Кужугет</a:t>
            </a:r>
            <a:r>
              <a:rPr lang="ru-RU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0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Янсурен</a:t>
            </a:r>
            <a:r>
              <a:rPr lang="ru-RU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2 место </a:t>
            </a:r>
            <a:r>
              <a:rPr lang="ru-RU" sz="20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Салчак</a:t>
            </a:r>
            <a:r>
              <a:rPr lang="ru-RU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0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Рамиль</a:t>
            </a:r>
            <a:r>
              <a:rPr lang="ru-RU" sz="20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1339848"/>
            <a:ext cx="2016224" cy="230517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" descr="24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57" y="-76836"/>
            <a:ext cx="91589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964123" y="-73506"/>
            <a:ext cx="7200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5</a:t>
            </a:r>
            <a:r>
              <a:rPr lang="ru-RU" sz="40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 день – «</a:t>
            </a:r>
            <a:r>
              <a:rPr lang="ru-RU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День  Земли!</a:t>
            </a:r>
            <a:r>
              <a:rPr lang="ru-RU" sz="40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1268760"/>
            <a:ext cx="2684773" cy="19442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4721" y="4155378"/>
            <a:ext cx="273957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Утренняя зарядка</a:t>
            </a:r>
            <a:endParaRPr lang="ru-RU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79296" y="3873818"/>
            <a:ext cx="272813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Конкурс красоты: «Варвара краса – длинная коса!»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87953" y="3277969"/>
            <a:ext cx="279701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Минутка подготовки учащихся в КПКУ и ГИА.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38173" y="1916832"/>
            <a:ext cx="2645893" cy="19569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516" y="1421574"/>
            <a:ext cx="2286198" cy="228619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1" descr="0_63ff6_8ebefb3_XL.pn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204"/>
            <a:ext cx="92525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3851920" y="1700808"/>
            <a:ext cx="46815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9288"/>
            <a:ext cx="8686471" cy="720080"/>
          </a:xfrm>
          <a:prstGeom prst="rect">
            <a:avLst/>
          </a:prstGeom>
        </p:spPr>
        <p:txBody>
          <a:bodyPr wrap="none">
            <a:prstTxWarp prst="textCanDown">
              <a:avLst/>
            </a:prstTxWarp>
            <a:spAutoFit/>
          </a:bodyPr>
          <a:lstStyle/>
          <a:p>
            <a:r>
              <a:rPr lang="ru-RU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 день – «День путешествий по сказкам!»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196752"/>
            <a:ext cx="2286198" cy="226265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7529" y="3385514"/>
            <a:ext cx="2152197" cy="720080"/>
          </a:xfrm>
          <a:prstGeom prst="rect">
            <a:avLst/>
          </a:prstGeom>
        </p:spPr>
        <p:txBody>
          <a:bodyPr wrap="none">
            <a:prstTxWarp prst="textCanDown">
              <a:avLst/>
            </a:prstTxWarp>
            <a:spAutoFit/>
          </a:bodyPr>
          <a:lstStyle/>
          <a:p>
            <a:r>
              <a:rPr lang="ru-RU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Утренняя зарядка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3031580"/>
            <a:ext cx="3240360" cy="3565772"/>
          </a:xfrm>
          <a:prstGeom prst="rect">
            <a:avLst/>
          </a:prstGeom>
        </p:spPr>
        <p:txBody>
          <a:bodyPr wrap="none">
            <a:prstTxWarp prst="textCanDown">
              <a:avLst/>
            </a:prstTxWarp>
            <a:spAutoFit/>
          </a:bodyPr>
          <a:lstStyle/>
          <a:p>
            <a:endParaRPr lang="ru-RU" b="1" dirty="0">
              <a:ln>
                <a:solidFill>
                  <a:srgbClr val="C00000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37582" y="1617637"/>
            <a:ext cx="2123742" cy="160739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690156" y="3229418"/>
            <a:ext cx="1872208" cy="415781"/>
          </a:xfrm>
          <a:prstGeom prst="rect">
            <a:avLst/>
          </a:prstGeom>
        </p:spPr>
        <p:txBody>
          <a:bodyPr wrap="none">
            <a:prstTxWarp prst="textCanDown">
              <a:avLst/>
            </a:prstTxWarp>
            <a:spAutoFit/>
          </a:bodyPr>
          <a:lstStyle/>
          <a:p>
            <a:r>
              <a:rPr lang="ru-RU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Сказка– «Репа»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3745554"/>
            <a:ext cx="2177097" cy="163282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721986" y="5572083"/>
            <a:ext cx="1872208" cy="415781"/>
          </a:xfrm>
          <a:prstGeom prst="rect">
            <a:avLst/>
          </a:prstGeom>
        </p:spPr>
        <p:txBody>
          <a:bodyPr wrap="none">
            <a:prstTxWarp prst="textCanDown">
              <a:avLst/>
            </a:prstTxWarp>
            <a:spAutoFit/>
          </a:bodyPr>
          <a:lstStyle/>
          <a:p>
            <a:r>
              <a:rPr lang="ru-RU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Сказка– «Колобок»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8228" y="1627659"/>
            <a:ext cx="2078916" cy="156071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111582" y="3222578"/>
            <a:ext cx="1872208" cy="415781"/>
          </a:xfrm>
          <a:prstGeom prst="rect">
            <a:avLst/>
          </a:prstGeom>
        </p:spPr>
        <p:txBody>
          <a:bodyPr wrap="none">
            <a:prstTxWarp prst="textCanDown">
              <a:avLst/>
            </a:prstTxWarp>
            <a:spAutoFit/>
          </a:bodyPr>
          <a:lstStyle/>
          <a:p>
            <a:r>
              <a:rPr lang="ru-RU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Сказка– «Репа»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15422" y="3698518"/>
            <a:ext cx="1457070" cy="193869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008228" y="5701501"/>
            <a:ext cx="1872208" cy="415781"/>
          </a:xfrm>
          <a:prstGeom prst="rect">
            <a:avLst/>
          </a:prstGeom>
        </p:spPr>
        <p:txBody>
          <a:bodyPr wrap="none">
            <a:prstTxWarp prst="textCanDown">
              <a:avLst/>
            </a:prstTxWarp>
            <a:spAutoFit/>
          </a:bodyPr>
          <a:lstStyle/>
          <a:p>
            <a:r>
              <a:rPr lang="ru-RU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Сказка– «Лиса и медведь»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" descr="24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31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51159" y="116632"/>
            <a:ext cx="82416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r>
              <a:rPr lang="ru-RU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день – «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Мисс и мистер лагеря!</a:t>
            </a:r>
            <a:r>
              <a:rPr lang="ru-RU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59" y="1519899"/>
            <a:ext cx="2286000" cy="2286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66663" y="4005064"/>
            <a:ext cx="20549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Утренняя зарядка</a:t>
            </a:r>
            <a:r>
              <a:rPr lang="ru-RU" sz="2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974" y="1247709"/>
            <a:ext cx="2664296" cy="192349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34449" y="4774613"/>
            <a:ext cx="247376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Мисс и мистер лагеря!</a:t>
            </a:r>
            <a:r>
              <a:rPr lang="ru-RU" sz="2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320" y="1260324"/>
            <a:ext cx="1296532" cy="9723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086" y="2247520"/>
            <a:ext cx="2243348" cy="15272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250123"/>
            <a:ext cx="1059582" cy="141277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372200" y="3789601"/>
            <a:ext cx="277179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 мастерской лесных гномов» изготовление поделок из природного материала</a:t>
            </a:r>
            <a:r>
              <a:rPr lang="ru-RU" sz="1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504" y="3317313"/>
            <a:ext cx="2267744" cy="13755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804" y="4559227"/>
            <a:ext cx="1353724" cy="18049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179" y="5441989"/>
            <a:ext cx="2002610" cy="138496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1" descr="24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55576" y="188640"/>
            <a:ext cx="77768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8</a:t>
            </a:r>
            <a:r>
              <a:rPr lang="ru-RU" sz="32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день – «День фантазий и юмора!»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29707"/>
            <a:ext cx="2286000" cy="2286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66663" y="4005064"/>
            <a:ext cx="20549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Утренняя зарядка</a:t>
            </a:r>
            <a:r>
              <a:rPr lang="ru-RU" sz="2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412776"/>
            <a:ext cx="2460104" cy="15297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115271"/>
            <a:ext cx="2460104" cy="13590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013" y="1410748"/>
            <a:ext cx="2171733" cy="14144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141" y="2859290"/>
            <a:ext cx="2171733" cy="153664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674882" y="4565138"/>
            <a:ext cx="205499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Мульти-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Пульти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карнавал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648105" y="3807042"/>
            <a:ext cx="24601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Устами младенца!</a:t>
            </a:r>
            <a:r>
              <a:rPr lang="ru-RU" sz="2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39" y="5490025"/>
            <a:ext cx="1837523" cy="137814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" descr="48108430_1251538266_000224_det.pn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913"/>
            <a:ext cx="9144000" cy="717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467544" y="272837"/>
            <a:ext cx="5616623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             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пришкольного лагеря  - одна из 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интереснейших и важнейших форм работы с обучающимися во время  каникул. Основная миссия лагеря дневного пребывания - организация свободного времени детей, отдыха, их здоровья в летний период. </a:t>
            </a:r>
          </a:p>
          <a:p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  </a:t>
            </a:r>
            <a:r>
              <a:rPr lang="uk-UA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Пришкольный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uk-UA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лагерь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uk-UA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Дружный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 </a:t>
            </a:r>
            <a:r>
              <a:rPr lang="uk-UA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работал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uk-UA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базе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МБОУ СОШ №3  </a:t>
            </a:r>
            <a:r>
              <a:rPr lang="uk-UA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г.Ак-Довурака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по </a:t>
            </a:r>
            <a:r>
              <a:rPr lang="uk-UA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образовательной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программе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i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Мир вокруг меня</a:t>
            </a:r>
            <a:r>
              <a:rPr lang="uk-UA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i="1" dirty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chemeClr val="tx2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естественнонаучной направленности</a:t>
            </a:r>
            <a:r>
              <a:rPr lang="uk-UA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uk-UA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посвящённый</a:t>
            </a:r>
            <a:r>
              <a:rPr lang="uk-UA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году 100 лет ТНР </a:t>
            </a:r>
            <a:r>
              <a:rPr lang="uk-UA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Республика</a:t>
            </a:r>
            <a:r>
              <a:rPr lang="uk-UA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Тыва</a:t>
            </a:r>
            <a:r>
              <a:rPr lang="uk-UA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 Наука и </a:t>
            </a:r>
            <a:r>
              <a:rPr lang="uk-UA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техника</a:t>
            </a:r>
            <a:r>
              <a:rPr lang="uk-UA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и год </a:t>
            </a:r>
            <a:r>
              <a:rPr lang="uk-UA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народных</a:t>
            </a:r>
            <a:r>
              <a:rPr lang="uk-UA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инциатив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 отчётный период с 05  июня по  25 июня 2021 г. в летнем лагере «Дружный» на 1 сезон отдохнуло 75 учащихся.</a:t>
            </a:r>
          </a:p>
          <a:p>
            <a:endParaRPr lang="ru-RU" dirty="0">
              <a:latin typeface="Monotype Corsiva" pitchFamily="66" charset="0"/>
            </a:endParaRPr>
          </a:p>
        </p:txBody>
      </p:sp>
      <p:sp>
        <p:nvSpPr>
          <p:cNvPr id="14339" name="Прямоугольник 3"/>
          <p:cNvSpPr>
            <a:spLocks noChangeArrowheads="1"/>
          </p:cNvSpPr>
          <p:nvPr/>
        </p:nvSpPr>
        <p:spPr bwMode="auto">
          <a:xfrm>
            <a:off x="467544" y="4211749"/>
            <a:ext cx="536416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dirty="0">
                <a:solidFill>
                  <a:srgbClr val="7030A0"/>
                </a:solidFill>
                <a:latin typeface="Monotype Corsiva" pitchFamily="66" charset="0"/>
              </a:rPr>
              <a:t>  </a:t>
            </a:r>
            <a:r>
              <a:rPr lang="uk-UA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Лагерь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uk-UA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целью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реализации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права </a:t>
            </a:r>
            <a:r>
              <a:rPr lang="uk-UA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каждого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ребёнка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uk-UA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полноценный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отдых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оздоровление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укрепление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здоровья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удовлетворение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интересов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uk-UA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духовных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запросов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согласно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uk-UA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духовным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потребностям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школьного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возраста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1" descr="48110842_1251542301_000027_det.pn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-33504"/>
            <a:ext cx="9144000" cy="689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79512" y="764704"/>
            <a:ext cx="385192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r>
              <a:rPr lang="ru-RU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день – 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здоровья и спорта!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637520"/>
            <a:ext cx="2592288" cy="16360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335" y="2334364"/>
            <a:ext cx="1566043" cy="22227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731" y="2334364"/>
            <a:ext cx="1575048" cy="21747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56" y="2309528"/>
            <a:ext cx="1680125" cy="12600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003" y="3417545"/>
            <a:ext cx="3384376" cy="33268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345" y="4341542"/>
            <a:ext cx="3203848" cy="240288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1" descr="48110842_1251542301_000027_det.pn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-468560" y="-108849"/>
            <a:ext cx="860444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r>
              <a:rPr lang="ru-RU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день – «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экологии!</a:t>
            </a:r>
            <a:r>
              <a:rPr lang="ru-RU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07886"/>
            <a:ext cx="2484276" cy="173523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63588" y="2443120"/>
            <a:ext cx="266429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Утренняя зарядка</a:t>
            </a:r>
            <a:endParaRPr lang="ru-RU" sz="1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51720" y="3362746"/>
            <a:ext cx="2664296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Праздник необычных цветов и цветочных костюмов: </a:t>
            </a:r>
          </a:p>
          <a:p>
            <a:pPr algn="ctr"/>
            <a:r>
              <a:rPr lang="ru-RU" sz="1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 место </a:t>
            </a:r>
            <a:r>
              <a:rPr lang="ru-RU" sz="1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Салчак</a:t>
            </a:r>
            <a:r>
              <a:rPr lang="ru-RU" sz="1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Амелия</a:t>
            </a:r>
            <a:r>
              <a:rPr lang="ru-RU" sz="1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ru-RU" sz="1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Монгуш</a:t>
            </a:r>
            <a:r>
              <a:rPr lang="ru-RU" sz="1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Айыраа</a:t>
            </a:r>
            <a:r>
              <a:rPr lang="ru-RU" sz="1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 место </a:t>
            </a:r>
            <a:r>
              <a:rPr lang="ru-RU" sz="1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Чажаапан</a:t>
            </a:r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айлуна</a:t>
            </a:r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ru-RU" sz="1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Монгуш</a:t>
            </a:r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Сайын</a:t>
            </a:r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ru-RU" sz="1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Тюлюш</a:t>
            </a:r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Даира</a:t>
            </a:r>
            <a:endParaRPr lang="ru-RU" sz="1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1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 место </a:t>
            </a:r>
            <a:r>
              <a:rPr lang="ru-RU" sz="1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Ооржак</a:t>
            </a:r>
            <a:r>
              <a:rPr lang="ru-RU" sz="1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Анисья</a:t>
            </a:r>
            <a:r>
              <a:rPr lang="ru-RU" sz="1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ru-RU" sz="1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Ооржак</a:t>
            </a:r>
            <a:r>
              <a:rPr lang="ru-RU" sz="1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Виктория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95493"/>
            <a:ext cx="3344328" cy="25082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487" y="3328266"/>
            <a:ext cx="3365466" cy="23718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7" y="5136458"/>
            <a:ext cx="2279321" cy="170949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1" descr="24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791072" y="0"/>
            <a:ext cx="835292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Monotype Corsiva" pitchFamily="66" charset="0"/>
              </a:rPr>
              <a:t>11  День -«Валентина и </a:t>
            </a:r>
            <a:r>
              <a:rPr lang="ru-RU" sz="4400" dirty="0" err="1">
                <a:solidFill>
                  <a:schemeClr val="bg1"/>
                </a:solidFill>
                <a:latin typeface="Monotype Corsiva" pitchFamily="66" charset="0"/>
              </a:rPr>
              <a:t>Валентинки</a:t>
            </a:r>
            <a:r>
              <a:rPr lang="ru-RU" sz="4400" dirty="0">
                <a:solidFill>
                  <a:schemeClr val="bg1"/>
                </a:solidFill>
                <a:latin typeface="Monotype Corsiva" pitchFamily="66" charset="0"/>
              </a:rPr>
              <a:t>!»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2724472" cy="2016224"/>
          </a:xfrm>
          <a:prstGeom prst="rect">
            <a:avLst/>
          </a:prstGeom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549548" y="3205044"/>
            <a:ext cx="259228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C00000"/>
                </a:solidFill>
                <a:latin typeface="Monotype Corsiva" pitchFamily="66" charset="0"/>
              </a:rPr>
              <a:t>Утренняя зарядка</a:t>
            </a:r>
          </a:p>
        </p:txBody>
      </p:sp>
      <p:pic>
        <p:nvPicPr>
          <p:cNvPr id="12" name="Рисунок 11" descr="C:\Users\Ученик\Desktop\Пришкольный лагерь\Новая папка (2)\IMG_20190710_1231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124" y="1693302"/>
            <a:ext cx="2462225" cy="173569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3275856" y="4806880"/>
            <a:ext cx="25922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Monotype Corsiva" pitchFamily="66" charset="0"/>
              </a:rPr>
              <a:t>Конкурс «Валентина и </a:t>
            </a:r>
            <a:r>
              <a:rPr lang="ru-RU" sz="2000" dirty="0" err="1">
                <a:solidFill>
                  <a:srgbClr val="C00000"/>
                </a:solidFill>
                <a:latin typeface="Monotype Corsiva" pitchFamily="66" charset="0"/>
              </a:rPr>
              <a:t>Валентинки</a:t>
            </a:r>
            <a:r>
              <a:rPr lang="ru-RU" sz="2000" dirty="0">
                <a:solidFill>
                  <a:srgbClr val="C00000"/>
                </a:solidFill>
                <a:latin typeface="Monotype Corsiva" pitchFamily="66" charset="0"/>
              </a:rPr>
              <a:t>!»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18151"/>
            <a:ext cx="2286000" cy="2286000"/>
          </a:xfrm>
          <a:prstGeom prst="rect">
            <a:avLst/>
          </a:prstGeom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6516216" y="3573016"/>
            <a:ext cx="25922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Monotype Corsiva" pitchFamily="66" charset="0"/>
              </a:rPr>
              <a:t>Коллективный выход в ДК «Человек паук. Вдали от дома. 3</a:t>
            </a:r>
            <a:r>
              <a:rPr lang="en-US" sz="2000" dirty="0">
                <a:solidFill>
                  <a:srgbClr val="C00000"/>
                </a:solidFill>
                <a:latin typeface="Monotype Corsiva" pitchFamily="66" charset="0"/>
              </a:rPr>
              <a:t>D</a:t>
            </a:r>
            <a:r>
              <a:rPr lang="ru-RU" sz="2000" dirty="0">
                <a:solidFill>
                  <a:srgbClr val="C00000"/>
                </a:solidFill>
                <a:latin typeface="Monotype Corsiva" pitchFamily="66" charset="0"/>
              </a:rPr>
              <a:t>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693" y="3460905"/>
            <a:ext cx="1026322" cy="13684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852" y="3470793"/>
            <a:ext cx="1063988" cy="141864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1" descr="24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0" y="-8762"/>
            <a:ext cx="916918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Monotype Corsiva" pitchFamily="66" charset="0"/>
              </a:rPr>
              <a:t>12 День -«День зелёного огонька». «Соблюдай правила дорожного движения!»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268760"/>
            <a:ext cx="2592288" cy="24550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644684"/>
            <a:ext cx="2772139" cy="20791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769225"/>
            <a:ext cx="2592287" cy="16830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514" y="3800714"/>
            <a:ext cx="2582101" cy="20045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029" y="4797152"/>
            <a:ext cx="1574244" cy="20696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2772139" cy="24550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85" y="3800714"/>
            <a:ext cx="3223663" cy="3057286"/>
          </a:xfrm>
          <a:prstGeom prst="rect">
            <a:avLst/>
          </a:prstGeom>
        </p:spPr>
      </p:pic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3257100" y="4549300"/>
            <a:ext cx="22756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Monotype Corsiva" pitchFamily="66" charset="0"/>
              </a:rPr>
              <a:t>Разноцветная эстафета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088" y="1341438"/>
            <a:ext cx="3457575" cy="2159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rgbClr val="C00000"/>
                </a:solidFill>
                <a:latin typeface="Monotype Corsiva" pitchFamily="66" charset="0"/>
              </a:rPr>
              <a:t>13 День -  «День Театра!»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35600" y="1484313"/>
            <a:ext cx="3313113" cy="19446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348038" y="4005263"/>
            <a:ext cx="3527425" cy="1871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" name="Рисунок 1" descr="48108430_1251538266_000224_det.pn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904" y="0"/>
            <a:ext cx="9165904" cy="682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636912"/>
            <a:ext cx="4860800" cy="41921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0" y="224561"/>
            <a:ext cx="3048000" cy="228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498" y="4239867"/>
            <a:ext cx="3048000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1" descr="24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755576" y="-18406"/>
            <a:ext cx="792088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Monotype Corsiva" pitchFamily="66" charset="0"/>
              </a:rPr>
              <a:t>14 День -«День </a:t>
            </a:r>
            <a:r>
              <a:rPr lang="ru-RU" sz="4400" dirty="0" err="1">
                <a:solidFill>
                  <a:schemeClr val="bg1"/>
                </a:solidFill>
                <a:latin typeface="Monotype Corsiva" pitchFamily="66" charset="0"/>
              </a:rPr>
              <a:t>Стартинейджера</a:t>
            </a:r>
            <a:r>
              <a:rPr lang="ru-RU" sz="4400" dirty="0">
                <a:solidFill>
                  <a:schemeClr val="bg1"/>
                </a:solidFill>
                <a:latin typeface="Monotype Corsiva" pitchFamily="66" charset="0"/>
              </a:rPr>
              <a:t>!»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2736304" cy="2047656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31540" y="3350729"/>
            <a:ext cx="252028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rgbClr val="002060"/>
                </a:solidFill>
                <a:latin typeface="Monotype Corsiva" pitchFamily="66" charset="0"/>
              </a:rPr>
              <a:t>Утренняя зарядка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19" y="1279884"/>
            <a:ext cx="2880320" cy="3024336"/>
          </a:xfrm>
          <a:prstGeom prst="rect">
            <a:avLst/>
          </a:prstGeom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2902541" y="4618394"/>
            <a:ext cx="541139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400" dirty="0" err="1">
                <a:solidFill>
                  <a:srgbClr val="002060"/>
                </a:solidFill>
                <a:latin typeface="Monotype Corsiva" pitchFamily="66" charset="0"/>
              </a:rPr>
              <a:t>Стартинейджер</a:t>
            </a:r>
            <a:r>
              <a:rPr lang="ru-RU" sz="4400" dirty="0">
                <a:solidFill>
                  <a:srgbClr val="002060"/>
                </a:solidFill>
                <a:latin typeface="Monotype Corsiva" pitchFamily="66" charset="0"/>
              </a:rPr>
              <a:t> -2019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316" y="1289612"/>
            <a:ext cx="2279887" cy="17099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372" y="3017933"/>
            <a:ext cx="2011326" cy="150849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1" descr="48110842_1251542301_000027_det.pn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413" y="0"/>
            <a:ext cx="9744076" cy="730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17282" y="750817"/>
            <a:ext cx="385192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15</a:t>
            </a:r>
            <a:r>
              <a:rPr lang="ru-RU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день – «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природы!</a:t>
            </a:r>
            <a:r>
              <a:rPr lang="ru-RU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29954"/>
            <a:ext cx="2627784" cy="19302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15" y="2733792"/>
            <a:ext cx="2646421" cy="19848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42" y="4664045"/>
            <a:ext cx="2555776" cy="15238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23" y="977336"/>
            <a:ext cx="2552729" cy="15323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043" y="2528566"/>
            <a:ext cx="2555776" cy="191683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283221" y="4539396"/>
            <a:ext cx="38519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Звёздный час!</a:t>
            </a:r>
            <a:r>
              <a: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«Природа и я – верные друзья!»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1" descr="1301251585_141.frames.musplus.ru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15" y="13612"/>
            <a:ext cx="9147015" cy="684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TextBox 2"/>
          <p:cNvSpPr txBox="1">
            <a:spLocks noChangeArrowheads="1"/>
          </p:cNvSpPr>
          <p:nvPr/>
        </p:nvSpPr>
        <p:spPr bwMode="auto">
          <a:xfrm>
            <a:off x="2361987" y="692696"/>
            <a:ext cx="316780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16 день -  «День юного туриста». </a:t>
            </a:r>
          </a:p>
          <a:p>
            <a:pPr algn="ctr"/>
            <a:endParaRPr lang="ru-RU" sz="1400" dirty="0">
              <a:latin typeface="Calibri" pitchFamily="34" charset="0"/>
            </a:endParaRPr>
          </a:p>
          <a:p>
            <a:pPr algn="ctr"/>
            <a:endParaRPr lang="ru-RU" sz="1400" dirty="0">
              <a:latin typeface="Monotype Corsiva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268760"/>
            <a:ext cx="2120556" cy="15904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71999"/>
            <a:ext cx="3048000" cy="2286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969" y="2100403"/>
            <a:ext cx="2153580" cy="16151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737" y="2103256"/>
            <a:ext cx="2149776" cy="1612332"/>
          </a:xfrm>
          <a:prstGeom prst="rect">
            <a:avLst/>
          </a:prstGeom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2483768" y="3958209"/>
            <a:ext cx="3312368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«Ориентирование по карте местности». </a:t>
            </a:r>
          </a:p>
          <a:p>
            <a:pPr algn="ctr"/>
            <a:endParaRPr lang="ru-RU" sz="1400" dirty="0">
              <a:latin typeface="Calibri" pitchFamily="34" charset="0"/>
            </a:endParaRPr>
          </a:p>
          <a:p>
            <a:pPr algn="ctr"/>
            <a:endParaRPr lang="ru-RU" sz="1400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1" descr="sh_ramka_det_20111005_836.jpg"/>
          <p:cNvPicPr>
            <a:picLocks noGrp="1" noChangeAspect="1"/>
          </p:cNvPicPr>
          <p:nvPr isPhoto="1"/>
        </p:nvPicPr>
        <p:blipFill>
          <a:blip r:embed="rId3" cstate="print"/>
          <a:srcRect t="11926" b="13761"/>
          <a:stretch>
            <a:fillRect/>
          </a:stretch>
        </p:blipFill>
        <p:spPr bwMode="auto">
          <a:xfrm>
            <a:off x="0" y="-200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123728" y="476672"/>
            <a:ext cx="465828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17 день -  «День чудес!». </a:t>
            </a:r>
          </a:p>
          <a:p>
            <a:pPr algn="ctr"/>
            <a:endParaRPr lang="ru-RU" sz="1400" dirty="0">
              <a:latin typeface="Calibri" pitchFamily="34" charset="0"/>
            </a:endParaRPr>
          </a:p>
          <a:p>
            <a:pPr algn="ctr"/>
            <a:endParaRPr lang="ru-RU" sz="1400" dirty="0">
              <a:latin typeface="Monotype Corsiva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381" y="3564512"/>
            <a:ext cx="1944861" cy="14586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099623"/>
            <a:ext cx="1548239" cy="12164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812" y="5016803"/>
            <a:ext cx="1842835" cy="1382126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67544" y="6191669"/>
            <a:ext cx="46582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«Турнир по шашкам».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14041" y="926571"/>
            <a:ext cx="465828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«Один в один!». </a:t>
            </a:r>
          </a:p>
          <a:p>
            <a:pPr algn="ctr"/>
            <a:endParaRPr lang="ru-RU" sz="1400" dirty="0">
              <a:latin typeface="Calibri" pitchFamily="34" charset="0"/>
            </a:endParaRPr>
          </a:p>
          <a:p>
            <a:pPr algn="ctr"/>
            <a:endParaRPr lang="ru-RU" sz="1400" dirty="0"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471270"/>
            <a:ext cx="2664296" cy="20297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" y="-20000"/>
            <a:ext cx="1811676" cy="24155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070" y="2000058"/>
            <a:ext cx="2339752" cy="17548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39" y="1202081"/>
            <a:ext cx="2549078" cy="18683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685" y="3065162"/>
            <a:ext cx="2699792" cy="202484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859" y="4833156"/>
            <a:ext cx="2699792" cy="202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645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1" descr="fotoramka-veselyj-pyatachok.pn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3850" y="0"/>
            <a:ext cx="9610725" cy="741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extBox 2"/>
          <p:cNvSpPr txBox="1">
            <a:spLocks noChangeArrowheads="1"/>
          </p:cNvSpPr>
          <p:nvPr/>
        </p:nvSpPr>
        <p:spPr bwMode="auto">
          <a:xfrm>
            <a:off x="1547813" y="2636838"/>
            <a:ext cx="5184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5973" y="188640"/>
            <a:ext cx="85375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18 день – «День Танца!»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902" y="1196752"/>
            <a:ext cx="2890930" cy="21681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27851"/>
            <a:ext cx="2756753" cy="21370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183" y="3583245"/>
            <a:ext cx="3258108" cy="24435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016" y="3579980"/>
            <a:ext cx="1682335" cy="22431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126" y="1227851"/>
            <a:ext cx="1386874" cy="1849165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-518085" y="6182410"/>
            <a:ext cx="465828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«Танцевальный бал» </a:t>
            </a:r>
          </a:p>
          <a:p>
            <a:pPr algn="ctr"/>
            <a:endParaRPr lang="ru-RU" sz="1400" dirty="0">
              <a:latin typeface="Calibri" pitchFamily="34" charset="0"/>
            </a:endParaRPr>
          </a:p>
          <a:p>
            <a:pPr algn="ctr"/>
            <a:endParaRPr lang="ru-RU" sz="1400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1" descr="d_3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1042988" y="549275"/>
            <a:ext cx="7561262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формы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реализации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задач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пришкольного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оздоровительного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лагеря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экскурсии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путешествия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соревнования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дискуссии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конкурсы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викторины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беседы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Благодаря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жизнь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ребят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в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лагере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стала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веселой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незабываемой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Они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дали  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возможность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каждому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ребенку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проявить 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свои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творческие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физические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и 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умственные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способности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. </a:t>
            </a:r>
          </a:p>
          <a:p>
            <a:pPr algn="just"/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Разработан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 режим дня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работы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учетом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санитарно-гигиенических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требований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физиологических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особенностей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разного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возраста</a:t>
            </a:r>
            <a:r>
              <a:rPr lang="uk-UA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000" dirty="0">
              <a:latin typeface="Monotype Corsiva" pitchFamily="66" charset="0"/>
            </a:endParaRPr>
          </a:p>
          <a:p>
            <a:r>
              <a:rPr lang="uk-UA" sz="2000" dirty="0">
                <a:latin typeface="Monotype Corsiva" pitchFamily="66" charset="0"/>
              </a:rPr>
              <a:t> </a:t>
            </a:r>
          </a:p>
          <a:p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1" descr="sh_ramka_det_20111005_836.jpg"/>
          <p:cNvPicPr>
            <a:picLocks noGrp="1" noChangeAspect="1"/>
          </p:cNvPicPr>
          <p:nvPr isPhoto="1"/>
        </p:nvPicPr>
        <p:blipFill>
          <a:blip r:embed="rId2" cstate="print"/>
          <a:srcRect t="11926" b="137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043608" y="476672"/>
            <a:ext cx="573840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19 день -  «День Жаворонка!». </a:t>
            </a:r>
          </a:p>
          <a:p>
            <a:pPr algn="ctr"/>
            <a:endParaRPr lang="ru-RU" sz="1400" dirty="0">
              <a:latin typeface="Calibri" pitchFamily="34" charset="0"/>
            </a:endParaRPr>
          </a:p>
          <a:p>
            <a:pPr algn="ctr"/>
            <a:endParaRPr lang="ru-RU" sz="1400" dirty="0">
              <a:latin typeface="Monotype Corsiva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66" y="1216162"/>
            <a:ext cx="2171734" cy="16288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47" y="2996952"/>
            <a:ext cx="2195736" cy="16468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589" y="4869160"/>
            <a:ext cx="2180294" cy="163522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775" y="1216162"/>
            <a:ext cx="2051720" cy="153879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775" y="2987369"/>
            <a:ext cx="2208513" cy="165638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9" y="1124744"/>
            <a:ext cx="1796015" cy="134701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068" y="2244977"/>
            <a:ext cx="1979712" cy="148478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1" descr="sh_ramka_det_20111005_836.jpg"/>
          <p:cNvPicPr>
            <a:picLocks noGrp="1" noChangeAspect="1"/>
          </p:cNvPicPr>
          <p:nvPr isPhoto="1"/>
        </p:nvPicPr>
        <p:blipFill>
          <a:blip r:embed="rId2" cstate="print"/>
          <a:srcRect t="11926" b="137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043608" y="476672"/>
            <a:ext cx="573840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19 день -  День  рек!». </a:t>
            </a:r>
          </a:p>
          <a:p>
            <a:pPr algn="ctr"/>
            <a:endParaRPr lang="ru-RU" sz="1400" dirty="0">
              <a:latin typeface="Calibri" pitchFamily="34" charset="0"/>
            </a:endParaRPr>
          </a:p>
          <a:p>
            <a:pPr algn="ctr"/>
            <a:endParaRPr lang="ru-RU" sz="1400" dirty="0">
              <a:latin typeface="Monotype Corsiva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46180"/>
            <a:ext cx="2651787" cy="19888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386" y="1543230"/>
            <a:ext cx="2747798" cy="20608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677" y="2055164"/>
            <a:ext cx="2759291" cy="20694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349" y="2852936"/>
            <a:ext cx="2987824" cy="22408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585" y="4459052"/>
            <a:ext cx="3021588" cy="218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937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1" descr="1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49" y="-30187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Rectangle 1"/>
          <p:cNvSpPr>
            <a:spLocks noChangeArrowheads="1"/>
          </p:cNvSpPr>
          <p:nvPr/>
        </p:nvSpPr>
        <p:spPr bwMode="auto">
          <a:xfrm>
            <a:off x="1619250" y="2032507"/>
            <a:ext cx="52562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1600" dirty="0">
              <a:ea typeface="Calibri" pitchFamily="34" charset="0"/>
            </a:endParaRPr>
          </a:p>
          <a:p>
            <a:pPr eaLnBrk="0" hangingPunct="0"/>
            <a:r>
              <a:rPr lang="ru-RU" sz="1600" dirty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     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-30187"/>
            <a:ext cx="77951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21 день – закрытие лагерной смены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98430"/>
            <a:ext cx="1944216" cy="14581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020" y="777107"/>
            <a:ext cx="4211960" cy="31589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34" y="2116749"/>
            <a:ext cx="2466020" cy="18495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020" y="4028564"/>
            <a:ext cx="2777572" cy="20831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979" y="1772816"/>
            <a:ext cx="2528869" cy="197855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1" descr="sh_ramka_det_20111005_836.jpg"/>
          <p:cNvPicPr>
            <a:picLocks noGrp="1" noChangeAspect="1"/>
          </p:cNvPicPr>
          <p:nvPr isPhoto="1"/>
        </p:nvPicPr>
        <p:blipFill>
          <a:blip r:embed="rId3" cstate="print"/>
          <a:srcRect t="11926" b="137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39552" y="0"/>
            <a:ext cx="727280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«Профилактическая беседа с инспекторами  полиции». </a:t>
            </a:r>
          </a:p>
          <a:p>
            <a:pPr algn="ctr"/>
            <a:endParaRPr lang="ru-RU" sz="1400" dirty="0">
              <a:latin typeface="Calibri" pitchFamily="34" charset="0"/>
            </a:endParaRPr>
          </a:p>
          <a:p>
            <a:pPr algn="ctr"/>
            <a:endParaRPr lang="ru-RU" sz="1400" dirty="0">
              <a:latin typeface="Monotype Corsiva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488" y="2276872"/>
            <a:ext cx="2267744" cy="17008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53482"/>
            <a:ext cx="2160240" cy="16201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94" y="1211881"/>
            <a:ext cx="3186100" cy="25370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184" y="4564856"/>
            <a:ext cx="3035829" cy="22768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356992"/>
            <a:ext cx="3024336" cy="226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12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1" descr="sh_ramka_det_20111005_836.jpg"/>
          <p:cNvPicPr>
            <a:picLocks noGrp="1" noChangeAspect="1"/>
          </p:cNvPicPr>
          <p:nvPr isPhoto="1"/>
        </p:nvPicPr>
        <p:blipFill>
          <a:blip r:embed="rId2" cstate="print"/>
          <a:srcRect t="11926" b="137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043608" y="476672"/>
            <a:ext cx="704136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Экскурсия в детскую  городскую библиотеку». </a:t>
            </a:r>
          </a:p>
          <a:p>
            <a:pPr algn="ctr"/>
            <a:endParaRPr lang="ru-RU" sz="1400" dirty="0">
              <a:latin typeface="Calibri" pitchFamily="34" charset="0"/>
            </a:endParaRPr>
          </a:p>
          <a:p>
            <a:pPr algn="ctr"/>
            <a:endParaRPr lang="ru-RU" sz="1400" dirty="0">
              <a:latin typeface="Monotype Corsiva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08777"/>
            <a:ext cx="2664296" cy="19982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216665"/>
            <a:ext cx="2049381" cy="27325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124970"/>
            <a:ext cx="1368152" cy="18242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021" y="2185506"/>
            <a:ext cx="1723078" cy="22974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628800"/>
            <a:ext cx="2742322" cy="205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179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1" descr="sh_ramka_det_20111005_836.jpg"/>
          <p:cNvPicPr>
            <a:picLocks noGrp="1" noChangeAspect="1"/>
          </p:cNvPicPr>
          <p:nvPr isPhoto="1"/>
        </p:nvPicPr>
        <p:blipFill>
          <a:blip r:embed="rId3" cstate="print"/>
          <a:srcRect t="11926" b="137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043608" y="476672"/>
            <a:ext cx="573840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День  родного языка! </a:t>
            </a:r>
          </a:p>
          <a:p>
            <a:pPr algn="ctr"/>
            <a:endParaRPr lang="ru-RU" sz="1400" dirty="0">
              <a:latin typeface="Calibri" pitchFamily="34" charset="0"/>
            </a:endParaRPr>
          </a:p>
          <a:p>
            <a:pPr algn="ctr"/>
            <a:endParaRPr lang="ru-RU" sz="1400" dirty="0">
              <a:latin typeface="Monotype Corsiva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2276872"/>
            <a:ext cx="1275606" cy="17008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800" y="1126421"/>
            <a:ext cx="2266510" cy="17952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905446"/>
            <a:ext cx="2376264" cy="16871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952893"/>
            <a:ext cx="2279370" cy="16871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706579"/>
            <a:ext cx="1563638" cy="20848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776296"/>
            <a:ext cx="1477176" cy="196956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868" y="2899241"/>
            <a:ext cx="2808312" cy="21062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78" y="1139463"/>
            <a:ext cx="2376264" cy="17821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39463"/>
            <a:ext cx="2376264" cy="178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059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1" descr="sh_ramka_det_20111005_836.jpg"/>
          <p:cNvPicPr>
            <a:picLocks noGrp="1" noChangeAspect="1"/>
          </p:cNvPicPr>
          <p:nvPr isPhoto="1"/>
        </p:nvPicPr>
        <p:blipFill>
          <a:blip r:embed="rId3" cstate="print"/>
          <a:srcRect t="11926" b="137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043608" y="476672"/>
            <a:ext cx="573840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Экскурсия в пожарную охрану! </a:t>
            </a:r>
          </a:p>
          <a:p>
            <a:pPr algn="ctr"/>
            <a:endParaRPr lang="ru-RU" sz="1400" dirty="0">
              <a:latin typeface="Calibri" pitchFamily="34" charset="0"/>
            </a:endParaRPr>
          </a:p>
          <a:p>
            <a:pPr algn="ctr"/>
            <a:endParaRPr lang="ru-RU" sz="1400" dirty="0">
              <a:latin typeface="Monotype Corsiva" pitchFamily="66" charset="0"/>
            </a:endParaRPr>
          </a:p>
        </p:txBody>
      </p:sp>
      <p:pic>
        <p:nvPicPr>
          <p:cNvPr id="16" name="Рисунок 15" descr="C:\Users\TEMP\AppData\Local\Microsoft\Windows\Temporary Internet Files\Content.Word\20190625_10445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0402" y="1553890"/>
            <a:ext cx="7344816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TEMP\AppData\Local\Microsoft\Windows\Temporary Internet Files\Content.Word\20190625_104240.jpg"/>
          <p:cNvPicPr/>
          <p:nvPr/>
        </p:nvPicPr>
        <p:blipFill>
          <a:blip r:embed="rId5" cstate="print"/>
          <a:srcRect l="27238"/>
          <a:stretch>
            <a:fillRect/>
          </a:stretch>
        </p:blipFill>
        <p:spPr bwMode="auto">
          <a:xfrm rot="5400000">
            <a:off x="473104" y="866055"/>
            <a:ext cx="1800199" cy="2099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82278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1" descr="0a2593d5aecb6c9f73c271022f690620.pn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31875" y="0"/>
            <a:ext cx="10175875" cy="763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extBox 2"/>
          <p:cNvSpPr txBox="1">
            <a:spLocks noChangeArrowheads="1"/>
          </p:cNvSpPr>
          <p:nvPr/>
        </p:nvSpPr>
        <p:spPr bwMode="auto">
          <a:xfrm>
            <a:off x="611188" y="765175"/>
            <a:ext cx="532923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660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0" name="TextBox 6"/>
          <p:cNvSpPr txBox="1">
            <a:spLocks noChangeArrowheads="1"/>
          </p:cNvSpPr>
          <p:nvPr/>
        </p:nvSpPr>
        <p:spPr bwMode="auto">
          <a:xfrm>
            <a:off x="-828599" y="115888"/>
            <a:ext cx="475252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b="1" dirty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Лагерь пришкольный на год прощай!</a:t>
            </a:r>
          </a:p>
          <a:p>
            <a:pPr eaLnBrk="0" hangingPunct="0"/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Нас позабыть не обещай!  </a:t>
            </a:r>
            <a:endParaRPr lang="ru-RU" sz="2400" b="1" dirty="0">
              <a:solidFill>
                <a:srgbClr val="002060"/>
              </a:solidFill>
            </a:endParaRPr>
          </a:p>
          <a:p>
            <a:pPr eaLnBrk="0" hangingPunct="0"/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  <a:cs typeface="Calibri" pitchFamily="34" charset="0"/>
              </a:rPr>
              <a:t>Очень уж грустно с тобой расставанье</a:t>
            </a:r>
            <a:endParaRPr lang="ru-RU" sz="2400" b="1" dirty="0">
              <a:solidFill>
                <a:srgbClr val="002060"/>
              </a:solidFill>
            </a:endParaRPr>
          </a:p>
          <a:p>
            <a:pPr eaLnBrk="0" hangingPunct="0"/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  <a:cs typeface="Calibri" pitchFamily="34" charset="0"/>
              </a:rPr>
              <a:t> До встречи, наш лагерь!</a:t>
            </a:r>
            <a:endParaRPr lang="ru-RU" sz="2400" b="1" dirty="0">
              <a:solidFill>
                <a:srgbClr val="002060"/>
              </a:solidFill>
            </a:endParaRPr>
          </a:p>
          <a:p>
            <a:pPr eaLnBrk="0" hangingPunct="0"/>
            <a:r>
              <a:rPr lang="ru-RU" sz="2400" b="1" dirty="0">
                <a:solidFill>
                  <a:srgbClr val="002060"/>
                </a:solidFill>
                <a:latin typeface="Monotype Corsiva" pitchFamily="66" charset="0"/>
                <a:cs typeface="Calibri" pitchFamily="34" charset="0"/>
              </a:rPr>
              <a:t>                        Пока! До свиданья!!!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4821" name="TextBox 7"/>
          <p:cNvSpPr txBox="1">
            <a:spLocks noChangeArrowheads="1"/>
          </p:cNvSpPr>
          <p:nvPr/>
        </p:nvSpPr>
        <p:spPr bwMode="auto">
          <a:xfrm>
            <a:off x="251520" y="5879433"/>
            <a:ext cx="55435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dirty="0">
                <a:solidFill>
                  <a:srgbClr val="002060"/>
                </a:solidFill>
                <a:latin typeface="Calibri" pitchFamily="34" charset="0"/>
              </a:rPr>
              <a:t>Начальник </a:t>
            </a:r>
            <a:r>
              <a:rPr lang="uk-UA" dirty="0" err="1">
                <a:solidFill>
                  <a:srgbClr val="002060"/>
                </a:solidFill>
                <a:latin typeface="Calibri" pitchFamily="34" charset="0"/>
              </a:rPr>
              <a:t>лагеря</a:t>
            </a:r>
            <a:r>
              <a:rPr lang="uk-UA" dirty="0">
                <a:solidFill>
                  <a:srgbClr val="002060"/>
                </a:solidFill>
                <a:latin typeface="Calibri" pitchFamily="34" charset="0"/>
              </a:rPr>
              <a:t>: </a:t>
            </a:r>
            <a:r>
              <a:rPr lang="uk-UA" dirty="0" err="1">
                <a:solidFill>
                  <a:srgbClr val="002060"/>
                </a:solidFill>
                <a:latin typeface="Calibri" pitchFamily="34" charset="0"/>
              </a:rPr>
              <a:t>А.Ю.Хомушку</a:t>
            </a:r>
            <a:endParaRPr lang="uk-UA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uk-UA" dirty="0" err="1">
                <a:solidFill>
                  <a:srgbClr val="002060"/>
                </a:solidFill>
                <a:latin typeface="Calibri" pitchFamily="34" charset="0"/>
              </a:rPr>
              <a:t>Старшая</a:t>
            </a:r>
            <a:r>
              <a:rPr lang="uk-UA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Calibri" pitchFamily="34" charset="0"/>
              </a:rPr>
              <a:t>вожатая</a:t>
            </a:r>
            <a:r>
              <a:rPr lang="uk-UA" dirty="0">
                <a:solidFill>
                  <a:srgbClr val="002060"/>
                </a:solidFill>
                <a:latin typeface="Calibri" pitchFamily="34" charset="0"/>
              </a:rPr>
              <a:t>:  </a:t>
            </a:r>
            <a:r>
              <a:rPr lang="ru-RU" dirty="0" err="1">
                <a:solidFill>
                  <a:srgbClr val="002060"/>
                </a:solidFill>
                <a:latin typeface="Calibri" pitchFamily="34" charset="0"/>
              </a:rPr>
              <a:t>Е.С.Маркс-оол</a:t>
            </a:r>
            <a:endParaRPr lang="ru-RU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Calibri" pitchFamily="34" charset="0"/>
              </a:rPr>
              <a:t>                                24.07.2019 г.</a:t>
            </a:r>
          </a:p>
          <a:p>
            <a:endParaRPr lang="ru-RU" dirty="0">
              <a:latin typeface="Calibr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4049"/>
            <a:ext cx="4752801" cy="3564601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1" descr="0a2593d5aecb6c9f73c271022f690620.pn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547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-32395" y="116632"/>
            <a:ext cx="5760640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dirty="0" err="1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Пришкольный</a:t>
            </a:r>
            <a:r>
              <a:rPr lang="uk-UA" sz="32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  </a:t>
            </a:r>
            <a:r>
              <a:rPr lang="uk-UA" sz="3200" b="1" dirty="0" err="1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лагерь</a:t>
            </a:r>
            <a:endParaRPr lang="uk-UA" sz="3200" b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/>
            <a:r>
              <a:rPr lang="uk-UA" sz="60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“</a:t>
            </a:r>
            <a:r>
              <a:rPr lang="uk-UA" sz="6000" b="1" dirty="0" err="1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Дружный</a:t>
            </a:r>
            <a:r>
              <a:rPr lang="uk-UA" sz="60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”</a:t>
            </a:r>
          </a:p>
          <a:p>
            <a:pPr algn="ctr"/>
            <a:r>
              <a:rPr lang="uk-UA" sz="32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sz="3200" b="1" dirty="0" err="1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художественно-эстетическое</a:t>
            </a:r>
            <a:endParaRPr lang="uk-UA" sz="3200" b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/>
            <a:r>
              <a:rPr lang="uk-UA" sz="3200" b="1" dirty="0" err="1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направления</a:t>
            </a:r>
            <a:r>
              <a:rPr lang="uk-UA" sz="32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при</a:t>
            </a:r>
            <a:r>
              <a:rPr lang="uk-UA" sz="32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</a:p>
          <a:p>
            <a:pPr algn="ctr"/>
            <a:r>
              <a:rPr lang="uk-UA" sz="3200" b="1" dirty="0">
                <a:solidFill>
                  <a:srgbClr val="002060"/>
                </a:solidFill>
                <a:cs typeface="Times New Roman" pitchFamily="18" charset="0"/>
              </a:rPr>
              <a:t>МБОУ  СОШ№3 </a:t>
            </a:r>
          </a:p>
          <a:p>
            <a:pPr algn="ctr"/>
            <a:r>
              <a:rPr lang="uk-UA" sz="3200" b="1" dirty="0" err="1">
                <a:solidFill>
                  <a:srgbClr val="002060"/>
                </a:solidFill>
                <a:cs typeface="Times New Roman" pitchFamily="18" charset="0"/>
              </a:rPr>
              <a:t>г.Ак-Довурака</a:t>
            </a:r>
            <a:r>
              <a:rPr lang="uk-UA" sz="32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</a:p>
          <a:p>
            <a:pPr algn="ctr"/>
            <a:r>
              <a:rPr lang="uk-UA" sz="3200" b="1" dirty="0" err="1">
                <a:solidFill>
                  <a:srgbClr val="002060"/>
                </a:solidFill>
                <a:cs typeface="Times New Roman" pitchFamily="18" charset="0"/>
              </a:rPr>
              <a:t>Республики</a:t>
            </a:r>
            <a:r>
              <a:rPr lang="uk-UA" sz="32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uk-UA" sz="3200" b="1" dirty="0" err="1">
                <a:solidFill>
                  <a:srgbClr val="002060"/>
                </a:solidFill>
                <a:cs typeface="Times New Roman" pitchFamily="18" charset="0"/>
              </a:rPr>
              <a:t>Тыва</a:t>
            </a:r>
            <a:endParaRPr lang="ru-RU" sz="3200" dirty="0">
              <a:solidFill>
                <a:srgbClr val="002060"/>
              </a:solidFill>
              <a:cs typeface="Times New Roman" pitchFamily="18" charset="0"/>
            </a:endParaRP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ЛЕТО – 2022г.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смена – 03.06.22 – 23.06.22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смена – 26.06.22 – 16.06.22</a:t>
            </a:r>
          </a:p>
        </p:txBody>
      </p:sp>
    </p:spTree>
    <p:extLst>
      <p:ext uri="{BB962C8B-B14F-4D97-AF65-F5344CB8AC3E}">
        <p14:creationId xmlns:p14="http://schemas.microsoft.com/office/powerpoint/2010/main" val="2093733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1" descr="d_3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539552" y="1"/>
            <a:ext cx="80648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rgbClr val="00B050"/>
                </a:solidFill>
                <a:latin typeface="Monotype Corsiva" pitchFamily="66" charset="0"/>
              </a:rPr>
              <a:t>Оформление лагеря «Дружный»: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B87FD53-2130-4147-AD7B-5822871DA2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67325"/>
            <a:ext cx="3706366" cy="27797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38DAEA0-8E1B-4AC9-9486-F778A9A9E6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614" y="2492896"/>
            <a:ext cx="3706367" cy="27797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1" descr="0_9ca17_24a24867_XL.pn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10080625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395536" y="51302"/>
            <a:ext cx="662473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tabLst>
                <a:tab pos="3455988" algn="l"/>
                <a:tab pos="5940425" algn="r"/>
              </a:tabLst>
            </a:pPr>
            <a:r>
              <a:rPr lang="uk-UA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Распорядок</a:t>
            </a:r>
            <a:r>
              <a:rPr lang="uk-UA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дня </a:t>
            </a:r>
            <a:r>
              <a:rPr lang="uk-UA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пришкольного</a:t>
            </a:r>
            <a:r>
              <a:rPr lang="uk-UA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лагеря</a:t>
            </a:r>
            <a:r>
              <a:rPr lang="uk-UA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uk-UA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Дружный</a:t>
            </a:r>
            <a:r>
              <a:rPr lang="uk-UA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  МБОУ СОШ №3  </a:t>
            </a:r>
            <a:r>
              <a:rPr lang="uk-UA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г.Ак-Довурака</a:t>
            </a:r>
            <a:r>
              <a:rPr lang="uk-UA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uk-UA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455988" algn="l"/>
                <a:tab pos="5940425" algn="r"/>
              </a:tabLst>
            </a:pPr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274298"/>
              </p:ext>
            </p:extLst>
          </p:nvPr>
        </p:nvGraphicFramePr>
        <p:xfrm>
          <a:off x="393939" y="908720"/>
          <a:ext cx="5904656" cy="5027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>
                  <a:extLst>
                    <a:ext uri="{9D8B030D-6E8A-4147-A177-3AD203B41FA5}">
                      <a16:colId xmlns:a16="http://schemas.microsoft.com/office/drawing/2014/main" val="2819112588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3419238806"/>
                    </a:ext>
                  </a:extLst>
                </a:gridCol>
              </a:tblGrid>
              <a:tr h="590309">
                <a:tc>
                  <a:txBody>
                    <a:bodyPr/>
                    <a:lstStyle/>
                    <a:p>
                      <a:r>
                        <a:rPr lang="ru-RU" dirty="0"/>
                        <a:t>Элементы режима дня: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Пребывание детей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609856"/>
                  </a:ext>
                </a:extLst>
              </a:tr>
              <a:tr h="337320">
                <a:tc>
                  <a:txBody>
                    <a:bodyPr/>
                    <a:lstStyle/>
                    <a:p>
                      <a:r>
                        <a:rPr lang="ru-RU" dirty="0"/>
                        <a:t>Сбор детей, зарядка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08.30-09.00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781770"/>
                  </a:ext>
                </a:extLst>
              </a:tr>
              <a:tr h="337320">
                <a:tc>
                  <a:txBody>
                    <a:bodyPr/>
                    <a:lstStyle/>
                    <a:p>
                      <a:r>
                        <a:rPr lang="ru-RU" dirty="0"/>
                        <a:t>Утренняя линейка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09.00-09.15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865371"/>
                  </a:ext>
                </a:extLst>
              </a:tr>
              <a:tr h="337320">
                <a:tc>
                  <a:txBody>
                    <a:bodyPr/>
                    <a:lstStyle/>
                    <a:p>
                      <a:r>
                        <a:rPr lang="ru-RU" dirty="0"/>
                        <a:t>Завтрак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09.15-10.00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2974028"/>
                  </a:ext>
                </a:extLst>
              </a:tr>
              <a:tr h="1602268">
                <a:tc>
                  <a:txBody>
                    <a:bodyPr/>
                    <a:lstStyle/>
                    <a:p>
                      <a:r>
                        <a:rPr lang="ru-RU" dirty="0"/>
                        <a:t>Работа по плану отрядов, общественно</a:t>
                      </a:r>
                      <a:r>
                        <a:rPr lang="ru-RU" baseline="0" dirty="0"/>
                        <a:t>  полезный труд, работа кружков и секций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10.00-12.00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486025"/>
                  </a:ext>
                </a:extLst>
              </a:tr>
              <a:tr h="590309">
                <a:tc>
                  <a:txBody>
                    <a:bodyPr/>
                    <a:lstStyle/>
                    <a:p>
                      <a:r>
                        <a:rPr lang="ru-RU" dirty="0"/>
                        <a:t>Оздоровительные процедуры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12.00-13.00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760800"/>
                  </a:ext>
                </a:extLst>
              </a:tr>
              <a:tr h="337320">
                <a:tc>
                  <a:txBody>
                    <a:bodyPr/>
                    <a:lstStyle/>
                    <a:p>
                      <a:r>
                        <a:rPr lang="ru-RU" dirty="0"/>
                        <a:t>Обед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13.00-14.00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680208"/>
                  </a:ext>
                </a:extLst>
              </a:tr>
              <a:tr h="337320">
                <a:tc>
                  <a:txBody>
                    <a:bodyPr/>
                    <a:lstStyle/>
                    <a:p>
                      <a:r>
                        <a:rPr lang="ru-RU" dirty="0"/>
                        <a:t>Свободное время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14.00-14.30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988531"/>
                  </a:ext>
                </a:extLst>
              </a:tr>
              <a:tr h="337320">
                <a:tc>
                  <a:txBody>
                    <a:bodyPr/>
                    <a:lstStyle/>
                    <a:p>
                      <a:r>
                        <a:rPr lang="ru-RU" dirty="0"/>
                        <a:t>Уход домой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14.30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31436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1" descr="d_3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-1332656" y="188640"/>
            <a:ext cx="10081120" cy="12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CanUp">
              <a:avLst/>
            </a:prstTxWarp>
            <a:spAutoFit/>
          </a:bodyPr>
          <a:lstStyle/>
          <a:p>
            <a:pPr algn="ctr"/>
            <a:r>
              <a:rPr lang="uk-UA" sz="2000" dirty="0">
                <a:latin typeface="Monotype Corsiva" pitchFamily="66" charset="0"/>
              </a:rPr>
              <a:t>           </a:t>
            </a:r>
            <a:r>
              <a:rPr lang="uk-UA" sz="2000" dirty="0">
                <a:solidFill>
                  <a:srgbClr val="7030A0"/>
                </a:solidFill>
                <a:latin typeface="Monotype Corsiva" pitchFamily="66" charset="0"/>
              </a:rPr>
              <a:t>План </a:t>
            </a:r>
            <a:r>
              <a:rPr lang="uk-UA" sz="2000" dirty="0" err="1">
                <a:solidFill>
                  <a:srgbClr val="7030A0"/>
                </a:solidFill>
                <a:latin typeface="Monotype Corsiva" pitchFamily="66" charset="0"/>
              </a:rPr>
              <a:t>работы</a:t>
            </a:r>
            <a:r>
              <a:rPr lang="uk-UA" sz="2000" dirty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uk-UA" sz="2000" dirty="0" err="1">
                <a:solidFill>
                  <a:srgbClr val="7030A0"/>
                </a:solidFill>
                <a:latin typeface="Monotype Corsiva" pitchFamily="66" charset="0"/>
              </a:rPr>
              <a:t>второго</a:t>
            </a:r>
            <a:r>
              <a:rPr lang="uk-UA" sz="2000" dirty="0">
                <a:solidFill>
                  <a:srgbClr val="7030A0"/>
                </a:solidFill>
                <a:latin typeface="Monotype Corsiva" pitchFamily="66" charset="0"/>
              </a:rPr>
              <a:t>   Театрального </a:t>
            </a:r>
            <a:r>
              <a:rPr lang="uk-UA" sz="2000" dirty="0" err="1">
                <a:solidFill>
                  <a:srgbClr val="7030A0"/>
                </a:solidFill>
                <a:latin typeface="Monotype Corsiva" pitchFamily="66" charset="0"/>
              </a:rPr>
              <a:t>сезона</a:t>
            </a:r>
            <a:r>
              <a:rPr lang="uk-UA" sz="2000" dirty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uk-UA" sz="2000" dirty="0" err="1">
                <a:solidFill>
                  <a:srgbClr val="7030A0"/>
                </a:solidFill>
                <a:latin typeface="Monotype Corsiva" pitchFamily="66" charset="0"/>
              </a:rPr>
              <a:t>пришкольного</a:t>
            </a:r>
            <a:r>
              <a:rPr lang="uk-UA" sz="2000" dirty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uk-UA" sz="2000" dirty="0" err="1">
                <a:solidFill>
                  <a:srgbClr val="7030A0"/>
                </a:solidFill>
                <a:latin typeface="Monotype Corsiva" pitchFamily="66" charset="0"/>
              </a:rPr>
              <a:t>лагеря</a:t>
            </a:r>
            <a:r>
              <a:rPr lang="uk-UA" sz="2000" dirty="0">
                <a:solidFill>
                  <a:srgbClr val="7030A0"/>
                </a:solidFill>
                <a:latin typeface="Monotype Corsiva" pitchFamily="66" charset="0"/>
              </a:rPr>
              <a:t> «</a:t>
            </a:r>
            <a:r>
              <a:rPr lang="uk-UA" sz="2000" dirty="0" err="1">
                <a:solidFill>
                  <a:srgbClr val="7030A0"/>
                </a:solidFill>
                <a:latin typeface="Monotype Corsiva" pitchFamily="66" charset="0"/>
              </a:rPr>
              <a:t>Дружный</a:t>
            </a:r>
            <a:r>
              <a:rPr lang="uk-UA" sz="2000" dirty="0">
                <a:solidFill>
                  <a:srgbClr val="7030A0"/>
                </a:solidFill>
                <a:latin typeface="Monotype Corsiva" pitchFamily="66" charset="0"/>
              </a:rPr>
              <a:t>»</a:t>
            </a:r>
            <a:r>
              <a:rPr lang="uk-UA" sz="2000" b="1" dirty="0">
                <a:solidFill>
                  <a:srgbClr val="7030A0"/>
                </a:solidFill>
                <a:cs typeface="Times New Roman" pitchFamily="18" charset="0"/>
              </a:rPr>
              <a:t>                                  </a:t>
            </a:r>
            <a:endParaRPr lang="uk-UA" sz="1400" b="1" dirty="0">
              <a:solidFill>
                <a:srgbClr val="7030A0"/>
              </a:solidFill>
              <a:cs typeface="Times New Roman" pitchFamily="18" charset="0"/>
            </a:endParaRPr>
          </a:p>
          <a:p>
            <a:endParaRPr lang="uk-UA" sz="1400" b="1" dirty="0">
              <a:solidFill>
                <a:srgbClr val="FF0000"/>
              </a:solidFill>
              <a:cs typeface="Times New Roman" pitchFamily="18" charset="0"/>
            </a:endParaRPr>
          </a:p>
          <a:p>
            <a:endParaRPr lang="ru-RU" sz="1400" dirty="0">
              <a:latin typeface="Monotype Corsiva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650" y="792355"/>
            <a:ext cx="8125813" cy="58049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1" descr="d_3.jpg"/>
          <p:cNvPicPr>
            <a:picLocks noGrp="1" noChangeAspect="1"/>
          </p:cNvPicPr>
          <p:nvPr isPhoto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671248"/>
              </p:ext>
            </p:extLst>
          </p:nvPr>
        </p:nvGraphicFramePr>
        <p:xfrm>
          <a:off x="395536" y="620688"/>
          <a:ext cx="8352928" cy="585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Документ" r:id="rId5" imgW="6153535" imgH="6097670" progId="Word.Document.12">
                  <p:embed/>
                </p:oleObj>
              </mc:Choice>
              <mc:Fallback>
                <p:oleObj name="Документ" r:id="rId5" imgW="6153535" imgH="6097670" progId="Word.Document.12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620688"/>
                        <a:ext cx="8352928" cy="5857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1" descr="d_3.jpg"/>
          <p:cNvPicPr>
            <a:picLocks noGrp="1" noChangeAspect="1"/>
          </p:cNvPicPr>
          <p:nvPr isPhoto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8628670"/>
              </p:ext>
            </p:extLst>
          </p:nvPr>
        </p:nvGraphicFramePr>
        <p:xfrm>
          <a:off x="251520" y="260648"/>
          <a:ext cx="8568952" cy="6120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Документ" r:id="rId5" imgW="6153535" imgH="5132052" progId="Word.Document.12">
                  <p:embed/>
                </p:oleObj>
              </mc:Choice>
              <mc:Fallback>
                <p:oleObj name="Документ" r:id="rId5" imgW="6153535" imgH="5132052" progId="Word.Document.12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260648"/>
                        <a:ext cx="8568952" cy="61206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1" descr="d_3.jpg"/>
          <p:cNvPicPr>
            <a:picLocks noGrp="1" noChangeAspect="1"/>
          </p:cNvPicPr>
          <p:nvPr isPhoto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3672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3123972"/>
              </p:ext>
            </p:extLst>
          </p:nvPr>
        </p:nvGraphicFramePr>
        <p:xfrm>
          <a:off x="467544" y="332656"/>
          <a:ext cx="8136904" cy="5753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Документ" r:id="rId5" imgW="6153535" imgH="5315584" progId="Word.Document.12">
                  <p:embed/>
                </p:oleObj>
              </mc:Choice>
              <mc:Fallback>
                <p:oleObj name="Документ" r:id="rId5" imgW="6153535" imgH="5315584" progId="Word.Document.12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332656"/>
                        <a:ext cx="8136904" cy="57538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3846</TotalTime>
  <Words>1714</Words>
  <Application>Microsoft Office PowerPoint</Application>
  <PresentationFormat>Экран (4:3)</PresentationFormat>
  <Paragraphs>236</Paragraphs>
  <Slides>38</Slides>
  <Notes>11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5" baseType="lpstr">
      <vt:lpstr>Arial</vt:lpstr>
      <vt:lpstr>Arial Black</vt:lpstr>
      <vt:lpstr>Calibri</vt:lpstr>
      <vt:lpstr>Monotype Corsiva</vt:lpstr>
      <vt:lpstr>Times New Roman</vt:lpstr>
      <vt:lpstr>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marina</dc:creator>
  <cp:lastModifiedBy>Соц.педагоги</cp:lastModifiedBy>
  <cp:revision>194</cp:revision>
  <dcterms:created xsi:type="dcterms:W3CDTF">2012-06-10T14:18:56Z</dcterms:created>
  <dcterms:modified xsi:type="dcterms:W3CDTF">2022-05-04T09:52:38Z</dcterms:modified>
</cp:coreProperties>
</file>