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77" r:id="rId4"/>
    <p:sldId id="278" r:id="rId5"/>
    <p:sldId id="258" r:id="rId6"/>
    <p:sldId id="259" r:id="rId7"/>
    <p:sldId id="279" r:id="rId8"/>
    <p:sldId id="280" r:id="rId9"/>
    <p:sldId id="281" r:id="rId10"/>
    <p:sldId id="282" r:id="rId11"/>
    <p:sldId id="260" r:id="rId12"/>
    <p:sldId id="275"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70560" y="530352"/>
            <a:ext cx="1091184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533405"/>
            <a:ext cx="26416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711200" y="533403"/>
            <a:ext cx="79248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670560" y="530352"/>
            <a:ext cx="1091184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417F7F-9DD0-4E0E-906B-97688C0B2C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7F42A8-815E-4604-8BF5-903F2EE340AD}" type="datetimeFigureOut">
              <a:rPr lang="ru-RU" smtClean="0"/>
              <a:pPr/>
              <a:t>09.04.2023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417F7F-9DD0-4E0E-906B-97688C0B2CBF}" type="slidenum">
              <a:rPr lang="ru-RU" smtClean="0"/>
              <a:pPr/>
              <a:t>‹#›</a:t>
            </a:fld>
            <a:endParaRPr lang="ru-RU"/>
          </a:p>
        </p:txBody>
      </p:sp>
      <p:sp>
        <p:nvSpPr>
          <p:cNvPr id="3" name="Рисунок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7F42A8-815E-4604-8BF5-903F2EE340AD}" type="datetimeFigureOut">
              <a:rPr lang="ru-RU" smtClean="0"/>
              <a:pPr/>
              <a:t>09.04.2023</a:t>
            </a:fld>
            <a:endParaRPr lang="ru-RU"/>
          </a:p>
        </p:txBody>
      </p:sp>
      <p:sp>
        <p:nvSpPr>
          <p:cNvPr id="18" name="Нижний колонтитул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417F7F-9DD0-4E0E-906B-97688C0B2C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27276" y="2562044"/>
            <a:ext cx="6487064" cy="1475117"/>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sz="1800" b="1" dirty="0" smtClean="0">
                <a:solidFill>
                  <a:schemeClr val="accent5">
                    <a:lumMod val="75000"/>
                  </a:schemeClr>
                </a:solidFill>
                <a:latin typeface="Times New Roman" panose="02020603050405020304" pitchFamily="18" charset="0"/>
                <a:cs typeface="Times New Roman" panose="02020603050405020304" pitchFamily="18" charset="0"/>
              </a:rPr>
              <a:t>Мастер-класс: «Опытно </a:t>
            </a:r>
            <a:r>
              <a:rPr lang="ru-RU" sz="1800" b="1" dirty="0">
                <a:solidFill>
                  <a:schemeClr val="accent5">
                    <a:lumMod val="75000"/>
                  </a:schemeClr>
                </a:solidFill>
                <a:latin typeface="Times New Roman" panose="02020603050405020304" pitchFamily="18" charset="0"/>
                <a:cs typeface="Times New Roman" panose="02020603050405020304" pitchFamily="18" charset="0"/>
              </a:rPr>
              <a:t>– экспериментальная деятельность с детьми старшего дошкольного </a:t>
            </a:r>
            <a:r>
              <a:rPr lang="ru-RU" sz="1800" b="1" dirty="0" smtClean="0">
                <a:solidFill>
                  <a:schemeClr val="accent5">
                    <a:lumMod val="75000"/>
                  </a:schemeClr>
                </a:solidFill>
                <a:latin typeface="Times New Roman" panose="02020603050405020304" pitchFamily="18" charset="0"/>
                <a:cs typeface="Times New Roman" panose="02020603050405020304" pitchFamily="18" charset="0"/>
              </a:rPr>
              <a:t>возраста» в рамках краткосрочного проекта по познавательному развитию</a:t>
            </a:r>
            <a:endParaRPr lang="ru-RU" sz="1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555410" y="4606504"/>
            <a:ext cx="5164196" cy="71599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sz="1600" dirty="0" smtClean="0">
                <a:solidFill>
                  <a:schemeClr val="accent3">
                    <a:lumMod val="75000"/>
                  </a:schemeClr>
                </a:solidFill>
                <a:latin typeface="Times New Roman" panose="02020603050405020304" pitchFamily="18" charset="0"/>
                <a:cs typeface="Times New Roman" panose="02020603050405020304" pitchFamily="18" charset="0"/>
              </a:rPr>
              <a:t>Подготовила: воспитатель группы №3 Панкратова Александра Владимировна</a:t>
            </a:r>
          </a:p>
        </p:txBody>
      </p:sp>
      <p:sp>
        <p:nvSpPr>
          <p:cNvPr id="4" name="TextBox 3"/>
          <p:cNvSpPr txBox="1"/>
          <p:nvPr/>
        </p:nvSpPr>
        <p:spPr>
          <a:xfrm>
            <a:off x="2173856" y="595221"/>
            <a:ext cx="7599872" cy="1569660"/>
          </a:xfrm>
          <a:prstGeom prst="rect">
            <a:avLst/>
          </a:prstGeom>
          <a:solidFill>
            <a:schemeClr val="accent1">
              <a:lumMod val="20000"/>
              <a:lumOff val="80000"/>
            </a:schemeClr>
          </a:solidFill>
        </p:spPr>
        <p:txBody>
          <a:bodyPr wrap="square" rtlCol="0">
            <a:spAutoFit/>
          </a:bodyPr>
          <a:lstStyle/>
          <a:p>
            <a:pPr lvl="0" algn="ctr" defTabSz="914400" fontAlgn="base">
              <a:spcBef>
                <a:spcPct val="0"/>
              </a:spcBef>
              <a:spcAft>
                <a:spcPct val="0"/>
              </a:spcAft>
              <a:tabLst>
                <a:tab pos="5715000" algn="l"/>
              </a:tabLst>
            </a:pPr>
            <a:r>
              <a:rPr lang="ru-RU" sz="1600" b="1" dirty="0" smtClean="0">
                <a:latin typeface="Times New Roman" pitchFamily="18" charset="0"/>
                <a:ea typeface="Times New Roman" pitchFamily="18" charset="0"/>
                <a:cs typeface="Arial" pitchFamily="34" charset="0"/>
              </a:rPr>
              <a:t>МУНИЦИПАЛЬНОЕ ДОШКОЛЬНОЕ ОБРАЗОВАТЕЛЬНОЕ УЧРЕЖДЕНИЕ </a:t>
            </a:r>
            <a:endParaRPr lang="ru-RU" sz="1600" dirty="0" smtClean="0">
              <a:latin typeface="Tahoma" pitchFamily="34" charset="0"/>
              <a:cs typeface="Arial" pitchFamily="34" charset="0"/>
            </a:endParaRPr>
          </a:p>
          <a:p>
            <a:pPr lvl="0" algn="ctr" defTabSz="914400" eaLnBrk="0" fontAlgn="base" hangingPunct="0">
              <a:spcBef>
                <a:spcPct val="0"/>
              </a:spcBef>
              <a:spcAft>
                <a:spcPct val="0"/>
              </a:spcAft>
              <a:tabLst>
                <a:tab pos="5715000" algn="l"/>
              </a:tabLst>
            </a:pPr>
            <a:r>
              <a:rPr lang="ru-RU" sz="1600" b="1" dirty="0" smtClean="0">
                <a:latin typeface="Tahoma"/>
                <a:ea typeface="Times New Roman" pitchFamily="18" charset="0"/>
                <a:cs typeface="Arial" pitchFamily="34" charset="0"/>
              </a:rPr>
              <a:t>«</a:t>
            </a:r>
            <a:r>
              <a:rPr lang="ru-RU" sz="1600" b="1" dirty="0" smtClean="0">
                <a:latin typeface="Times New Roman" pitchFamily="18" charset="0"/>
                <a:ea typeface="Times New Roman" pitchFamily="18" charset="0"/>
                <a:cs typeface="Arial" pitchFamily="34" charset="0"/>
              </a:rPr>
              <a:t>ДЕТСКИЙ САД №223 КРАСНОАРМЕЙСКОГО РАЙОНА ВОЛГОГРАДА</a:t>
            </a:r>
            <a:r>
              <a:rPr lang="ru-RU" sz="1600" b="1" dirty="0" smtClean="0">
                <a:latin typeface="Tahoma"/>
                <a:ea typeface="Times New Roman" pitchFamily="18" charset="0"/>
                <a:cs typeface="Arial" pitchFamily="34" charset="0"/>
              </a:rPr>
              <a:t>»</a:t>
            </a:r>
            <a:r>
              <a:rPr lang="ru-RU" sz="1600" b="1" dirty="0" smtClean="0">
                <a:latin typeface="Times New Roman" pitchFamily="18" charset="0"/>
                <a:ea typeface="Times New Roman" pitchFamily="18" charset="0"/>
                <a:cs typeface="Arial" pitchFamily="34" charset="0"/>
              </a:rPr>
              <a:t> </a:t>
            </a:r>
            <a:endParaRPr lang="ru-RU" sz="1600" dirty="0" smtClean="0">
              <a:latin typeface="Tahoma" pitchFamily="34" charset="0"/>
              <a:cs typeface="Arial" pitchFamily="34" charset="0"/>
            </a:endParaRPr>
          </a:p>
          <a:p>
            <a:pPr lvl="0" algn="ctr" defTabSz="914400" eaLnBrk="0" fontAlgn="base" hangingPunct="0">
              <a:spcBef>
                <a:spcPct val="0"/>
              </a:spcBef>
              <a:spcAft>
                <a:spcPct val="0"/>
              </a:spcAft>
              <a:tabLst>
                <a:tab pos="5715000" algn="l"/>
              </a:tabLst>
            </a:pPr>
            <a:r>
              <a:rPr lang="ru-RU" sz="1600" b="1" dirty="0" smtClean="0">
                <a:latin typeface="Times New Roman" pitchFamily="18" charset="0"/>
                <a:ea typeface="Times New Roman" pitchFamily="18" charset="0"/>
                <a:cs typeface="Arial" pitchFamily="34" charset="0"/>
              </a:rPr>
              <a:t>(МОУ Детский сад № 223) </a:t>
            </a:r>
            <a:endParaRPr lang="ru-RU" sz="1600" dirty="0" smtClean="0">
              <a:latin typeface="Tahoma" pitchFamily="34" charset="0"/>
              <a:cs typeface="Arial" pitchFamily="34" charset="0"/>
            </a:endParaRPr>
          </a:p>
          <a:p>
            <a:pPr lvl="0" algn="ctr" defTabSz="914400" eaLnBrk="0" fontAlgn="base" hangingPunct="0">
              <a:spcBef>
                <a:spcPct val="0"/>
              </a:spcBef>
              <a:spcAft>
                <a:spcPct val="0"/>
              </a:spcAft>
              <a:tabLst>
                <a:tab pos="5715000" algn="l"/>
              </a:tabLst>
            </a:pPr>
            <a:r>
              <a:rPr lang="ru-RU" sz="1600" dirty="0" smtClean="0">
                <a:latin typeface="Times New Roman" pitchFamily="18" charset="0"/>
                <a:ea typeface="Times New Roman" pitchFamily="18" charset="0"/>
                <a:cs typeface="Arial" pitchFamily="34" charset="0"/>
              </a:rPr>
              <a:t>Адрес: 400029, Россия,  Волгоград,  ул. </a:t>
            </a:r>
            <a:r>
              <a:rPr lang="ru-RU" sz="1600" dirty="0" err="1" smtClean="0">
                <a:latin typeface="Times New Roman" pitchFamily="18" charset="0"/>
                <a:ea typeface="Times New Roman" pitchFamily="18" charset="0"/>
                <a:cs typeface="Arial" pitchFamily="34" charset="0"/>
              </a:rPr>
              <a:t>Саушинская</a:t>
            </a:r>
            <a:r>
              <a:rPr lang="ru-RU" sz="1600" dirty="0" smtClean="0">
                <a:latin typeface="Times New Roman" pitchFamily="18" charset="0"/>
                <a:ea typeface="Times New Roman" pitchFamily="18" charset="0"/>
                <a:cs typeface="Arial" pitchFamily="34" charset="0"/>
              </a:rPr>
              <a:t>, 26 тел: 64-74-40,</a:t>
            </a:r>
            <a:r>
              <a:rPr lang="en-US" sz="1600" dirty="0" smtClean="0">
                <a:latin typeface="Times New Roman" pitchFamily="18" charset="0"/>
                <a:ea typeface="Times New Roman" pitchFamily="18" charset="0"/>
                <a:cs typeface="Arial" pitchFamily="34" charset="0"/>
              </a:rPr>
              <a:t>email</a:t>
            </a:r>
            <a:r>
              <a:rPr lang="ru-RU" sz="1600" dirty="0" smtClean="0">
                <a:latin typeface="Times New Roman" pitchFamily="18" charset="0"/>
                <a:ea typeface="Times New Roman" pitchFamily="18" charset="0"/>
                <a:cs typeface="Arial" pitchFamily="34" charset="0"/>
              </a:rPr>
              <a:t>:</a:t>
            </a:r>
            <a:r>
              <a:rPr lang="en-US" sz="1600" dirty="0" err="1" smtClean="0">
                <a:latin typeface="Times New Roman" pitchFamily="18" charset="0"/>
                <a:ea typeface="Times New Roman" pitchFamily="18" charset="0"/>
                <a:cs typeface="Arial" pitchFamily="34" charset="0"/>
              </a:rPr>
              <a:t>dou</a:t>
            </a:r>
            <a:r>
              <a:rPr lang="ru-RU" sz="1600" dirty="0" smtClean="0">
                <a:latin typeface="Times New Roman" pitchFamily="18" charset="0"/>
                <a:ea typeface="Times New Roman" pitchFamily="18" charset="0"/>
                <a:cs typeface="Arial" pitchFamily="34" charset="0"/>
              </a:rPr>
              <a:t>223@</a:t>
            </a:r>
            <a:r>
              <a:rPr lang="en-US" sz="1600" dirty="0" err="1" smtClean="0">
                <a:latin typeface="Times New Roman" pitchFamily="18" charset="0"/>
                <a:ea typeface="Times New Roman" pitchFamily="18" charset="0"/>
                <a:cs typeface="Arial" pitchFamily="34" charset="0"/>
              </a:rPr>
              <a:t>volgadmin</a:t>
            </a:r>
            <a:r>
              <a:rPr lang="ru-RU" sz="1600" dirty="0" smtClean="0">
                <a:latin typeface="Times New Roman" pitchFamily="18" charset="0"/>
                <a:ea typeface="Times New Roman" pitchFamily="18" charset="0"/>
                <a:cs typeface="Arial" pitchFamily="34" charset="0"/>
              </a:rPr>
              <a:t>.</a:t>
            </a:r>
            <a:r>
              <a:rPr lang="en-US" sz="1600" dirty="0" err="1" smtClean="0">
                <a:latin typeface="Times New Roman" pitchFamily="18" charset="0"/>
                <a:ea typeface="Times New Roman" pitchFamily="18" charset="0"/>
                <a:cs typeface="Arial" pitchFamily="34" charset="0"/>
              </a:rPr>
              <a:t>ru</a:t>
            </a:r>
            <a:endParaRPr lang="ru-RU" sz="1600" dirty="0" smtClean="0">
              <a:latin typeface="Tahoma" pitchFamily="34" charset="0"/>
              <a:cs typeface="Arial" pitchFamily="34" charset="0"/>
            </a:endParaRPr>
          </a:p>
          <a:p>
            <a:pPr lvl="0" algn="ctr" defTabSz="914400" eaLnBrk="0" fontAlgn="base" hangingPunct="0">
              <a:spcBef>
                <a:spcPct val="0"/>
              </a:spcBef>
              <a:spcAft>
                <a:spcPct val="0"/>
              </a:spcAft>
              <a:tabLst>
                <a:tab pos="5715000" algn="l"/>
              </a:tabLst>
            </a:pPr>
            <a:r>
              <a:rPr lang="ru-RU" sz="1600" dirty="0" smtClean="0">
                <a:latin typeface="Times New Roman" pitchFamily="18" charset="0"/>
                <a:ea typeface="Times New Roman" pitchFamily="18" charset="0"/>
                <a:cs typeface="Arial" pitchFamily="34" charset="0"/>
              </a:rPr>
              <a:t>ИНН/КПП  3448017066/344801001     ОГРН  1033401199721</a:t>
            </a:r>
            <a:endParaRPr lang="ru-RU" sz="1600" dirty="0" smtClean="0">
              <a:latin typeface="Tahoma" pitchFamily="34" charset="0"/>
              <a:cs typeface="Arial" pitchFamily="34" charset="0"/>
            </a:endParaRPr>
          </a:p>
        </p:txBody>
      </p:sp>
      <p:pic>
        <p:nvPicPr>
          <p:cNvPr id="1026" name="Picture 2" descr="C:\Users\Владимир\OneDrive\Рабочий стол\изображение_viber_2023-04-09_10-02-32-220.jpg"/>
          <p:cNvPicPr>
            <a:picLocks noChangeAspect="1" noChangeArrowheads="1"/>
          </p:cNvPicPr>
          <p:nvPr/>
        </p:nvPicPr>
        <p:blipFill>
          <a:blip r:embed="rId2"/>
          <a:srcRect/>
          <a:stretch>
            <a:fillRect/>
          </a:stretch>
        </p:blipFill>
        <p:spPr bwMode="auto">
          <a:xfrm>
            <a:off x="1521843" y="2242867"/>
            <a:ext cx="2989771" cy="3986361"/>
          </a:xfrm>
          <a:prstGeom prst="rect">
            <a:avLst/>
          </a:prstGeom>
          <a:noFill/>
          <a:scene3d>
            <a:camera prst="orthographicFront"/>
            <a:lightRig rig="threePt" dir="t"/>
          </a:scene3d>
          <a:sp3d>
            <a:bevelT w="139700" prst="cross"/>
          </a:sp3d>
        </p:spPr>
      </p:pic>
    </p:spTree>
    <p:extLst>
      <p:ext uri="{BB962C8B-B14F-4D97-AF65-F5344CB8AC3E}">
        <p14:creationId xmlns="" xmlns:p14="http://schemas.microsoft.com/office/powerpoint/2010/main" val="134351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3140" y="621102"/>
            <a:ext cx="8945592" cy="55092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u="sng" dirty="0" smtClean="0">
                <a:latin typeface="Times New Roman" pitchFamily="18" charset="0"/>
                <a:cs typeface="Times New Roman" pitchFamily="18" charset="0"/>
              </a:rPr>
              <a:t>Анализ работы:</a:t>
            </a:r>
            <a:endParaRPr lang="ru-RU" sz="1600" u="sng" dirty="0" smtClean="0">
              <a:latin typeface="Times New Roman" pitchFamily="18" charset="0"/>
              <a:cs typeface="Times New Roman" pitchFamily="18" charset="0"/>
            </a:endParaRPr>
          </a:p>
          <a:p>
            <a:r>
              <a:rPr lang="ru-RU" sz="1600" dirty="0" smtClean="0"/>
              <a:t>  </a:t>
            </a:r>
            <a:r>
              <a:rPr lang="ru-RU" sz="1600" dirty="0" smtClean="0">
                <a:latin typeface="Times New Roman" pitchFamily="18" charset="0"/>
                <a:cs typeface="Times New Roman" pitchFamily="18" charset="0"/>
              </a:rPr>
              <a:t> Данный опыт работы по опытно-экспериментальной деятельности у детей старшего  дошкольного возраста позволяет нам сделать следующие выводы:</a:t>
            </a:r>
          </a:p>
          <a:p>
            <a:r>
              <a:rPr lang="ru-RU" sz="1600" dirty="0" smtClean="0">
                <a:latin typeface="Times New Roman" pitchFamily="18" charset="0"/>
                <a:cs typeface="Times New Roman" pitchFamily="18" charset="0"/>
              </a:rPr>
              <a:t>● возросли исследовательские умения и навыки детей (умение видеть и определять проблему, принимать и ставить цель, решать проблемы, анализировать объект или явление, выделять существенные признаки, причины и связи, сопоставлять различные факты, выдвигать различные гипотезы, отбирать средства и материалы для самостоятельной деятельности,  осуществлять эксперимент, делать определенные умозаключения и выводы);</a:t>
            </a:r>
          </a:p>
          <a:p>
            <a:r>
              <a:rPr lang="ru-RU" sz="1600" dirty="0" smtClean="0">
                <a:latin typeface="Times New Roman" pitchFamily="18" charset="0"/>
                <a:cs typeface="Times New Roman" pitchFamily="18" charset="0"/>
              </a:rPr>
              <a:t>● усовершенствовалось речевое развитие детей  (обогащение словарного запаса детей различными терминами, закрепление умения грамматически правильно строить свои ответы на вопросы, умение задавать вопросы, следить за логикой своего высказывания, умение строить доказательную речь, умение вести диалог);</a:t>
            </a:r>
          </a:p>
          <a:p>
            <a:r>
              <a:rPr lang="ru-RU" sz="1600" dirty="0" smtClean="0">
                <a:latin typeface="Times New Roman" pitchFamily="18" charset="0"/>
                <a:cs typeface="Times New Roman" pitchFamily="18" charset="0"/>
              </a:rPr>
              <a:t>  ● повысились личностные характеристики дошкольников  (проявление инициативы, самостоятельности, умения сотрудничать с другими, потребности отстаивать свою точку зрения, согласовывать ее с другими)</a:t>
            </a:r>
          </a:p>
          <a:p>
            <a:r>
              <a:rPr lang="ru-RU" sz="1600" dirty="0" smtClean="0">
                <a:latin typeface="Times New Roman" pitchFamily="18" charset="0"/>
                <a:cs typeface="Times New Roman" pitchFamily="18" charset="0"/>
              </a:rPr>
              <a:t>●  знания детей о неживой природе стали более полными, содержательными  и конкретными. У детей проявился ярко выраженный интерес к объектам и явлениям природы, дети стали бережно, гуманно  относиться к природе, стремиться к правильному поведению по отношению к миру природы, дети стали постепенно овладевать навыками экологически безопасного поведения в природе, научились вести наблюдения за объектами неживой природы</a:t>
            </a:r>
          </a:p>
          <a:p>
            <a:r>
              <a:rPr lang="ru-RU" sz="1600" dirty="0" smtClean="0">
                <a:latin typeface="Times New Roman" pitchFamily="18" charset="0"/>
                <a:cs typeface="Times New Roman" pitchFamily="18" charset="0"/>
              </a:rPr>
              <a:t>●многие дети научились проводить простые и сложные опыты, исследования объектов неживой природы, в дальнейшем они будут с пользой для себя заниматься поисковой деятельностью.</a:t>
            </a:r>
            <a:endParaRPr lang="ru-RU" sz="1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descr="C:\Users\ира\AppData\Local\Microsoft\Windows\Temporary Internet Files\Content.Word\DSC00887.jpg"/>
          <p:cNvPicPr>
            <a:picLocks noChangeArrowheads="1"/>
          </p:cNvPicPr>
          <p:nvPr/>
        </p:nvPicPr>
        <p:blipFill>
          <a:blip r:embed="rId2" cstate="print"/>
          <a:srcRect b="-201"/>
          <a:stretch>
            <a:fillRect/>
          </a:stretch>
        </p:blipFill>
        <p:spPr bwMode="auto">
          <a:xfrm>
            <a:off x="1727200" y="404663"/>
            <a:ext cx="3742267" cy="6114669"/>
          </a:xfrm>
          <a:prstGeom prst="rect">
            <a:avLst/>
          </a:prstGeom>
          <a:noFill/>
          <a:ln w="9525">
            <a:noFill/>
            <a:miter lim="800000"/>
            <a:headEnd/>
            <a:tailEnd/>
          </a:ln>
        </p:spPr>
      </p:pic>
      <p:sp>
        <p:nvSpPr>
          <p:cNvPr id="3" name="Прямоугольник 2"/>
          <p:cNvSpPr/>
          <p:nvPr/>
        </p:nvSpPr>
        <p:spPr>
          <a:xfrm>
            <a:off x="5791199" y="1083733"/>
            <a:ext cx="5808134" cy="4524315"/>
          </a:xfrm>
          <a:prstGeom prst="rect">
            <a:avLst/>
          </a:prstGeom>
        </p:spPr>
        <p:txBody>
          <a:bodyPr wrap="square">
            <a:spAutoFit/>
          </a:bodyPr>
          <a:lstStyle/>
          <a:p>
            <a:r>
              <a:rPr lang="ru-RU" sz="3200" b="1" i="1" dirty="0">
                <a:solidFill>
                  <a:srgbClr val="336699"/>
                </a:solidFill>
                <a:latin typeface="Times New Roman" pitchFamily="18" charset="0"/>
                <a:cs typeface="Times New Roman" pitchFamily="18" charset="0"/>
              </a:rPr>
              <a:t>Есть у меня шестеро слуг,</a:t>
            </a:r>
            <a:br>
              <a:rPr lang="ru-RU" sz="3200" b="1" i="1" dirty="0">
                <a:solidFill>
                  <a:srgbClr val="336699"/>
                </a:solidFill>
                <a:latin typeface="Times New Roman" pitchFamily="18" charset="0"/>
                <a:cs typeface="Times New Roman" pitchFamily="18" charset="0"/>
              </a:rPr>
            </a:br>
            <a:r>
              <a:rPr lang="ru-RU" sz="3200" b="1" i="1" dirty="0">
                <a:solidFill>
                  <a:srgbClr val="336699"/>
                </a:solidFill>
                <a:latin typeface="Times New Roman" pitchFamily="18" charset="0"/>
                <a:cs typeface="Times New Roman" pitchFamily="18" charset="0"/>
              </a:rPr>
              <a:t>Проворных, удалых,</a:t>
            </a:r>
            <a:br>
              <a:rPr lang="ru-RU" sz="3200" b="1" i="1" dirty="0">
                <a:solidFill>
                  <a:srgbClr val="336699"/>
                </a:solidFill>
                <a:latin typeface="Times New Roman" pitchFamily="18" charset="0"/>
                <a:cs typeface="Times New Roman" pitchFamily="18" charset="0"/>
              </a:rPr>
            </a:br>
            <a:r>
              <a:rPr lang="ru-RU" sz="3200" b="1" i="1" dirty="0">
                <a:solidFill>
                  <a:srgbClr val="336699"/>
                </a:solidFill>
                <a:latin typeface="Times New Roman" pitchFamily="18" charset="0"/>
                <a:cs typeface="Times New Roman" pitchFamily="18" charset="0"/>
              </a:rPr>
              <a:t>И всё, что вижу я вокруг, -</a:t>
            </a:r>
            <a:br>
              <a:rPr lang="ru-RU" sz="3200" b="1" i="1" dirty="0">
                <a:solidFill>
                  <a:srgbClr val="336699"/>
                </a:solidFill>
                <a:latin typeface="Times New Roman" pitchFamily="18" charset="0"/>
                <a:cs typeface="Times New Roman" pitchFamily="18" charset="0"/>
              </a:rPr>
            </a:br>
            <a:r>
              <a:rPr lang="ru-RU" sz="3200" b="1" i="1" dirty="0">
                <a:solidFill>
                  <a:srgbClr val="336699"/>
                </a:solidFill>
                <a:latin typeface="Times New Roman" pitchFamily="18" charset="0"/>
                <a:cs typeface="Times New Roman" pitchFamily="18" charset="0"/>
              </a:rPr>
              <a:t>Всё узнаю от них.</a:t>
            </a:r>
            <a:br>
              <a:rPr lang="ru-RU" sz="3200" b="1" i="1" dirty="0">
                <a:solidFill>
                  <a:srgbClr val="336699"/>
                </a:solidFill>
                <a:latin typeface="Times New Roman" pitchFamily="18" charset="0"/>
                <a:cs typeface="Times New Roman" pitchFamily="18" charset="0"/>
              </a:rPr>
            </a:br>
            <a:r>
              <a:rPr lang="ru-RU" sz="3200" b="1" i="1" dirty="0">
                <a:solidFill>
                  <a:srgbClr val="336699"/>
                </a:solidFill>
                <a:latin typeface="Times New Roman" pitchFamily="18" charset="0"/>
                <a:cs typeface="Times New Roman" pitchFamily="18" charset="0"/>
              </a:rPr>
              <a:t>Они по знаку моему</a:t>
            </a:r>
            <a:endParaRPr lang="ru-RU" sz="3200" dirty="0">
              <a:solidFill>
                <a:srgbClr val="336699"/>
              </a:solidFill>
              <a:latin typeface="Times New Roman" pitchFamily="18" charset="0"/>
              <a:cs typeface="Times New Roman" pitchFamily="18" charset="0"/>
            </a:endParaRPr>
          </a:p>
          <a:p>
            <a:r>
              <a:rPr lang="ru-RU" sz="3200" b="1" i="1" dirty="0">
                <a:solidFill>
                  <a:srgbClr val="336699"/>
                </a:solidFill>
                <a:latin typeface="Times New Roman" pitchFamily="18" charset="0"/>
                <a:cs typeface="Times New Roman" pitchFamily="18" charset="0"/>
              </a:rPr>
              <a:t>Являются в нужде.…</a:t>
            </a:r>
            <a:endParaRPr lang="ru-RU" sz="3200" dirty="0">
              <a:solidFill>
                <a:srgbClr val="336699"/>
              </a:solidFill>
              <a:latin typeface="Times New Roman" pitchFamily="18" charset="0"/>
              <a:cs typeface="Times New Roman" pitchFamily="18" charset="0"/>
            </a:endParaRPr>
          </a:p>
          <a:p>
            <a:r>
              <a:rPr lang="ru-RU" sz="3200" b="1" i="1" dirty="0">
                <a:solidFill>
                  <a:srgbClr val="336699"/>
                </a:solidFill>
                <a:latin typeface="Times New Roman" pitchFamily="18" charset="0"/>
                <a:cs typeface="Times New Roman" pitchFamily="18" charset="0"/>
              </a:rPr>
              <a:t>Зовут их: «Как и  Почему,</a:t>
            </a:r>
            <a:br>
              <a:rPr lang="ru-RU" sz="3200" b="1" i="1" dirty="0">
                <a:solidFill>
                  <a:srgbClr val="336699"/>
                </a:solidFill>
                <a:latin typeface="Times New Roman" pitchFamily="18" charset="0"/>
                <a:cs typeface="Times New Roman" pitchFamily="18" charset="0"/>
              </a:rPr>
            </a:br>
            <a:r>
              <a:rPr lang="ru-RU" sz="3200" b="1" i="1" dirty="0">
                <a:solidFill>
                  <a:srgbClr val="336699"/>
                </a:solidFill>
                <a:latin typeface="Times New Roman" pitchFamily="18" charset="0"/>
                <a:cs typeface="Times New Roman" pitchFamily="18" charset="0"/>
              </a:rPr>
              <a:t>Кто, Что, Когда и Где…»</a:t>
            </a:r>
          </a:p>
          <a:p>
            <a:pPr algn="r"/>
            <a:r>
              <a:rPr lang="ru-RU" sz="3200" b="1" i="1" dirty="0" err="1">
                <a:solidFill>
                  <a:srgbClr val="336699"/>
                </a:solidFill>
                <a:latin typeface="Times New Roman" pitchFamily="18" charset="0"/>
                <a:cs typeface="Times New Roman" pitchFamily="18" charset="0"/>
              </a:rPr>
              <a:t>Р.Киплинг</a:t>
            </a:r>
            <a:endParaRPr lang="ru-RU" sz="3200" dirty="0">
              <a:solidFill>
                <a:srgbClr val="336699"/>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710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70"/>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имирязев Климент Аркадьевич - его биография и жизнеописание"/>
          <p:cNvPicPr>
            <a:picLocks noChangeAspect="1" noChangeArrowheads="1"/>
          </p:cNvPicPr>
          <p:nvPr/>
        </p:nvPicPr>
        <p:blipFill>
          <a:blip r:embed="rId2" cstate="print"/>
          <a:srcRect/>
          <a:stretch>
            <a:fillRect/>
          </a:stretch>
        </p:blipFill>
        <p:spPr bwMode="auto">
          <a:xfrm>
            <a:off x="1591732" y="660401"/>
            <a:ext cx="3686850" cy="5317066"/>
          </a:xfrm>
          <a:prstGeom prst="rect">
            <a:avLst/>
          </a:prstGeom>
          <a:noFill/>
        </p:spPr>
      </p:pic>
      <p:sp>
        <p:nvSpPr>
          <p:cNvPr id="3" name="Прямоугольник 2"/>
          <p:cNvSpPr/>
          <p:nvPr/>
        </p:nvSpPr>
        <p:spPr>
          <a:xfrm>
            <a:off x="5621867" y="660400"/>
            <a:ext cx="5740399" cy="5509200"/>
          </a:xfrm>
          <a:prstGeom prst="rect">
            <a:avLst/>
          </a:prstGeom>
        </p:spPr>
        <p:txBody>
          <a:bodyPr wrap="square">
            <a:spAutoFit/>
          </a:bodyPr>
          <a:lstStyle/>
          <a:p>
            <a:r>
              <a:rPr lang="ru-RU" sz="3200" b="1" i="1" dirty="0">
                <a:solidFill>
                  <a:srgbClr val="336699"/>
                </a:solidFill>
                <a:latin typeface="Times New Roman" panose="02020603050405020304" pitchFamily="18" charset="0"/>
                <a:cs typeface="Times New Roman" panose="02020603050405020304" pitchFamily="18" charset="0"/>
              </a:rPr>
              <a:t>«Люди, научившиеся … наблюдениям и опытам, приобретают способность сами ставить вопросы и получать на них фактические ответы, оказываясь на более высоком умственном и нравственном уровне в сравнении с теми, кто такой школы не прошёл». </a:t>
            </a:r>
            <a:r>
              <a:rPr lang="ru-RU" sz="3200" i="1" dirty="0">
                <a:solidFill>
                  <a:srgbClr val="FF0000"/>
                </a:solidFill>
                <a:latin typeface="Times New Roman" panose="02020603050405020304" pitchFamily="18" charset="0"/>
                <a:cs typeface="Times New Roman" panose="02020603050405020304" pitchFamily="18" charset="0"/>
              </a:rPr>
              <a:t/>
            </a:r>
            <a:br>
              <a:rPr lang="ru-RU" sz="3200" i="1" dirty="0">
                <a:solidFill>
                  <a:srgbClr val="FF0000"/>
                </a:solidFill>
                <a:latin typeface="Times New Roman" panose="02020603050405020304" pitchFamily="18" charset="0"/>
                <a:cs typeface="Times New Roman" panose="02020603050405020304" pitchFamily="18" charset="0"/>
              </a:rPr>
            </a:br>
            <a:r>
              <a:rPr lang="ru-RU" sz="3200" i="1" dirty="0" smtClean="0">
                <a:solidFill>
                  <a:srgbClr val="FF0000"/>
                </a:solidFill>
                <a:latin typeface="Times New Roman" panose="02020603050405020304" pitchFamily="18" charset="0"/>
                <a:cs typeface="Times New Roman" panose="02020603050405020304" pitchFamily="18" charset="0"/>
              </a:rPr>
              <a:t>                          </a:t>
            </a:r>
            <a:r>
              <a:rPr lang="ru-RU" sz="3200" b="1" i="1" dirty="0" smtClean="0">
                <a:latin typeface="Times New Roman" panose="02020603050405020304" pitchFamily="18" charset="0"/>
                <a:cs typeface="Times New Roman" panose="02020603050405020304" pitchFamily="18" charset="0"/>
              </a:rPr>
              <a:t>К</a:t>
            </a:r>
            <a:r>
              <a:rPr lang="ru-RU" sz="3200" b="1" i="1" dirty="0">
                <a:latin typeface="Times New Roman" panose="02020603050405020304" pitchFamily="18" charset="0"/>
                <a:cs typeface="Times New Roman" panose="02020603050405020304" pitchFamily="18" charset="0"/>
              </a:rPr>
              <a:t>. А. Тимирязев</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7607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9457" y="756250"/>
            <a:ext cx="7511690" cy="2800767"/>
          </a:xfrm>
          <a:prstGeom prst="rect">
            <a:avLst/>
          </a:prstGeom>
        </p:spPr>
        <p:txBody>
          <a:bodyPr wrap="square">
            <a:spAutoFit/>
          </a:bodyPr>
          <a:lstStyle/>
          <a:p>
            <a:pPr algn="ctr"/>
            <a:r>
              <a:rPr lang="ru-RU" sz="8800" b="1" i="1" dirty="0" smtClean="0">
                <a:solidFill>
                  <a:srgbClr val="002060"/>
                </a:solidFill>
                <a:latin typeface="Times New Roman" panose="02020603050405020304" pitchFamily="18" charset="0"/>
                <a:cs typeface="Times New Roman" panose="02020603050405020304" pitchFamily="18" charset="0"/>
              </a:rPr>
              <a:t>Спасибо </a:t>
            </a:r>
            <a:r>
              <a:rPr lang="ru-RU" sz="8800" b="1" i="1" dirty="0">
                <a:solidFill>
                  <a:srgbClr val="002060"/>
                </a:solidFill>
                <a:latin typeface="Times New Roman" panose="02020603050405020304" pitchFamily="18" charset="0"/>
                <a:cs typeface="Times New Roman" panose="02020603050405020304" pitchFamily="18" charset="0"/>
              </a:rPr>
              <a:t>за </a:t>
            </a:r>
            <a:r>
              <a:rPr lang="ru-RU" sz="8800" b="1" i="1" dirty="0" smtClean="0">
                <a:solidFill>
                  <a:srgbClr val="002060"/>
                </a:solidFill>
                <a:latin typeface="Times New Roman" panose="02020603050405020304" pitchFamily="18" charset="0"/>
                <a:cs typeface="Times New Roman" panose="02020603050405020304" pitchFamily="18" charset="0"/>
              </a:rPr>
              <a:t>внимание !!!</a:t>
            </a:r>
            <a:endParaRPr lang="ru-RU" sz="8800" b="1" i="1" dirty="0">
              <a:solidFill>
                <a:srgbClr val="002060"/>
              </a:solidFill>
              <a:latin typeface="Times New Roman" panose="02020603050405020304" pitchFamily="18" charset="0"/>
              <a:cs typeface="Times New Roman" panose="02020603050405020304" pitchFamily="18" charset="0"/>
            </a:endParaRPr>
          </a:p>
        </p:txBody>
      </p:sp>
      <p:pic>
        <p:nvPicPr>
          <p:cNvPr id="1027" name="Picture 3" descr="C:\Users\Владимир\OneDrive\Рабочий стол\eksperiment2.jpg"/>
          <p:cNvPicPr>
            <a:picLocks noChangeAspect="1" noChangeArrowheads="1"/>
          </p:cNvPicPr>
          <p:nvPr/>
        </p:nvPicPr>
        <p:blipFill>
          <a:blip r:embed="rId2"/>
          <a:srcRect/>
          <a:stretch>
            <a:fillRect/>
          </a:stretch>
        </p:blipFill>
        <p:spPr bwMode="auto">
          <a:xfrm>
            <a:off x="4743629" y="3528205"/>
            <a:ext cx="3155651" cy="2102060"/>
          </a:xfrm>
          <a:prstGeom prst="rect">
            <a:avLst/>
          </a:prstGeom>
          <a:noFill/>
          <a:effectLst>
            <a:glow rad="228600">
              <a:schemeClr val="accent6">
                <a:satMod val="175000"/>
                <a:alpha val="40000"/>
              </a:schemeClr>
            </a:glow>
          </a:effectLst>
        </p:spPr>
      </p:pic>
    </p:spTree>
    <p:extLst>
      <p:ext uri="{BB962C8B-B14F-4D97-AF65-F5344CB8AC3E}">
        <p14:creationId xmlns="" xmlns:p14="http://schemas.microsoft.com/office/powerpoint/2010/main" val="54651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ухомлинский В.А. скачать"/>
          <p:cNvPicPr>
            <a:picLocks noChangeAspect="1" noChangeArrowheads="1"/>
          </p:cNvPicPr>
          <p:nvPr/>
        </p:nvPicPr>
        <p:blipFill>
          <a:blip r:embed="rId2" cstate="print"/>
          <a:srcRect/>
          <a:stretch>
            <a:fillRect/>
          </a:stretch>
        </p:blipFill>
        <p:spPr bwMode="auto">
          <a:xfrm>
            <a:off x="7992533" y="592667"/>
            <a:ext cx="3780319" cy="5815376"/>
          </a:xfrm>
          <a:prstGeom prst="rect">
            <a:avLst/>
          </a:prstGeom>
          <a:noFill/>
        </p:spPr>
      </p:pic>
      <p:sp>
        <p:nvSpPr>
          <p:cNvPr id="3" name="Прямоугольник 2"/>
          <p:cNvSpPr/>
          <p:nvPr/>
        </p:nvSpPr>
        <p:spPr>
          <a:xfrm>
            <a:off x="1896534" y="406400"/>
            <a:ext cx="5858934" cy="6001643"/>
          </a:xfrm>
          <a:prstGeom prst="rect">
            <a:avLst/>
          </a:prstGeom>
        </p:spPr>
        <p:txBody>
          <a:bodyPr wrap="square">
            <a:spAutoFit/>
          </a:bodyPr>
          <a:lstStyle/>
          <a:p>
            <a:r>
              <a:rPr lang="ru-RU" sz="3200" b="1" i="1" dirty="0">
                <a:solidFill>
                  <a:srgbClr val="336699"/>
                </a:solidFill>
                <a:latin typeface="Times New Roman" panose="02020603050405020304" pitchFamily="18" charset="0"/>
                <a:cs typeface="Times New Roman" panose="02020603050405020304" pitchFamily="18" charset="0"/>
              </a:rPr>
              <a:t>"Умейте открыть перед ребёнком в окружающем мире что-то одно, но открыть так, чтобы кусочек жизни заиграл перед детьми всеми красками радуги. Оставляйте всегда что-то недосказанное, чтобы ребёнку захотелось ещё и ещё раз возвратиться к тому, что он узнал".</a:t>
            </a:r>
            <a:r>
              <a:rPr lang="ru-RU" sz="3200" b="1" dirty="0">
                <a:solidFill>
                  <a:srgbClr val="336699"/>
                </a:solidFill>
                <a:latin typeface="Times New Roman" panose="02020603050405020304" pitchFamily="18" charset="0"/>
                <a:cs typeface="Times New Roman" panose="02020603050405020304" pitchFamily="18" charset="0"/>
              </a:rPr>
              <a:t>  </a:t>
            </a:r>
            <a:r>
              <a:rPr lang="ru-RU" sz="3200" dirty="0">
                <a:solidFill>
                  <a:srgbClr val="336699"/>
                </a:solidFill>
                <a:latin typeface="Times New Roman" panose="02020603050405020304" pitchFamily="18" charset="0"/>
                <a:cs typeface="Times New Roman" panose="02020603050405020304" pitchFamily="18" charset="0"/>
              </a:rPr>
              <a:t>  </a:t>
            </a:r>
            <a:r>
              <a:rPr lang="ru-RU" sz="3200" dirty="0" smtClean="0">
                <a:solidFill>
                  <a:srgbClr val="336699"/>
                </a:solidFill>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Сухомлинский </a:t>
            </a:r>
            <a:r>
              <a:rPr lang="ru-RU" sz="3200" b="1" dirty="0">
                <a:latin typeface="Times New Roman" panose="02020603050405020304" pitchFamily="18" charset="0"/>
                <a:cs typeface="Times New Roman" panose="02020603050405020304" pitchFamily="18" charset="0"/>
              </a:rPr>
              <a:t>В.А.</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1695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283" y="638355"/>
            <a:ext cx="8988725" cy="39703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b="1" i="1" u="sng" dirty="0" smtClean="0">
                <a:latin typeface="Times New Roman" pitchFamily="18" charset="0"/>
                <a:cs typeface="Times New Roman" pitchFamily="18" charset="0"/>
              </a:rPr>
              <a:t>Цель проекта:</a:t>
            </a:r>
            <a:r>
              <a:rPr lang="ru-RU" i="1" dirty="0" smtClean="0">
                <a:latin typeface="Times New Roman" pitchFamily="18" charset="0"/>
                <a:cs typeface="Times New Roman" pitchFamily="18" charset="0"/>
              </a:rPr>
              <a:t> Практическое внедрение детского экспериментирования как средства развития познавательной активности.</a:t>
            </a:r>
          </a:p>
          <a:p>
            <a:r>
              <a:rPr lang="ru-RU" b="1" i="1" u="sng" dirty="0" smtClean="0">
                <a:latin typeface="Times New Roman" pitchFamily="18" charset="0"/>
                <a:cs typeface="Times New Roman" pitchFamily="18" charset="0"/>
              </a:rPr>
              <a:t>Задачи проекта:</a:t>
            </a:r>
          </a:p>
          <a:p>
            <a:r>
              <a:rPr lang="ru-RU" i="1" dirty="0" smtClean="0">
                <a:latin typeface="Times New Roman" pitchFamily="18" charset="0"/>
                <a:cs typeface="Times New Roman" pitchFamily="18" charset="0"/>
              </a:rPr>
              <a:t>- Расширять представления детей об окружающем мире через знакомство с основными физическими свойствами и явлениями;</a:t>
            </a:r>
          </a:p>
          <a:p>
            <a:r>
              <a:rPr lang="ru-RU" i="1" dirty="0" smtClean="0">
                <a:latin typeface="Times New Roman" pitchFamily="18" charset="0"/>
                <a:cs typeface="Times New Roman" pitchFamily="18" charset="0"/>
              </a:rPr>
              <a:t>- Развивать связную речь детей: побуждать рассуждать, аргументировать, пользоваться речью-доказательством;</a:t>
            </a:r>
          </a:p>
          <a:p>
            <a:r>
              <a:rPr lang="ru-RU" i="1" dirty="0" smtClean="0">
                <a:latin typeface="Times New Roman" pitchFamily="18" charset="0"/>
                <a:cs typeface="Times New Roman" pitchFamily="18" charset="0"/>
              </a:rPr>
              <a:t>- Обеспечивать переход от предметно-практического действия к образно-символическому (схематизация, символизация связей и отношений между предметами и явлениями окружающего мира);</a:t>
            </a:r>
          </a:p>
          <a:p>
            <a:r>
              <a:rPr lang="ru-RU" i="1" dirty="0" smtClean="0">
                <a:latin typeface="Times New Roman" pitchFamily="18" charset="0"/>
                <a:cs typeface="Times New Roman" pitchFamily="18" charset="0"/>
              </a:rPr>
              <a:t>- Развивать наблюдательность;</a:t>
            </a:r>
          </a:p>
          <a:p>
            <a:r>
              <a:rPr lang="ru-RU" i="1" dirty="0" smtClean="0">
                <a:latin typeface="Times New Roman" pitchFamily="18" charset="0"/>
                <a:cs typeface="Times New Roman" pitchFamily="18" charset="0"/>
              </a:rPr>
              <a:t>- Воспитывать интерес детей к экспериментальной деятельности;</a:t>
            </a:r>
          </a:p>
          <a:p>
            <a:r>
              <a:rPr lang="ru-RU" i="1" dirty="0" smtClean="0">
                <a:latin typeface="Times New Roman" pitchFamily="18" charset="0"/>
                <a:cs typeface="Times New Roman" pitchFamily="18" charset="0"/>
              </a:rPr>
              <a:t>- Воспитывать такие качества как желание помочь другим, умение договариваться друг с другом для решения общих задач.</a:t>
            </a:r>
            <a:endParaRPr lang="ru-RU" i="1" dirty="0">
              <a:latin typeface="Times New Roman" pitchFamily="18" charset="0"/>
              <a:cs typeface="Times New Roman" pitchFamily="18" charset="0"/>
            </a:endParaRPr>
          </a:p>
        </p:txBody>
      </p:sp>
      <p:sp>
        <p:nvSpPr>
          <p:cNvPr id="3" name="TextBox 2"/>
          <p:cNvSpPr txBox="1"/>
          <p:nvPr/>
        </p:nvSpPr>
        <p:spPr>
          <a:xfrm>
            <a:off x="1699403" y="4856670"/>
            <a:ext cx="904911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b="1" i="1" u="sng" dirty="0" smtClean="0">
                <a:latin typeface="Times New Roman" pitchFamily="18" charset="0"/>
                <a:cs typeface="Times New Roman" pitchFamily="18" charset="0"/>
              </a:rPr>
              <a:t>Вид проекта:</a:t>
            </a:r>
            <a:r>
              <a:rPr lang="ru-RU" i="1" dirty="0" smtClean="0">
                <a:latin typeface="Times New Roman" pitchFamily="18" charset="0"/>
                <a:cs typeface="Times New Roman" pitchFamily="18" charset="0"/>
              </a:rPr>
              <a:t> групповой; краткосрочный; поисково-исследовательский.</a:t>
            </a:r>
          </a:p>
          <a:p>
            <a:r>
              <a:rPr lang="ru-RU" b="1" i="1" u="sng" dirty="0" smtClean="0">
                <a:latin typeface="Times New Roman" pitchFamily="18" charset="0"/>
                <a:cs typeface="Times New Roman" pitchFamily="18" charset="0"/>
              </a:rPr>
              <a:t>Участники проекта:</a:t>
            </a:r>
            <a:r>
              <a:rPr lang="ru-RU" i="1" dirty="0" smtClean="0">
                <a:latin typeface="Times New Roman" pitchFamily="18" charset="0"/>
                <a:cs typeface="Times New Roman" pitchFamily="18" charset="0"/>
              </a:rPr>
              <a:t> воспитатель группы, дети 5-6 лет.</a:t>
            </a:r>
            <a:endParaRPr lang="ru-RU" i="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9675" y="646981"/>
            <a:ext cx="10256808"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b="1" i="1" u="sng" dirty="0" smtClean="0">
                <a:latin typeface="Times New Roman" pitchFamily="18" charset="0"/>
                <a:cs typeface="Times New Roman" pitchFamily="18" charset="0"/>
              </a:rPr>
              <a:t>Этапы реализации проекта:</a:t>
            </a:r>
            <a:endParaRPr lang="ru-RU" i="1" u="sng"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1 этап</a:t>
            </a:r>
            <a:r>
              <a:rPr lang="ru-RU" i="1" dirty="0" smtClean="0">
                <a:latin typeface="Times New Roman" pitchFamily="18" charset="0"/>
                <a:cs typeface="Times New Roman" pitchFamily="18" charset="0"/>
              </a:rPr>
              <a:t> – подготовительный.</a:t>
            </a:r>
          </a:p>
          <a:p>
            <a:r>
              <a:rPr lang="ru-RU" i="1" dirty="0" smtClean="0">
                <a:latin typeface="Times New Roman" pitchFamily="18" charset="0"/>
                <a:cs typeface="Times New Roman" pitchFamily="18" charset="0"/>
              </a:rPr>
              <a:t>• Изучить и проанализировать методическую литературу по теме                                                              </a:t>
            </a:r>
          </a:p>
          <a:p>
            <a:r>
              <a:rPr lang="ru-RU" i="1" dirty="0" smtClean="0">
                <a:latin typeface="Times New Roman" pitchFamily="18" charset="0"/>
                <a:cs typeface="Times New Roman" pitchFamily="18" charset="0"/>
              </a:rPr>
              <a:t>• Составление планирования опытно-экспериментальной деятельности</a:t>
            </a:r>
          </a:p>
          <a:p>
            <a:r>
              <a:rPr lang="ru-RU" i="1" dirty="0" smtClean="0">
                <a:latin typeface="Times New Roman" pitchFamily="18" charset="0"/>
                <a:cs typeface="Times New Roman" pitchFamily="18" charset="0"/>
              </a:rPr>
              <a:t>• Подбор основного оборудования и материала для оснащения центра экспериментальной деятельности.</a:t>
            </a:r>
          </a:p>
          <a:p>
            <a:r>
              <a:rPr lang="ru-RU" b="1" i="1" dirty="0" smtClean="0">
                <a:latin typeface="Times New Roman" pitchFamily="18" charset="0"/>
                <a:cs typeface="Times New Roman" pitchFamily="18" charset="0"/>
              </a:rPr>
              <a:t>2 этап</a:t>
            </a:r>
            <a:r>
              <a:rPr lang="ru-RU" i="1" dirty="0" smtClean="0">
                <a:latin typeface="Times New Roman" pitchFamily="18" charset="0"/>
                <a:cs typeface="Times New Roman" pitchFamily="18" charset="0"/>
              </a:rPr>
              <a:t> – основной.</a:t>
            </a:r>
          </a:p>
          <a:p>
            <a:r>
              <a:rPr lang="ru-RU" i="1" dirty="0" smtClean="0">
                <a:latin typeface="Times New Roman" pitchFamily="18" charset="0"/>
                <a:cs typeface="Times New Roman" pitchFamily="18" charset="0"/>
              </a:rPr>
              <a:t>Внедрение в </a:t>
            </a:r>
            <a:r>
              <a:rPr lang="ru-RU" i="1" dirty="0" err="1" smtClean="0">
                <a:latin typeface="Times New Roman" pitchFamily="18" charset="0"/>
                <a:cs typeface="Times New Roman" pitchFamily="18" charset="0"/>
              </a:rPr>
              <a:t>воспитательно</a:t>
            </a:r>
            <a:r>
              <a:rPr lang="ru-RU" i="1" dirty="0" smtClean="0">
                <a:latin typeface="Times New Roman" pitchFamily="18" charset="0"/>
                <a:cs typeface="Times New Roman" pitchFamily="18" charset="0"/>
              </a:rPr>
              <a:t> – образовательный процесс опытно-экспериментальной деятельности. Перспективный план.</a:t>
            </a:r>
          </a:p>
          <a:p>
            <a:r>
              <a:rPr lang="ru-RU" b="1" i="1" dirty="0" smtClean="0">
                <a:latin typeface="Times New Roman" pitchFamily="18" charset="0"/>
                <a:cs typeface="Times New Roman" pitchFamily="18" charset="0"/>
              </a:rPr>
              <a:t>3 этап</a:t>
            </a:r>
            <a:r>
              <a:rPr lang="ru-RU" i="1" dirty="0" smtClean="0">
                <a:latin typeface="Times New Roman" pitchFamily="18" charset="0"/>
                <a:cs typeface="Times New Roman" pitchFamily="18" charset="0"/>
              </a:rPr>
              <a:t> – заключительный.</a:t>
            </a:r>
          </a:p>
          <a:p>
            <a:r>
              <a:rPr lang="ru-RU" i="1" dirty="0" smtClean="0">
                <a:latin typeface="Times New Roman" pitchFamily="18" charset="0"/>
                <a:cs typeface="Times New Roman" pitchFamily="18" charset="0"/>
              </a:rPr>
              <a:t>• Определить эффективность проведенной работы</a:t>
            </a:r>
          </a:p>
          <a:p>
            <a:r>
              <a:rPr lang="ru-RU" i="1" dirty="0" smtClean="0">
                <a:latin typeface="Times New Roman" pitchFamily="18" charset="0"/>
                <a:cs typeface="Times New Roman" pitchFamily="18" charset="0"/>
              </a:rPr>
              <a:t>• Провести анализ полученных результатов.</a:t>
            </a:r>
          </a:p>
          <a:p>
            <a:r>
              <a:rPr lang="ru-RU" b="1" i="1" u="sng" dirty="0" smtClean="0">
                <a:latin typeface="Times New Roman" pitchFamily="18" charset="0"/>
                <a:cs typeface="Times New Roman" pitchFamily="18" charset="0"/>
              </a:rPr>
              <a:t>Место проведения</a:t>
            </a:r>
            <a:r>
              <a:rPr lang="ru-RU" b="1" i="1" dirty="0" smtClean="0">
                <a:latin typeface="Times New Roman" pitchFamily="18" charset="0"/>
                <a:cs typeface="Times New Roman" pitchFamily="18" charset="0"/>
              </a:rPr>
              <a:t>:</a:t>
            </a:r>
            <a:r>
              <a:rPr lang="ru-RU" i="1" dirty="0" smtClean="0">
                <a:latin typeface="Times New Roman" pitchFamily="18" charset="0"/>
                <a:cs typeface="Times New Roman" pitchFamily="18" charset="0"/>
              </a:rPr>
              <a:t> МОУ </a:t>
            </a:r>
            <a:r>
              <a:rPr lang="ru-RU" i="1" dirty="0" err="1" smtClean="0">
                <a:latin typeface="Times New Roman" pitchFamily="18" charset="0"/>
                <a:cs typeface="Times New Roman" pitchFamily="18" charset="0"/>
              </a:rPr>
              <a:t>д</a:t>
            </a:r>
            <a:r>
              <a:rPr lang="ru-RU" i="1" dirty="0" smtClean="0">
                <a:latin typeface="Times New Roman" pitchFamily="18" charset="0"/>
                <a:cs typeface="Times New Roman" pitchFamily="18" charset="0"/>
              </a:rPr>
              <a:t>/с №223</a:t>
            </a:r>
          </a:p>
          <a:p>
            <a:r>
              <a:rPr lang="ru-RU" b="1" i="1" u="sng" dirty="0" smtClean="0">
                <a:latin typeface="Times New Roman" pitchFamily="18" charset="0"/>
                <a:cs typeface="Times New Roman" pitchFamily="18" charset="0"/>
              </a:rPr>
              <a:t>Сроки проведения</a:t>
            </a:r>
            <a:r>
              <a:rPr lang="ru-RU" i="1" dirty="0" smtClean="0">
                <a:latin typeface="Times New Roman" pitchFamily="18" charset="0"/>
                <a:cs typeface="Times New Roman" pitchFamily="18" charset="0"/>
              </a:rPr>
              <a:t>: с 27 марта по 7 апреля 2023 года. </a:t>
            </a:r>
            <a:r>
              <a:rPr lang="ru-RU" i="1" smtClean="0">
                <a:latin typeface="Times New Roman" pitchFamily="18" charset="0"/>
                <a:cs typeface="Times New Roman" pitchFamily="18" charset="0"/>
              </a:rPr>
              <a:t>(две </a:t>
            </a:r>
            <a:r>
              <a:rPr lang="ru-RU" i="1" dirty="0" smtClean="0">
                <a:latin typeface="Times New Roman" pitchFamily="18" charset="0"/>
                <a:cs typeface="Times New Roman" pitchFamily="18" charset="0"/>
              </a:rPr>
              <a:t>недели)</a:t>
            </a:r>
            <a:endParaRPr lang="ru-RU" i="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99206" y="439946"/>
            <a:ext cx="4651555" cy="218521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b="1" i="1" dirty="0">
                <a:solidFill>
                  <a:srgbClr val="7030A0"/>
                </a:solidFill>
                <a:latin typeface="Times New Roman" pitchFamily="18" charset="0"/>
                <a:cs typeface="Times New Roman" pitchFamily="18" charset="0"/>
              </a:rPr>
              <a:t>Опыт </a:t>
            </a:r>
            <a:r>
              <a:rPr lang="ru-RU" b="1" i="1" dirty="0">
                <a:solidFill>
                  <a:schemeClr val="accent2">
                    <a:lumMod val="75000"/>
                  </a:schemeClr>
                </a:solidFill>
                <a:latin typeface="Times New Roman" pitchFamily="18" charset="0"/>
                <a:cs typeface="Times New Roman" pitchFamily="18" charset="0"/>
              </a:rPr>
              <a:t>–</a:t>
            </a:r>
            <a:r>
              <a:rPr lang="ru-RU" i="1" dirty="0">
                <a:solidFill>
                  <a:schemeClr val="accent2">
                    <a:lumMod val="75000"/>
                  </a:schemeClr>
                </a:solidFill>
                <a:latin typeface="Times New Roman" pitchFamily="18" charset="0"/>
                <a:cs typeface="Times New Roman" pitchFamily="18" charset="0"/>
              </a:rPr>
              <a:t> </a:t>
            </a:r>
            <a:r>
              <a:rPr lang="ru-RU" b="1" i="1" dirty="0">
                <a:solidFill>
                  <a:schemeClr val="accent2">
                    <a:lumMod val="75000"/>
                  </a:schemeClr>
                </a:solidFill>
                <a:latin typeface="Times New Roman" pitchFamily="18" charset="0"/>
                <a:cs typeface="Times New Roman" pitchFamily="18" charset="0"/>
              </a:rPr>
              <a:t>это наблюдение, которое проводится в специально организованных условиях и способствует формированию у детей познавательного интереса к природе, развивает наблюдательность, мыслительную деятельность. </a:t>
            </a:r>
            <a:r>
              <a:rPr lang="ru-RU" sz="2800" b="1" i="1" dirty="0">
                <a:solidFill>
                  <a:schemeClr val="accent2">
                    <a:lumMod val="75000"/>
                  </a:schemeClr>
                </a:solidFill>
                <a:latin typeface="Times New Roman" pitchFamily="18" charset="0"/>
                <a:cs typeface="Times New Roman" pitchFamily="18" charset="0"/>
              </a:rPr>
              <a:t/>
            </a:r>
            <a:br>
              <a:rPr lang="ru-RU" sz="2800" b="1" i="1" dirty="0">
                <a:solidFill>
                  <a:schemeClr val="accent2">
                    <a:lumMod val="75000"/>
                  </a:schemeClr>
                </a:solidFill>
                <a:latin typeface="Times New Roman" pitchFamily="18" charset="0"/>
                <a:cs typeface="Times New Roman" pitchFamily="18" charset="0"/>
              </a:rPr>
            </a:br>
            <a:endParaRPr lang="ru-RU" sz="2800" dirty="0"/>
          </a:p>
        </p:txBody>
      </p:sp>
      <p:pic>
        <p:nvPicPr>
          <p:cNvPr id="1026" name="Picture 2" descr="C:\Users\Владимир\OneDrive\Рабочий стол\изображение_viber_2023-04-05_08-50-28-837.jpg"/>
          <p:cNvPicPr>
            <a:picLocks noChangeAspect="1" noChangeArrowheads="1"/>
          </p:cNvPicPr>
          <p:nvPr/>
        </p:nvPicPr>
        <p:blipFill>
          <a:blip r:embed="rId2" cstate="print"/>
          <a:srcRect/>
          <a:stretch>
            <a:fillRect/>
          </a:stretch>
        </p:blipFill>
        <p:spPr bwMode="auto">
          <a:xfrm>
            <a:off x="6511477" y="2837538"/>
            <a:ext cx="2355425" cy="3140567"/>
          </a:xfrm>
          <a:prstGeom prst="rect">
            <a:avLst/>
          </a:prstGeom>
          <a:noFill/>
        </p:spPr>
      </p:pic>
      <p:sp>
        <p:nvSpPr>
          <p:cNvPr id="5" name="TextBox 4"/>
          <p:cNvSpPr txBox="1"/>
          <p:nvPr/>
        </p:nvSpPr>
        <p:spPr>
          <a:xfrm>
            <a:off x="1009291" y="612475"/>
            <a:ext cx="5106837"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b="1" i="1" dirty="0" smtClean="0">
                <a:solidFill>
                  <a:schemeClr val="accent6">
                    <a:lumMod val="50000"/>
                  </a:schemeClr>
                </a:solidFill>
                <a:latin typeface="Times New Roman" pitchFamily="18" charset="0"/>
                <a:cs typeface="Times New Roman" pitchFamily="18" charset="0"/>
              </a:rPr>
              <a:t>Наблюдение за природными объектами на прогулке позволяет обогатить представления воспитанников о мире природы</a:t>
            </a:r>
            <a:endParaRPr lang="ru-RU" b="1" i="1" dirty="0">
              <a:solidFill>
                <a:schemeClr val="accent6">
                  <a:lumMod val="50000"/>
                </a:schemeClr>
              </a:solidFill>
              <a:latin typeface="Times New Roman" pitchFamily="18" charset="0"/>
              <a:cs typeface="Times New Roman" pitchFamily="18" charset="0"/>
            </a:endParaRPr>
          </a:p>
        </p:txBody>
      </p:sp>
      <p:pic>
        <p:nvPicPr>
          <p:cNvPr id="3" name="Picture 2" descr="C:\Users\Владимир\OneDrive\Рабочий стол\изображение_viber_2023-04-05_09-04-38-001.jpg"/>
          <p:cNvPicPr>
            <a:picLocks noChangeAspect="1" noChangeArrowheads="1"/>
          </p:cNvPicPr>
          <p:nvPr/>
        </p:nvPicPr>
        <p:blipFill>
          <a:blip r:embed="rId3" cstate="print"/>
          <a:srcRect/>
          <a:stretch>
            <a:fillRect/>
          </a:stretch>
        </p:blipFill>
        <p:spPr bwMode="auto">
          <a:xfrm>
            <a:off x="1055021" y="1756249"/>
            <a:ext cx="2176511" cy="2902015"/>
          </a:xfrm>
          <a:prstGeom prst="rect">
            <a:avLst/>
          </a:prstGeom>
          <a:noFill/>
        </p:spPr>
      </p:pic>
      <p:pic>
        <p:nvPicPr>
          <p:cNvPr id="1027" name="Picture 3" descr="C:\Users\Владимир\OneDrive\Рабочий стол\изображение_viber_2023-04-05_09-09-14-929.jpg"/>
          <p:cNvPicPr>
            <a:picLocks noChangeAspect="1" noChangeArrowheads="1"/>
          </p:cNvPicPr>
          <p:nvPr/>
        </p:nvPicPr>
        <p:blipFill>
          <a:blip r:embed="rId4" cstate="print"/>
          <a:srcRect/>
          <a:stretch>
            <a:fillRect/>
          </a:stretch>
        </p:blipFill>
        <p:spPr bwMode="auto">
          <a:xfrm>
            <a:off x="3631453" y="1755751"/>
            <a:ext cx="2196294" cy="2928392"/>
          </a:xfrm>
          <a:prstGeom prst="rect">
            <a:avLst/>
          </a:prstGeom>
          <a:noFill/>
        </p:spPr>
      </p:pic>
      <p:pic>
        <p:nvPicPr>
          <p:cNvPr id="4" name="Picture 2" descr="C:\Users\Владимир\OneDrive\Рабочий стол\изображение_viber_2023-04-05_09-37-17-347.jpg"/>
          <p:cNvPicPr>
            <a:picLocks noChangeAspect="1" noChangeArrowheads="1"/>
          </p:cNvPicPr>
          <p:nvPr/>
        </p:nvPicPr>
        <p:blipFill>
          <a:blip r:embed="rId5" cstate="print"/>
          <a:srcRect/>
          <a:stretch>
            <a:fillRect/>
          </a:stretch>
        </p:blipFill>
        <p:spPr bwMode="auto">
          <a:xfrm>
            <a:off x="9016717" y="2820838"/>
            <a:ext cx="2364950" cy="3153268"/>
          </a:xfrm>
          <a:prstGeom prst="rect">
            <a:avLst/>
          </a:prstGeom>
          <a:noFill/>
        </p:spPr>
      </p:pic>
    </p:spTree>
    <p:extLst>
      <p:ext uri="{BB962C8B-B14F-4D97-AF65-F5344CB8AC3E}">
        <p14:creationId xmlns="" xmlns:p14="http://schemas.microsoft.com/office/powerpoint/2010/main" val="26624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3075" y="633562"/>
            <a:ext cx="9990665"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6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Эксперимент</a:t>
            </a:r>
            <a:r>
              <a:rPr lang="ru-RU" sz="1600"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(от лат. </a:t>
            </a:r>
            <a:r>
              <a:rPr lang="ru-RU" sz="1600" b="1" i="1" dirty="0" err="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еxperimentum</a:t>
            </a:r>
            <a:r>
              <a:rPr lang="ru-RU" sz="1600" b="1" i="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 опыт, любая попытка, проба осуществить что-либо  каким - либо способом, один из основных методов познания, при помощи которого в контролируемых и управляемых условиях исследуются явления природы или общества. Любой эксперимент предполагает проведение практических действий с целью проверки и сравнения.</a:t>
            </a:r>
          </a:p>
        </p:txBody>
      </p:sp>
      <p:pic>
        <p:nvPicPr>
          <p:cNvPr id="1026" name="Picture 2" descr="C:\Users\Владимир\OneDrive\Рабочий стол\изображение_viber_2023-04-05_09-16-39-112.jpg"/>
          <p:cNvPicPr>
            <a:picLocks noChangeAspect="1" noChangeArrowheads="1"/>
          </p:cNvPicPr>
          <p:nvPr/>
        </p:nvPicPr>
        <p:blipFill>
          <a:blip r:embed="rId2" cstate="print"/>
          <a:srcRect/>
          <a:stretch>
            <a:fillRect/>
          </a:stretch>
        </p:blipFill>
        <p:spPr bwMode="auto">
          <a:xfrm>
            <a:off x="1216325" y="1899083"/>
            <a:ext cx="2306224" cy="3074965"/>
          </a:xfrm>
          <a:prstGeom prst="rect">
            <a:avLst/>
          </a:prstGeom>
          <a:noFill/>
        </p:spPr>
      </p:pic>
      <p:pic>
        <p:nvPicPr>
          <p:cNvPr id="1027" name="Picture 3" descr="C:\Users\Владимир\OneDrive\Рабочий стол\изображение_viber_2023-04-05_09-16-39-335.jpg"/>
          <p:cNvPicPr>
            <a:picLocks noChangeAspect="1" noChangeArrowheads="1"/>
          </p:cNvPicPr>
          <p:nvPr/>
        </p:nvPicPr>
        <p:blipFill>
          <a:blip r:embed="rId3" cstate="print"/>
          <a:srcRect/>
          <a:stretch>
            <a:fillRect/>
          </a:stretch>
        </p:blipFill>
        <p:spPr bwMode="auto">
          <a:xfrm>
            <a:off x="3692105" y="1867069"/>
            <a:ext cx="2332558" cy="3110077"/>
          </a:xfrm>
          <a:prstGeom prst="rect">
            <a:avLst/>
          </a:prstGeom>
          <a:noFill/>
        </p:spPr>
      </p:pic>
      <p:pic>
        <p:nvPicPr>
          <p:cNvPr id="1028" name="Picture 4" descr="C:\Users\Владимир\OneDrive\Рабочий стол\изображение_viber_2023-04-05_09-16-39-904.jpg"/>
          <p:cNvPicPr>
            <a:picLocks noChangeAspect="1" noChangeArrowheads="1"/>
          </p:cNvPicPr>
          <p:nvPr/>
        </p:nvPicPr>
        <p:blipFill>
          <a:blip r:embed="rId4" cstate="print"/>
          <a:srcRect/>
          <a:stretch>
            <a:fillRect/>
          </a:stretch>
        </p:blipFill>
        <p:spPr bwMode="auto">
          <a:xfrm>
            <a:off x="6316093" y="1874087"/>
            <a:ext cx="2308107" cy="3077475"/>
          </a:xfrm>
          <a:prstGeom prst="rect">
            <a:avLst/>
          </a:prstGeom>
          <a:noFill/>
        </p:spPr>
      </p:pic>
      <p:pic>
        <p:nvPicPr>
          <p:cNvPr id="3" name="Picture 2" descr="C:\Users\Владимир\OneDrive\Рабочий стол\изображение_viber_2023-04-05_09-30-51-328.jpg"/>
          <p:cNvPicPr>
            <a:picLocks noChangeAspect="1" noChangeArrowheads="1"/>
          </p:cNvPicPr>
          <p:nvPr/>
        </p:nvPicPr>
        <p:blipFill>
          <a:blip r:embed="rId5" cstate="print"/>
          <a:srcRect/>
          <a:stretch>
            <a:fillRect/>
          </a:stretch>
        </p:blipFill>
        <p:spPr bwMode="auto">
          <a:xfrm>
            <a:off x="8822278" y="1883655"/>
            <a:ext cx="2307399" cy="3076532"/>
          </a:xfrm>
          <a:prstGeom prst="rect">
            <a:avLst/>
          </a:prstGeom>
          <a:noFill/>
        </p:spPr>
      </p:pic>
      <p:sp>
        <p:nvSpPr>
          <p:cNvPr id="7" name="TextBox 6"/>
          <p:cNvSpPr txBox="1"/>
          <p:nvPr/>
        </p:nvSpPr>
        <p:spPr>
          <a:xfrm>
            <a:off x="8945592" y="4994694"/>
            <a:ext cx="226012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1400" b="1" dirty="0" smtClean="0">
                <a:latin typeface="Times New Roman" pitchFamily="18" charset="0"/>
                <a:cs typeface="Times New Roman" pitchFamily="18" charset="0"/>
              </a:rPr>
              <a:t>Эксперимент: «Свойства сухого и мокрого песка»</a:t>
            </a:r>
            <a:endParaRPr lang="ru-RU" sz="1400" b="1" dirty="0">
              <a:latin typeface="Times New Roman" pitchFamily="18" charset="0"/>
              <a:cs typeface="Times New Roman" pitchFamily="18" charset="0"/>
            </a:endParaRPr>
          </a:p>
        </p:txBody>
      </p:sp>
      <p:sp>
        <p:nvSpPr>
          <p:cNvPr id="9" name="TextBox 8"/>
          <p:cNvSpPr txBox="1"/>
          <p:nvPr/>
        </p:nvSpPr>
        <p:spPr>
          <a:xfrm>
            <a:off x="1130060" y="5020573"/>
            <a:ext cx="678898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Эксперимент: «Растения пьют воду»</a:t>
            </a:r>
            <a:endParaRPr lang="ru-RU" sz="1400" b="1" dirty="0">
              <a:latin typeface="Times New Roman" pitchFamily="18" charset="0"/>
              <a:cs typeface="Times New Roman" pitchFamily="18" charset="0"/>
            </a:endParaRPr>
          </a:p>
        </p:txBody>
      </p:sp>
      <p:sp>
        <p:nvSpPr>
          <p:cNvPr id="10" name="Прямоугольник 9"/>
          <p:cNvSpPr/>
          <p:nvPr/>
        </p:nvSpPr>
        <p:spPr>
          <a:xfrm>
            <a:off x="1279585" y="5468995"/>
            <a:ext cx="6096000" cy="46166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ru-RU" sz="1200" b="1" dirty="0" smtClean="0">
                <a:latin typeface="Times New Roman" pitchFamily="18" charset="0"/>
                <a:cs typeface="Times New Roman" pitchFamily="18" charset="0"/>
              </a:rPr>
              <a:t>Цель: познакомить воспитанников с процессом поглощения воды растениями. Сделать выводы о полученных результатах.</a:t>
            </a:r>
            <a:endParaRPr lang="ru-RU" sz="1200" b="1" dirty="0">
              <a:latin typeface="Times New Roman" pitchFamily="18" charset="0"/>
              <a:cs typeface="Times New Roman" pitchFamily="18" charset="0"/>
            </a:endParaRPr>
          </a:p>
        </p:txBody>
      </p:sp>
      <p:sp>
        <p:nvSpPr>
          <p:cNvPr id="11" name="TextBox 10"/>
          <p:cNvSpPr txBox="1"/>
          <p:nvPr/>
        </p:nvSpPr>
        <p:spPr>
          <a:xfrm>
            <a:off x="9023231" y="5589917"/>
            <a:ext cx="2182483"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ru-RU" sz="1200" b="1" dirty="0" smtClean="0">
                <a:latin typeface="Times New Roman" pitchFamily="18" charset="0"/>
                <a:cs typeface="Times New Roman" pitchFamily="18" charset="0"/>
              </a:rPr>
              <a:t>Цель: познакомить воспитанников со свойствами сухого и мокрого песка</a:t>
            </a:r>
            <a:endParaRPr lang="ru-RU" sz="1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09142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OneDrive\Рабочий стол\изображение_viber_2023-04-09_08-49-41-082.jpg"/>
          <p:cNvPicPr>
            <a:picLocks noChangeAspect="1" noChangeArrowheads="1"/>
          </p:cNvPicPr>
          <p:nvPr/>
        </p:nvPicPr>
        <p:blipFill>
          <a:blip r:embed="rId2" cstate="print"/>
          <a:srcRect/>
          <a:stretch>
            <a:fillRect/>
          </a:stretch>
        </p:blipFill>
        <p:spPr bwMode="auto">
          <a:xfrm>
            <a:off x="856716" y="600008"/>
            <a:ext cx="2189677" cy="2919569"/>
          </a:xfrm>
          <a:prstGeom prst="rect">
            <a:avLst/>
          </a:prstGeom>
          <a:noFill/>
        </p:spPr>
      </p:pic>
      <p:pic>
        <p:nvPicPr>
          <p:cNvPr id="1027" name="Picture 3" descr="C:\Users\Владимир\OneDrive\Рабочий стол\изображение_viber_2023-04-09_08-54-17-357.jpg"/>
          <p:cNvPicPr>
            <a:picLocks noChangeAspect="1" noChangeArrowheads="1"/>
          </p:cNvPicPr>
          <p:nvPr/>
        </p:nvPicPr>
        <p:blipFill>
          <a:blip r:embed="rId3" cstate="print"/>
          <a:srcRect/>
          <a:stretch>
            <a:fillRect/>
          </a:stretch>
        </p:blipFill>
        <p:spPr bwMode="auto">
          <a:xfrm>
            <a:off x="3227799" y="585382"/>
            <a:ext cx="2207117" cy="2942822"/>
          </a:xfrm>
          <a:prstGeom prst="rect">
            <a:avLst/>
          </a:prstGeom>
          <a:noFill/>
        </p:spPr>
      </p:pic>
      <p:sp>
        <p:nvSpPr>
          <p:cNvPr id="4" name="TextBox 3"/>
          <p:cNvSpPr txBox="1"/>
          <p:nvPr/>
        </p:nvSpPr>
        <p:spPr>
          <a:xfrm>
            <a:off x="931653" y="3769743"/>
            <a:ext cx="448573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Эксперимент с зеркалом: «Кто такие солнечные зайчики»</a:t>
            </a:r>
            <a:endParaRPr lang="ru-RU" sz="1400" b="1"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4" cstate="print"/>
          <a:srcRect/>
          <a:stretch>
            <a:fillRect/>
          </a:stretch>
        </p:blipFill>
        <p:spPr bwMode="auto">
          <a:xfrm>
            <a:off x="6161005" y="664233"/>
            <a:ext cx="2490074" cy="1867555"/>
          </a:xfrm>
          <a:prstGeom prst="rect">
            <a:avLst/>
          </a:prstGeom>
          <a:noFill/>
          <a:ln w="9525">
            <a:noFill/>
            <a:miter lim="800000"/>
            <a:headEnd/>
            <a:tailEnd/>
          </a:ln>
          <a:effectLst/>
        </p:spPr>
      </p:pic>
      <p:pic>
        <p:nvPicPr>
          <p:cNvPr id="3" name="Picture 2" descr="C:\Users\Владимир\OneDrive\Рабочий стол\изображение_viber_2023-04-09_09-01-45-448.jpg"/>
          <p:cNvPicPr>
            <a:picLocks noChangeAspect="1" noChangeArrowheads="1"/>
          </p:cNvPicPr>
          <p:nvPr/>
        </p:nvPicPr>
        <p:blipFill>
          <a:blip r:embed="rId5" cstate="print"/>
          <a:srcRect/>
          <a:stretch>
            <a:fillRect/>
          </a:stretch>
        </p:blipFill>
        <p:spPr bwMode="auto">
          <a:xfrm>
            <a:off x="6996023" y="2872120"/>
            <a:ext cx="1959632" cy="2612842"/>
          </a:xfrm>
          <a:prstGeom prst="rect">
            <a:avLst/>
          </a:prstGeom>
          <a:noFill/>
        </p:spPr>
      </p:pic>
      <p:pic>
        <p:nvPicPr>
          <p:cNvPr id="5" name="Picture 2" descr="C:\Users\Владимир\OneDrive\Рабочий стол\изображение_viber_2023-04-09_09-01-45-594.jpg"/>
          <p:cNvPicPr>
            <a:picLocks noChangeAspect="1" noChangeArrowheads="1"/>
          </p:cNvPicPr>
          <p:nvPr/>
        </p:nvPicPr>
        <p:blipFill>
          <a:blip r:embed="rId6" cstate="print"/>
          <a:srcRect/>
          <a:stretch>
            <a:fillRect/>
          </a:stretch>
        </p:blipFill>
        <p:spPr bwMode="auto">
          <a:xfrm>
            <a:off x="9144000" y="643626"/>
            <a:ext cx="1994137" cy="2658848"/>
          </a:xfrm>
          <a:prstGeom prst="rect">
            <a:avLst/>
          </a:prstGeom>
          <a:noFill/>
        </p:spPr>
      </p:pic>
      <p:sp>
        <p:nvSpPr>
          <p:cNvPr id="8" name="TextBox 7"/>
          <p:cNvSpPr txBox="1"/>
          <p:nvPr/>
        </p:nvSpPr>
        <p:spPr>
          <a:xfrm>
            <a:off x="9109495" y="3519576"/>
            <a:ext cx="219973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Опыт: «Радуга на молоке»</a:t>
            </a:r>
            <a:endParaRPr lang="ru-RU" sz="1400" b="1" dirty="0">
              <a:latin typeface="Times New Roman" pitchFamily="18" charset="0"/>
              <a:cs typeface="Times New Roman" pitchFamily="18" charset="0"/>
            </a:endParaRPr>
          </a:p>
        </p:txBody>
      </p:sp>
      <p:sp>
        <p:nvSpPr>
          <p:cNvPr id="9" name="Прямоугольник 8"/>
          <p:cNvSpPr/>
          <p:nvPr/>
        </p:nvSpPr>
        <p:spPr>
          <a:xfrm>
            <a:off x="805132" y="4372011"/>
            <a:ext cx="5595668"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400" b="1" dirty="0" smtClean="0">
                <a:latin typeface="Times New Roman" pitchFamily="18" charset="0"/>
                <a:cs typeface="Times New Roman" pitchFamily="18" charset="0"/>
              </a:rPr>
              <a:t>Цель: познакомить с естественным источником света - солнцем. Познакомить с происхождением солнечных зайчиков, их движением, предметами, от которых они отражаются.</a:t>
            </a:r>
            <a:endParaRPr lang="ru-RU" sz="1400" b="1" dirty="0">
              <a:latin typeface="Times New Roman" pitchFamily="18" charset="0"/>
              <a:cs typeface="Times New Roman" pitchFamily="18" charset="0"/>
            </a:endParaRPr>
          </a:p>
        </p:txBody>
      </p:sp>
      <p:sp>
        <p:nvSpPr>
          <p:cNvPr id="10" name="Прямоугольник 9"/>
          <p:cNvSpPr/>
          <p:nvPr/>
        </p:nvSpPr>
        <p:spPr>
          <a:xfrm>
            <a:off x="9319403" y="4220309"/>
            <a:ext cx="2172143"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200" b="1" dirty="0" smtClean="0">
                <a:latin typeface="Times New Roman" pitchFamily="18" charset="0"/>
                <a:cs typeface="Times New Roman" pitchFamily="18" charset="0"/>
              </a:rPr>
              <a:t>Цель: создать условия для выяснения,  как молоко взаимодействует со средством для мытья посуды, гуашевыми красками.</a:t>
            </a:r>
            <a:endParaRPr lang="ru-RU" sz="12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Владимир\OneDrive\Рабочий стол\изображение_viber_2023-04-09_09-17-40-681.jpg"/>
          <p:cNvPicPr>
            <a:picLocks noChangeAspect="1" noChangeArrowheads="1"/>
          </p:cNvPicPr>
          <p:nvPr/>
        </p:nvPicPr>
        <p:blipFill>
          <a:blip r:embed="rId2" cstate="print"/>
          <a:srcRect/>
          <a:stretch>
            <a:fillRect/>
          </a:stretch>
        </p:blipFill>
        <p:spPr bwMode="auto">
          <a:xfrm>
            <a:off x="586595" y="474453"/>
            <a:ext cx="2580737" cy="3440982"/>
          </a:xfrm>
          <a:prstGeom prst="rect">
            <a:avLst/>
          </a:prstGeom>
          <a:noFill/>
        </p:spPr>
      </p:pic>
      <p:pic>
        <p:nvPicPr>
          <p:cNvPr id="2" name="Picture 2" descr="C:\Users\Владимир\OneDrive\Рабочий стол\изображение_viber_2023-04-09_09-27-09-405.jpg"/>
          <p:cNvPicPr>
            <a:picLocks noChangeAspect="1" noChangeArrowheads="1"/>
          </p:cNvPicPr>
          <p:nvPr/>
        </p:nvPicPr>
        <p:blipFill>
          <a:blip r:embed="rId3" cstate="print"/>
          <a:srcRect/>
          <a:stretch>
            <a:fillRect/>
          </a:stretch>
        </p:blipFill>
        <p:spPr bwMode="auto">
          <a:xfrm>
            <a:off x="6184060" y="465347"/>
            <a:ext cx="2659452" cy="3545936"/>
          </a:xfrm>
          <a:prstGeom prst="rect">
            <a:avLst/>
          </a:prstGeom>
          <a:noFill/>
        </p:spPr>
      </p:pic>
      <p:pic>
        <p:nvPicPr>
          <p:cNvPr id="1026" name="Picture 2" descr="C:\Users\Владимир\OneDrive\Рабочий стол\изображение_viber_2023-04-09_09-29-20-048.jpg"/>
          <p:cNvPicPr>
            <a:picLocks noChangeAspect="1" noChangeArrowheads="1"/>
          </p:cNvPicPr>
          <p:nvPr/>
        </p:nvPicPr>
        <p:blipFill>
          <a:blip r:embed="rId4" cstate="print"/>
          <a:srcRect/>
          <a:stretch>
            <a:fillRect/>
          </a:stretch>
        </p:blipFill>
        <p:spPr bwMode="auto">
          <a:xfrm>
            <a:off x="3411021" y="448573"/>
            <a:ext cx="2620275" cy="3493699"/>
          </a:xfrm>
          <a:prstGeom prst="rect">
            <a:avLst/>
          </a:prstGeom>
          <a:noFill/>
        </p:spPr>
      </p:pic>
      <p:sp>
        <p:nvSpPr>
          <p:cNvPr id="5" name="TextBox 4"/>
          <p:cNvSpPr txBox="1"/>
          <p:nvPr/>
        </p:nvSpPr>
        <p:spPr>
          <a:xfrm>
            <a:off x="4088920" y="4270077"/>
            <a:ext cx="4425351"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Опыты с мыльными пузырями</a:t>
            </a:r>
            <a:endParaRPr lang="ru-RU" sz="1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5" cstate="print"/>
          <a:srcRect/>
          <a:stretch>
            <a:fillRect/>
          </a:stretch>
        </p:blipFill>
        <p:spPr bwMode="auto">
          <a:xfrm>
            <a:off x="9028979" y="508959"/>
            <a:ext cx="2618118" cy="3490823"/>
          </a:xfrm>
          <a:prstGeom prst="rect">
            <a:avLst/>
          </a:prstGeom>
          <a:noFill/>
          <a:ln w="9525">
            <a:noFill/>
            <a:miter lim="800000"/>
            <a:headEnd/>
            <a:tailEnd/>
          </a:ln>
          <a:effectLst/>
        </p:spPr>
      </p:pic>
      <p:sp>
        <p:nvSpPr>
          <p:cNvPr id="7" name="TextBox 6"/>
          <p:cNvSpPr txBox="1"/>
          <p:nvPr/>
        </p:nvSpPr>
        <p:spPr>
          <a:xfrm>
            <a:off x="2260121" y="4865298"/>
            <a:ext cx="818646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Цель: формировать представления детей о свойствах мыла, развитие познавательных способностей, коммуникативных навыков.</a:t>
            </a:r>
            <a:endParaRPr lang="ru-RU" sz="14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ладимир\OneDrive\Рабочий стол\изображение_viber_2023-04-09_09-53-22-211.jpg"/>
          <p:cNvPicPr>
            <a:picLocks noChangeAspect="1" noChangeArrowheads="1"/>
          </p:cNvPicPr>
          <p:nvPr/>
        </p:nvPicPr>
        <p:blipFill>
          <a:blip r:embed="rId2" cstate="print"/>
          <a:srcRect/>
          <a:stretch>
            <a:fillRect/>
          </a:stretch>
        </p:blipFill>
        <p:spPr bwMode="auto">
          <a:xfrm>
            <a:off x="1159532" y="552091"/>
            <a:ext cx="2568515" cy="3424687"/>
          </a:xfrm>
          <a:prstGeom prst="rect">
            <a:avLst/>
          </a:prstGeom>
          <a:noFill/>
        </p:spPr>
      </p:pic>
      <p:pic>
        <p:nvPicPr>
          <p:cNvPr id="1026" name="Picture 2" descr="C:\Users\Владимир\OneDrive\Рабочий стол\изображение_viber_2023-04-09_09-38-08-629.jpg"/>
          <p:cNvPicPr>
            <a:picLocks noChangeAspect="1" noChangeArrowheads="1"/>
          </p:cNvPicPr>
          <p:nvPr/>
        </p:nvPicPr>
        <p:blipFill>
          <a:blip r:embed="rId3" cstate="print"/>
          <a:srcRect/>
          <a:stretch>
            <a:fillRect/>
          </a:stretch>
        </p:blipFill>
        <p:spPr bwMode="auto">
          <a:xfrm>
            <a:off x="4572001" y="485477"/>
            <a:ext cx="2560248" cy="3413663"/>
          </a:xfrm>
          <a:prstGeom prst="rect">
            <a:avLst/>
          </a:prstGeom>
          <a:noFill/>
        </p:spPr>
      </p:pic>
      <p:pic>
        <p:nvPicPr>
          <p:cNvPr id="2" name="Picture 2" descr="C:\Users\Владимир\OneDrive\Рабочий стол\изображение_viber_2023-04-09_09-36-28-771.jpg"/>
          <p:cNvPicPr>
            <a:picLocks noChangeAspect="1" noChangeArrowheads="1"/>
          </p:cNvPicPr>
          <p:nvPr/>
        </p:nvPicPr>
        <p:blipFill>
          <a:blip r:embed="rId4" cstate="print"/>
          <a:srcRect/>
          <a:stretch>
            <a:fillRect/>
          </a:stretch>
        </p:blipFill>
        <p:spPr bwMode="auto">
          <a:xfrm>
            <a:off x="7901074" y="552090"/>
            <a:ext cx="2503818" cy="3338424"/>
          </a:xfrm>
          <a:prstGeom prst="rect">
            <a:avLst/>
          </a:prstGeom>
          <a:noFill/>
        </p:spPr>
      </p:pic>
      <p:sp>
        <p:nvSpPr>
          <p:cNvPr id="5" name="TextBox 4"/>
          <p:cNvSpPr txBox="1"/>
          <p:nvPr/>
        </p:nvSpPr>
        <p:spPr>
          <a:xfrm>
            <a:off x="2907102" y="4373592"/>
            <a:ext cx="7263441"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Опыт: </a:t>
            </a:r>
            <a:r>
              <a:rPr lang="ru-RU" sz="1400" b="1" dirty="0" err="1" smtClean="0">
                <a:latin typeface="Times New Roman" pitchFamily="18" charset="0"/>
                <a:cs typeface="Times New Roman" pitchFamily="18" charset="0"/>
              </a:rPr>
              <a:t>Тонет-не</a:t>
            </a:r>
            <a:r>
              <a:rPr lang="ru-RU" sz="1400" b="1" dirty="0" smtClean="0">
                <a:latin typeface="Times New Roman" pitchFamily="18" charset="0"/>
                <a:cs typeface="Times New Roman" pitchFamily="18" charset="0"/>
              </a:rPr>
              <a:t> тонет»</a:t>
            </a:r>
            <a:endParaRPr lang="ru-RU" sz="1400" b="1" dirty="0">
              <a:latin typeface="Times New Roman" pitchFamily="18" charset="0"/>
              <a:cs typeface="Times New Roman" pitchFamily="18" charset="0"/>
            </a:endParaRPr>
          </a:p>
        </p:txBody>
      </p:sp>
      <p:sp>
        <p:nvSpPr>
          <p:cNvPr id="6" name="Прямоугольник 5"/>
          <p:cNvSpPr/>
          <p:nvPr/>
        </p:nvSpPr>
        <p:spPr>
          <a:xfrm>
            <a:off x="3246408" y="4812434"/>
            <a:ext cx="6096000" cy="73866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ru-RU" sz="1400" b="1" dirty="0" smtClean="0">
                <a:latin typeface="Times New Roman" pitchFamily="18" charset="0"/>
                <a:cs typeface="Times New Roman" pitchFamily="18" charset="0"/>
              </a:rPr>
              <a:t>Цель:​ приобщать к навыкам экспериментирования; высказывать предположения, делать выводы, подвести к выводу: тяжелые предметы тонут, а легкие плавают.</a:t>
            </a:r>
            <a:endParaRPr lang="ru-RU" sz="1400" b="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300</TotalTime>
  <Words>353</Words>
  <Application>Microsoft Office PowerPoint</Application>
  <PresentationFormat>Произвольный</PresentationFormat>
  <Paragraphs>58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Мастер-класс: «Опытно – экспериментальная деятельность с детьми старшего дошкольного возраста» в рамках краткосрочного проекта по познавательному развитию</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Опытно – экспериментальная деятельность с детьми старшего дошкольного возраста</dc:title>
  <dc:creator>Вадим Снигирев</dc:creator>
  <cp:lastModifiedBy>Владимир</cp:lastModifiedBy>
  <cp:revision>76</cp:revision>
  <dcterms:created xsi:type="dcterms:W3CDTF">2019-03-03T11:46:21Z</dcterms:created>
  <dcterms:modified xsi:type="dcterms:W3CDTF">2023-04-09T08:05:42Z</dcterms:modified>
</cp:coreProperties>
</file>