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7" r:id="rId52"/>
    <p:sldId id="318" r:id="rId53"/>
    <p:sldId id="319" r:id="rId54"/>
    <p:sldId id="320" r:id="rId55"/>
    <p:sldId id="321" r:id="rId56"/>
    <p:sldId id="322" r:id="rId57"/>
    <p:sldId id="315" r:id="rId58"/>
    <p:sldId id="316" r:id="rId59"/>
    <p:sldId id="264" r:id="rId60"/>
    <p:sldId id="266" r:id="rId61"/>
    <p:sldId id="265" r:id="rId62"/>
    <p:sldId id="323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00FF00"/>
    <a:srgbClr val="FF66CC"/>
    <a:srgbClr val="1E15CD"/>
    <a:srgbClr val="FF0066"/>
    <a:srgbClr val="008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6" autoAdjust="0"/>
    <p:restoredTop sz="94660"/>
  </p:normalViewPr>
  <p:slideViewPr>
    <p:cSldViewPr>
      <p:cViewPr varScale="1">
        <p:scale>
          <a:sx n="87" d="100"/>
          <a:sy n="87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img_url=http://us-in.net/img/podorojnik.jpg&amp;iorient=&amp;ih=&amp;nojs=1&amp;icolor=&amp;site=&amp;text=%D0%BA%D0%B0%D1%80%D1%82%D0%B8%D0%BD%D0%BA%D0%B8%20%D0%BF%D0%BE%D0%B4%D0%BE%D1%80%D0%BE%D0%B6%D0%BD%D0%B8%D0%BA&amp;iw=&amp;wp=&amp;pos=8&amp;recent=&amp;type=&amp;isize=&amp;rpt=simage&amp;itype=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7.jpeg"/><Relationship Id="rId4" Type="http://schemas.openxmlformats.org/officeDocument/2006/relationships/hyperlink" Target="http://herba.msu.ru/russian/palinology/taxon/plantago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1.liveinternet.ru/images/attach/c/7/94/33/94033785_5895ce5fe59ca95d79a8357c4ab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tat18.privet.ru/lr/0a15da46daa9caf9ec30054a3dfc113d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tat20.privet.ru/lr/0c02f045f95712607503c1a7a0f11862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consoglobe.com/wp-content/uploads/2011/04/ortie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9" Type="http://schemas.openxmlformats.org/officeDocument/2006/relationships/slide" Target="slide53.xml"/><Relationship Id="rId21" Type="http://schemas.openxmlformats.org/officeDocument/2006/relationships/slide" Target="slide21.xml"/><Relationship Id="rId34" Type="http://schemas.openxmlformats.org/officeDocument/2006/relationships/slide" Target="slide58.xml"/><Relationship Id="rId42" Type="http://schemas.openxmlformats.org/officeDocument/2006/relationships/slide" Target="slide54.xml"/><Relationship Id="rId47" Type="http://schemas.openxmlformats.org/officeDocument/2006/relationships/slide" Target="slide49.xml"/><Relationship Id="rId50" Type="http://schemas.openxmlformats.org/officeDocument/2006/relationships/slide" Target="slide37.xml"/><Relationship Id="rId55" Type="http://schemas.openxmlformats.org/officeDocument/2006/relationships/slide" Target="slide41.xml"/><Relationship Id="rId7" Type="http://schemas.openxmlformats.org/officeDocument/2006/relationships/slide" Target="slide8.xml"/><Relationship Id="rId2" Type="http://schemas.openxmlformats.org/officeDocument/2006/relationships/slide" Target="slide6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41" Type="http://schemas.openxmlformats.org/officeDocument/2006/relationships/slide" Target="slide55.xml"/><Relationship Id="rId54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37" Type="http://schemas.openxmlformats.org/officeDocument/2006/relationships/slide" Target="slide51.xml"/><Relationship Id="rId40" Type="http://schemas.openxmlformats.org/officeDocument/2006/relationships/slide" Target="slide56.xml"/><Relationship Id="rId45" Type="http://schemas.openxmlformats.org/officeDocument/2006/relationships/slide" Target="slide47.xml"/><Relationship Id="rId53" Type="http://schemas.openxmlformats.org/officeDocument/2006/relationships/slide" Target="slide34.xml"/><Relationship Id="rId58" Type="http://schemas.openxmlformats.org/officeDocument/2006/relationships/slide" Target="slide44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36" Type="http://schemas.openxmlformats.org/officeDocument/2006/relationships/slide" Target="slide61.xml"/><Relationship Id="rId49" Type="http://schemas.openxmlformats.org/officeDocument/2006/relationships/slide" Target="slide38.xml"/><Relationship Id="rId57" Type="http://schemas.openxmlformats.org/officeDocument/2006/relationships/slide" Target="slide40.xml"/><Relationship Id="rId61" Type="http://schemas.openxmlformats.org/officeDocument/2006/relationships/slide" Target="slide60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4" Type="http://schemas.openxmlformats.org/officeDocument/2006/relationships/slide" Target="slide46.xml"/><Relationship Id="rId52" Type="http://schemas.openxmlformats.org/officeDocument/2006/relationships/slide" Target="slide35.xml"/><Relationship Id="rId60" Type="http://schemas.openxmlformats.org/officeDocument/2006/relationships/slide" Target="slide3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Relationship Id="rId35" Type="http://schemas.openxmlformats.org/officeDocument/2006/relationships/slide" Target="slide59.xml"/><Relationship Id="rId43" Type="http://schemas.openxmlformats.org/officeDocument/2006/relationships/slide" Target="slide45.xml"/><Relationship Id="rId48" Type="http://schemas.openxmlformats.org/officeDocument/2006/relationships/slide" Target="slide50.xml"/><Relationship Id="rId56" Type="http://schemas.openxmlformats.org/officeDocument/2006/relationships/slide" Target="slide42.xml"/><Relationship Id="rId8" Type="http://schemas.openxmlformats.org/officeDocument/2006/relationships/slide" Target="slide3.xml"/><Relationship Id="rId51" Type="http://schemas.openxmlformats.org/officeDocument/2006/relationships/slide" Target="slide36.xml"/><Relationship Id="rId3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57.xml"/><Relationship Id="rId38" Type="http://schemas.openxmlformats.org/officeDocument/2006/relationships/slide" Target="slide52.xml"/><Relationship Id="rId46" Type="http://schemas.openxmlformats.org/officeDocument/2006/relationships/slide" Target="slide48.xml"/><Relationship Id="rId59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1.liveinternet.ru/images/attach/c/1/55/736/55736174_lp0019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weirdexistence.com/img/nature/youd-better-know-how-to-swim/youd-better-know-how-to-swim1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uncyc.org/pt/8/82/Estradabarreiro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zagony.ru/admin_new/foto/2011-3-14/1300107170/ichtcht_24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45.radikal.ru/i108/1103/5e/3f015eae0ed5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elektroas.ru/wp-content/uploads/2009/12/samookupaemosty_pogarnih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kolesa.ru/st/media/img/2011/10/03/79640_1317641147_60166x322264_s800x600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dd.ua/sites/default/files/foto1/9742_large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edia.realitatea.ro/multimedia/image/200910/w298/image_125610771055408400_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fotki.yandex.ru/get/5605/130283026.ed/0_78998_131e29e2_XL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gallery.forum-grad.ru/files/4/1/2/8/0/vitaminki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bk55.ru/fileadmin/bkinform/bk_info_big_9211.jpe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orehealthy.ru/sites/default/files/imagecache/resizeimgpost-500-500/u108/2011/12/affb5f4723657cfcb20d8609c99d48af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28596" y="1785926"/>
            <a:ext cx="7772400" cy="3298839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Monotype Corsiva" pitchFamily="66" charset="0"/>
              </a:rPr>
              <a:t>Основы</a:t>
            </a:r>
            <a:br>
              <a:rPr lang="ru-RU" sz="66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600" b="1" dirty="0">
                <a:solidFill>
                  <a:srgbClr val="7030A0"/>
                </a:solidFill>
                <a:latin typeface="Monotype Corsiva" pitchFamily="66" charset="0"/>
              </a:rPr>
              <a:t>безопасности</a:t>
            </a:r>
            <a:br>
              <a:rPr lang="ru-RU" sz="6600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600" b="1" dirty="0">
                <a:solidFill>
                  <a:srgbClr val="7030A0"/>
                </a:solidFill>
                <a:latin typeface="Monotype Corsiva" pitchFamily="66" charset="0"/>
              </a:rPr>
              <a:t>жизнедеятельности</a:t>
            </a:r>
          </a:p>
        </p:txBody>
      </p:sp>
      <p:pic>
        <p:nvPicPr>
          <p:cNvPr id="2050" name="Picture 2" descr="C:\Documents and Settings\Admin\My Documents\Мои рисунки\Новая папка (2)\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271462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My Documents\Мои рисунки\Новая папка (2)\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515" y="0"/>
            <a:ext cx="2174485" cy="285749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4AA54-E6A0-4255-A812-0A487A2B61A7}"/>
              </a:ext>
            </a:extLst>
          </p:cNvPr>
          <p:cNvSpPr txBox="1"/>
          <p:nvPr/>
        </p:nvSpPr>
        <p:spPr>
          <a:xfrm>
            <a:off x="2627784" y="58772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 преподаватель </a:t>
            </a:r>
            <a:r>
              <a:rPr lang="ru-RU"/>
              <a:t>ОБЖ Прусов Г.И.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Monotype Corsiva" pitchFamily="66" charset="0"/>
              </a:rPr>
              <a:t>2.2  Ядовитые растения и грибы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928802"/>
            <a:ext cx="4686304" cy="2114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В шапке красной –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Враг опасный: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Полюбуйся, погляди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Да сторонкой обойди</a:t>
            </a:r>
            <a:r>
              <a:rPr lang="ru-RU" dirty="0"/>
              <a:t>!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5357826"/>
            <a:ext cx="4038600" cy="757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>мухомор</a:t>
            </a:r>
          </a:p>
        </p:txBody>
      </p:sp>
      <p:pic>
        <p:nvPicPr>
          <p:cNvPr id="53250" name="Picture 2" descr="Мухомор"/>
          <p:cNvPicPr>
            <a:picLocks noChangeAspect="1" noChangeArrowheads="1"/>
          </p:cNvPicPr>
          <p:nvPr/>
        </p:nvPicPr>
        <p:blipFill>
          <a:blip r:embed="rId2" cstate="print"/>
          <a:srcRect l="40000" t="10022" r="6249"/>
          <a:stretch>
            <a:fillRect/>
          </a:stretch>
        </p:blipFill>
        <p:spPr bwMode="auto">
          <a:xfrm>
            <a:off x="5357818" y="1785926"/>
            <a:ext cx="3071834" cy="3848098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2.3 Ядовитые растения и грибы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471990" cy="2543180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Цветок – как бубенчик,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Беленький венчик...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Цветет он не пышно,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Звенит ли – не слышно.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5214950"/>
            <a:ext cx="4038600" cy="14001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>
                <a:solidFill>
                  <a:srgbClr val="7030A0"/>
                </a:solidFill>
                <a:latin typeface="Monotype Corsiva" pitchFamily="66" charset="0"/>
              </a:rPr>
              <a:t>ландыш</a:t>
            </a:r>
          </a:p>
        </p:txBody>
      </p:sp>
      <p:pic>
        <p:nvPicPr>
          <p:cNvPr id="52225" name="Picture 1" descr="C:\Documents and Settings\Admin\My Documents\Мои рисунки\цветы\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232" y="2214554"/>
            <a:ext cx="4732768" cy="3786214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2.4 Ядовитые растения и грибы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686056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Крупная чёрно-синяя ягода напоминает глаз птицы</a:t>
            </a:r>
            <a:r>
              <a:rPr lang="ru-RU" dirty="0"/>
              <a:t>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4929198"/>
            <a:ext cx="4038600" cy="685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>Вороний глаз</a:t>
            </a:r>
          </a:p>
        </p:txBody>
      </p:sp>
      <p:pic>
        <p:nvPicPr>
          <p:cNvPr id="6" name="Picture 5" descr="woroniiglas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643438" y="2214554"/>
            <a:ext cx="42846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>2.5 Ядовитые растения и грибы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1"/>
            <a:ext cx="4281518" cy="390050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Невысокий кустарник с ярко-красными ягодами, которые кучками лепятся на коре.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Употребление в пищу даже 5-6 ягод может оказаться смертельным для человека.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5643578"/>
            <a:ext cx="4038600" cy="828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7030A0"/>
                </a:solidFill>
                <a:latin typeface="Monotype Corsiva" pitchFamily="66" charset="0"/>
              </a:rPr>
              <a:t>Волчье лыко</a:t>
            </a:r>
          </a:p>
        </p:txBody>
      </p:sp>
      <p:pic>
        <p:nvPicPr>
          <p:cNvPr id="5" name="Picture 5" descr="вольче лыко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8" y="1857364"/>
            <a:ext cx="2665412" cy="401955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>2.6 Ядовитые растения и грибы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400552" cy="41862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Растёт повсеместно. Травянистое растение с неприятным запахом. При отравлении появляется сухость во рту, охриплость голоса, тошнота, рвота, сильная жажда, учащение пульса, затруднение дыхания.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быть бред, галлюцинации.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714612" y="5786454"/>
            <a:ext cx="4038600" cy="900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>
                <a:solidFill>
                  <a:srgbClr val="7030A0"/>
                </a:solidFill>
                <a:latin typeface="Monotype Corsiva" pitchFamily="66" charset="0"/>
              </a:rPr>
              <a:t>белена</a:t>
            </a:r>
          </a:p>
        </p:txBody>
      </p:sp>
      <p:pic>
        <p:nvPicPr>
          <p:cNvPr id="3" name="Picture 2" descr="Отравление ядовитыми грибами и растен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14554"/>
            <a:ext cx="3619493" cy="353377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3.1 Лекарственные растения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1475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Вдоль дорожек его встретишь,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Ранки, ссадины излечишь,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Сорвешь листочек осторожно.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 нас излечит?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0034" y="5786454"/>
            <a:ext cx="3967162" cy="542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( Подорожник)</a:t>
            </a:r>
          </a:p>
        </p:txBody>
      </p:sp>
      <p:pic>
        <p:nvPicPr>
          <p:cNvPr id="48130" name="Picture 2" descr="http://im4-tub-ru.yandex.net/i?id=88866650-7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-685800"/>
            <a:ext cx="1362075" cy="1428750"/>
          </a:xfrm>
          <a:prstGeom prst="rect">
            <a:avLst/>
          </a:prstGeom>
          <a:noFill/>
        </p:spPr>
      </p:pic>
      <p:pic>
        <p:nvPicPr>
          <p:cNvPr id="48132" name="Picture 4" descr="http://herba.msu.ru/russian/palinology/taxon/plantago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16886" t="15038" r="18386"/>
          <a:stretch>
            <a:fillRect/>
          </a:stretch>
        </p:blipFill>
        <p:spPr bwMode="auto">
          <a:xfrm>
            <a:off x="4357686" y="1785926"/>
            <a:ext cx="4434881" cy="4357718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rId6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3.2 Лекарственные растения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43051"/>
            <a:ext cx="5143536" cy="271464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Вкусен чай и ароматен,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ней он легок и приятен: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Листочки сорваны, помяты.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ты вдыхаешь? - Запах...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4357694"/>
            <a:ext cx="4038600" cy="82866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(мяты)</a:t>
            </a:r>
          </a:p>
        </p:txBody>
      </p:sp>
      <p:pic>
        <p:nvPicPr>
          <p:cNvPr id="47106" name="Picture 2" descr="http://img1.liveinternet.ru/images/attach/c/7/94/33/94033785_5895ce5fe59ca95d79a8357c4a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1637">
            <a:off x="5086379" y="1873815"/>
            <a:ext cx="3627640" cy="4846084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3.3 Лекарственные растения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757742" cy="2686056"/>
          </a:xfrm>
        </p:spPr>
        <p:txBody>
          <a:bodyPr/>
          <a:lstStyle/>
          <a:p>
            <a:pPr>
              <a:buNone/>
            </a:pPr>
            <a:r>
              <a:rPr lang="ru-RU" dirty="0"/>
              <a:t>Если что-то заболит,</a:t>
            </a:r>
          </a:p>
          <a:p>
            <a:pPr>
              <a:buNone/>
            </a:pPr>
            <a:r>
              <a:rPr lang="ru-RU" dirty="0"/>
              <a:t>Даже зверь не устоит.</a:t>
            </a:r>
          </a:p>
          <a:p>
            <a:pPr>
              <a:buNone/>
            </a:pPr>
            <a:r>
              <a:rPr lang="ru-RU" dirty="0"/>
              <a:t>С какой же травкой пить настой?</a:t>
            </a:r>
          </a:p>
          <a:p>
            <a:pPr>
              <a:buNone/>
            </a:pPr>
            <a:r>
              <a:rPr lang="ru-RU" dirty="0"/>
              <a:t>С </a:t>
            </a:r>
            <a:r>
              <a:rPr lang="ru-RU" dirty="0" err="1"/>
              <a:t>чудо-травкой</a:t>
            </a:r>
            <a:r>
              <a:rPr lang="ru-RU" dirty="0"/>
              <a:t>...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5500702"/>
            <a:ext cx="4038600" cy="757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0070C0"/>
                </a:solidFill>
                <a:latin typeface="Monotype Corsiva" pitchFamily="66" charset="0"/>
              </a:rPr>
              <a:t>(зверобой)</a:t>
            </a:r>
          </a:p>
        </p:txBody>
      </p:sp>
      <p:pic>
        <p:nvPicPr>
          <p:cNvPr id="46086" name="Picture 6" descr="http://stat18.privet.ru/lr/0a15da46daa9caf9ec30054a3dfc113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429124" y="2071678"/>
            <a:ext cx="4148131" cy="380047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Monotype Corsiva" pitchFamily="66" charset="0"/>
              </a:rPr>
              <a:t>3.4 Лекарственные растения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757742" cy="2757494"/>
          </a:xfrm>
        </p:spPr>
        <p:txBody>
          <a:bodyPr/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 сорняк, он цветок,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 болезни мне помог.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присяду на диванчик,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Вспомню желтый...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14282" y="4929198"/>
            <a:ext cx="4038600" cy="1471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(одуванчик)</a:t>
            </a:r>
          </a:p>
        </p:txBody>
      </p:sp>
      <p:pic>
        <p:nvPicPr>
          <p:cNvPr id="45058" name="Picture 2" descr="http://stat20.privet.ru/lr/0c02f045f95712607503c1a7a0f118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3116"/>
            <a:ext cx="3281350" cy="381000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>3.5 Лекарственные растения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43428" cy="26146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Растет зеленою стеной,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Ее обходят стороной,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Колючая и злая дива.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как зовут траву?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5429264"/>
            <a:ext cx="4038600" cy="757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(Крапива)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4034" name="Picture 2" descr="http://www.consoglobe.com/wp-content/uploads/2011/04/ort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0745" r="7446"/>
          <a:stretch>
            <a:fillRect/>
          </a:stretch>
        </p:blipFill>
        <p:spPr bwMode="auto">
          <a:xfrm>
            <a:off x="5072066" y="1928802"/>
            <a:ext cx="3893195" cy="407196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357166"/>
          <a:ext cx="8501119" cy="785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2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2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2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2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28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28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142984"/>
          <a:ext cx="785818" cy="5500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59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59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9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59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59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59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59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59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1538" y="5929330"/>
          <a:ext cx="7715300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5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15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15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5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001024" y="1857364"/>
          <a:ext cx="785818" cy="4071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866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66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66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66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66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66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28794" y="1857364"/>
          <a:ext cx="6096000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D7E4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928794" y="2571744"/>
          <a:ext cx="785818" cy="285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866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537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66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661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14612" y="4714884"/>
          <a:ext cx="4643472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3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572264" y="3071810"/>
          <a:ext cx="808048" cy="1643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537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868" y="3071810"/>
          <a:ext cx="3000400" cy="857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1" dirty="0">
                        <a:latin typeface="Monotype Corsiva" pitchFamily="66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2843808" y="4005064"/>
            <a:ext cx="642942" cy="54235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240" y="4766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</a:t>
            </a:r>
            <a:endParaRPr lang="ru-RU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52320" y="476672"/>
            <a:ext cx="38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</a:t>
            </a:r>
            <a:endParaRPr lang="ru-RU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4766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1</a:t>
            </a:r>
            <a:endParaRPr lang="ru-RU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4766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</a:t>
            </a:r>
            <a:endParaRPr lang="ru-RU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476672"/>
            <a:ext cx="38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1</a:t>
            </a:r>
            <a:endParaRPr lang="ru-RU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44408" y="476672"/>
            <a:ext cx="389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</a:t>
            </a:r>
            <a:endParaRPr lang="ru-RU" sz="32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47667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2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476672"/>
            <a:ext cx="36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2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59632" y="4766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2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51720" y="476672"/>
            <a:ext cx="36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2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4766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2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7544" y="119675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2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4" y="191683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3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9552" y="26369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3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9552" y="335699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3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7544" y="40770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3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9552" y="472514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3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9552" y="544522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3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7544" y="59492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4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31640" y="59492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4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51720" y="59492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4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15816" y="59492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4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635896" y="59492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4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83968" y="59492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4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48064" y="59492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5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868144" y="59492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5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60232" y="59492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29" action="ppaction://hlinksldjump"/>
              </a:rPr>
              <a:t>5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380312" y="59492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30" action="ppaction://hlinksldjump"/>
              </a:rPr>
              <a:t>5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72400" y="59492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31" action="ppaction://hlinksldjump"/>
              </a:rPr>
              <a:t>5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44408" y="522920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32" action="ppaction://hlinksldjump"/>
              </a:rPr>
              <a:t>5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88224" y="321297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33" action="ppaction://hlinksldjump"/>
              </a:rPr>
              <a:t>10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868144" y="321297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34" action="ppaction://hlinksldjump"/>
              </a:rPr>
              <a:t>10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48064" y="314096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35" action="ppaction://hlinksldjump"/>
              </a:rPr>
              <a:t>10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635896" y="321297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36" action="ppaction://hlinksldjump"/>
              </a:rPr>
              <a:t>10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707904" y="472514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37" action="ppaction://hlinksldjump"/>
              </a:rPr>
              <a:t>9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427984" y="472514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38" action="ppaction://hlinksldjump"/>
              </a:rPr>
              <a:t>9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220072" y="472514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39" action="ppaction://hlinksldjump"/>
              </a:rPr>
              <a:t>9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732240" y="400506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40" action="ppaction://hlinksldjump"/>
              </a:rPr>
              <a:t>9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732240" y="472514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41" action="ppaction://hlinksldjump"/>
              </a:rPr>
              <a:t>9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012160" y="472514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42" action="ppaction://hlinksldjump"/>
              </a:rPr>
              <a:t>9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23728" y="191683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43" action="ppaction://hlinksldjump"/>
              </a:rPr>
              <a:t>8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23728" y="26369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44" action="ppaction://hlinksldjump"/>
              </a:rPr>
              <a:t>8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123728" y="335699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45" action="ppaction://hlinksldjump"/>
              </a:rPr>
              <a:t>8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23728" y="40770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46" action="ppaction://hlinksldjump"/>
              </a:rPr>
              <a:t>8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23728" y="479715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47" action="ppaction://hlinksldjump"/>
              </a:rPr>
              <a:t>8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816" y="479715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48" action="ppaction://hlinksldjump"/>
              </a:rPr>
              <a:t>8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452320" y="1916832"/>
            <a:ext cx="36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49" action="ppaction://hlinksldjump"/>
              </a:rPr>
              <a:t>6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244408" y="1916832"/>
            <a:ext cx="36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50" action="ppaction://hlinksldjump"/>
              </a:rPr>
              <a:t>6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244408" y="270892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51" action="ppaction://hlinksldjump"/>
              </a:rPr>
              <a:t>6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244408" y="335699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52" action="ppaction://hlinksldjump"/>
              </a:rPr>
              <a:t>6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244408" y="386104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53" action="ppaction://hlinksldjump"/>
              </a:rPr>
              <a:t>6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244408" y="465313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54" action="ppaction://hlinksldjump"/>
              </a:rPr>
              <a:t>6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148064" y="191683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55" action="ppaction://hlinksldjump"/>
              </a:rPr>
              <a:t>7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355976" y="191683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56" action="ppaction://hlinksldjump"/>
              </a:rPr>
              <a:t>7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940152" y="191683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57" action="ppaction://hlinksldjump"/>
              </a:rPr>
              <a:t>7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843808" y="191683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58" action="ppaction://hlinksldjump"/>
              </a:rPr>
              <a:t>7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635896" y="191683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59" action="ppaction://hlinksldjump"/>
              </a:rPr>
              <a:t>7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732240" y="198884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60" action="ppaction://hlinksldjump"/>
              </a:rPr>
              <a:t>7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427984" y="314096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  <a:hlinkClick r:id="rId61" action="ppaction://hlinksldjump"/>
              </a:rPr>
              <a:t>10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Monotype Corsiva" pitchFamily="66" charset="0"/>
              </a:rPr>
              <a:t>3.6 Лекарственные растения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186370" cy="3186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Неприметна среди трав,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 нее спокойный нрав.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Кто полезностью гордится?-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Ароматная...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5643578"/>
            <a:ext cx="4038600" cy="542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0070C0"/>
                </a:solidFill>
                <a:latin typeface="Monotype Corsiva" pitchFamily="66" charset="0"/>
              </a:rPr>
              <a:t>(душица)</a:t>
            </a:r>
          </a:p>
        </p:txBody>
      </p:sp>
      <p:pic>
        <p:nvPicPr>
          <p:cNvPr id="43010" name="Picture 2" descr="http://img1.liveinternet.ru/images/attach/c/1/55/736/55736174_lp00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357298"/>
            <a:ext cx="3446169" cy="478634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8000"/>
                </a:solidFill>
                <a:latin typeface="Monotype Corsiva" pitchFamily="66" charset="0"/>
              </a:rPr>
              <a:t>4.1 Катастрофы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5786454"/>
            <a:ext cx="3467096" cy="614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>
                <a:solidFill>
                  <a:srgbClr val="008000"/>
                </a:solidFill>
                <a:latin typeface="Monotype Corsiva" pitchFamily="66" charset="0"/>
              </a:rPr>
              <a:t>наводнение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785926"/>
            <a:ext cx="2828916" cy="36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Затопление местности в результате подъема уровня воды в реке, озере, море.</a:t>
            </a:r>
          </a:p>
        </p:txBody>
      </p:sp>
      <p:pic>
        <p:nvPicPr>
          <p:cNvPr id="41986" name="Picture 2" descr="http://www.weirdexistence.com/img/nature/youd-better-know-how-to-swim/youd-better-know-how-to-swim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5076825" cy="380047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8000"/>
                </a:solidFill>
                <a:latin typeface="Monotype Corsiva" pitchFamily="66" charset="0"/>
              </a:rPr>
              <a:t>4.2 Катастрофы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5643578"/>
            <a:ext cx="1571636" cy="757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008000"/>
                </a:solidFill>
                <a:latin typeface="Monotype Corsiva" pitchFamily="66" charset="0"/>
              </a:rPr>
              <a:t>сель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928802"/>
            <a:ext cx="3395658" cy="3286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Грязевой или грязекаменный поток, внезапно возникающий из-за резкого поднятия воды в русле реки.</a:t>
            </a:r>
          </a:p>
          <a:p>
            <a:endParaRPr lang="ru-RU" dirty="0"/>
          </a:p>
        </p:txBody>
      </p:sp>
      <p:pic>
        <p:nvPicPr>
          <p:cNvPr id="40962" name="Picture 2" descr="http://images.uncyc.org/pt/8/82/Estradabarrei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5076825" cy="380047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8000"/>
                </a:solidFill>
                <a:latin typeface="Monotype Corsiva" pitchFamily="66" charset="0"/>
              </a:rPr>
              <a:t>4.3 Катастрофы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2066" y="4857760"/>
            <a:ext cx="3857652" cy="828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008000"/>
                </a:solidFill>
                <a:latin typeface="Monotype Corsiva" pitchFamily="66" charset="0"/>
              </a:rPr>
              <a:t>землетрясение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4857760"/>
            <a:ext cx="4572032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Быстрое движение земной коры, вызванное толчками снизу, сбоку.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www.zagony.ru/admin_new/foto/2011-3-14/1300107170/ichtcht_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6429420" cy="3352801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8000"/>
                </a:solidFill>
                <a:latin typeface="Monotype Corsiva" pitchFamily="66" charset="0"/>
              </a:rPr>
              <a:t>4.4 Катастрофы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14876" y="3714752"/>
            <a:ext cx="3286148" cy="900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dirty="0">
                <a:solidFill>
                  <a:srgbClr val="008000"/>
                </a:solidFill>
                <a:latin typeface="Monotype Corsiva" pitchFamily="66" charset="0"/>
              </a:rPr>
              <a:t>крушение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4311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Несчастный случай с поездом, самолетом в пути.</a:t>
            </a:r>
          </a:p>
          <a:p>
            <a:endParaRPr lang="ru-RU" dirty="0"/>
          </a:p>
        </p:txBody>
      </p:sp>
      <p:pic>
        <p:nvPicPr>
          <p:cNvPr id="38914" name="Picture 2" descr="http://s45.radikal.ru/i108/1103/5e/3f015eae0ed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4214810" cy="3600451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4.5 Катастрофы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86314" y="3857628"/>
            <a:ext cx="2114536" cy="900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008000"/>
                </a:solidFill>
                <a:latin typeface="Monotype Corsiva" pitchFamily="66" charset="0"/>
              </a:rPr>
              <a:t>пожар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57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Сильное пламя, охватывающее и уничтожающее все, что может гореть.</a:t>
            </a:r>
          </a:p>
        </p:txBody>
      </p:sp>
      <p:pic>
        <p:nvPicPr>
          <p:cNvPr id="37890" name="Picture 2" descr="http://elektroas.ru/wp-content/uploads/2009/12/samookupaemosty_pogarni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214810" cy="380047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8000"/>
                </a:solidFill>
                <a:latin typeface="Monotype Corsiva" pitchFamily="66" charset="0"/>
              </a:rPr>
              <a:t>4.6 Катастрофы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5786454"/>
            <a:ext cx="3143272" cy="900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dirty="0">
                <a:solidFill>
                  <a:srgbClr val="008000"/>
                </a:solidFill>
                <a:latin typeface="Monotype Corsiva" pitchFamily="66" charset="0"/>
              </a:rPr>
              <a:t>оползень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600201"/>
            <a:ext cx="3114668" cy="31861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Отрыв верхних пластов земли и перемещение их вниз по склону под влиянием силы тяжести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6866" name="Picture 2" descr="http://www.kolesa.ru/st/media/img/2011/10/03/79640_1317641147_60166x322264_s800x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0"/>
            <a:ext cx="5286412" cy="407196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66"/>
                </a:solidFill>
                <a:latin typeface="Monotype Corsiva" pitchFamily="66" charset="0"/>
              </a:rPr>
              <a:t>5.1 Ребусы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4143380"/>
            <a:ext cx="8572560" cy="1196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Организованный вывод и вывоз населения из опасных районов в безопасную зону.</a:t>
            </a:r>
          </a:p>
        </p:txBody>
      </p:sp>
      <p:pic>
        <p:nvPicPr>
          <p:cNvPr id="35841" name="Picture 1" descr="C:\Documents and Settings\Admin\My Documents\Мои рисунки\ребусы\Организованный вывод и вывоз населения из опасных районов в безопасную зону.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7358114" cy="29432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5857892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эвакуация</a:t>
            </a: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5.2 Ребусы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4143380"/>
            <a:ext cx="8572560" cy="118585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Химические препараты против кровососущих насекомых, мух, клещей.</a:t>
            </a:r>
          </a:p>
        </p:txBody>
      </p:sp>
      <p:pic>
        <p:nvPicPr>
          <p:cNvPr id="34817" name="Picture 1" descr="C:\Documents and Settings\Admin\My Documents\Мои рисунки\ребусы\Химические препараты против кровососущих насекомых, мух, клещей.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286676" cy="2914670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5.3 Ребусы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4572008"/>
            <a:ext cx="8001056" cy="75723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Чувство острого неудержимого страха</a:t>
            </a:r>
          </a:p>
        </p:txBody>
      </p:sp>
      <p:pic>
        <p:nvPicPr>
          <p:cNvPr id="33793" name="Picture 1" descr="C:\Documents and Settings\Admin\My Documents\Мои рисунки\ребусы\Чувство острого неудержимого страха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500990" cy="30003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550070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Monotype Corsiva" pitchFamily="66" charset="0"/>
              </a:rPr>
              <a:t>паника</a:t>
            </a: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Monotype Corsiva" pitchFamily="66" charset="0"/>
              </a:rPr>
              <a:t>1</a:t>
            </a:r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.1 Домашняя аптечка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496" y="1571613"/>
            <a:ext cx="4681542" cy="2928957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Тонкая хлопчатобумажная ткань из редко переплетенных нитей, применяемая главным образом как перевязочный материал.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4857760"/>
            <a:ext cx="4038600" cy="757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b="1" dirty="0">
                <a:solidFill>
                  <a:srgbClr val="FF0000"/>
                </a:solidFill>
                <a:latin typeface="Monotype Corsiva" pitchFamily="66" charset="0"/>
              </a:rPr>
              <a:t>бинт</a:t>
            </a:r>
          </a:p>
        </p:txBody>
      </p:sp>
      <p:pic>
        <p:nvPicPr>
          <p:cNvPr id="60418" name="Picture 2" descr="http://www.add.ua/sites/default/files/foto1/9742_larg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500462" cy="357190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5.4 Ребусы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4500570"/>
            <a:ext cx="8429684" cy="107157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Недобросовестное отношение к выполнению своих обязанностей.</a:t>
            </a:r>
          </a:p>
        </p:txBody>
      </p:sp>
      <p:pic>
        <p:nvPicPr>
          <p:cNvPr id="32769" name="Picture 1" descr="C:\Documents and Settings\Admin\My Documents\Мои рисунки\ребусы\Недобросовестное отношение к выполнению своих обязанностей.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679585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5643578"/>
            <a:ext cx="3326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Monotype Corsiva" pitchFamily="66" charset="0"/>
              </a:rPr>
              <a:t>халатность</a:t>
            </a: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5.5 Ребусы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5572140"/>
            <a:ext cx="2857520" cy="6429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Обработка </a:t>
            </a:r>
          </a:p>
        </p:txBody>
      </p:sp>
      <p:pic>
        <p:nvPicPr>
          <p:cNvPr id="31745" name="Picture 1" descr="C:\Documents and Settings\Admin\My Documents\Мои рисунки\ребусы\обработка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036775" cy="3643338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Monotype Corsiva" pitchFamily="66" charset="0"/>
              </a:rPr>
              <a:t>5.6 Ребусы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4500570"/>
            <a:ext cx="8001056" cy="104298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Средство для дезинфекции воды.</a:t>
            </a:r>
          </a:p>
        </p:txBody>
      </p:sp>
      <p:pic>
        <p:nvPicPr>
          <p:cNvPr id="30721" name="Picture 1" descr="C:\Documents and Settings\Admin\My Documents\Мои рисунки\ребусы\Средство для дизинфекции воды.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215370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5715016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>
                <a:solidFill>
                  <a:srgbClr val="C00000"/>
                </a:solidFill>
                <a:latin typeface="Monotype Corsiva" pitchFamily="66" charset="0"/>
              </a:rPr>
              <a:t>пантоцид</a:t>
            </a:r>
            <a:endParaRPr lang="ru-RU" sz="4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900090" cy="1143000"/>
          </a:xfrm>
          <a:solidFill>
            <a:srgbClr val="1E15CD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6.1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358246" cy="32861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/>
              <a:t>а)	остановиться на месте;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б)	побыстрей закончить переход;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в)	вернуться назад;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г)	поднять руку и продолжить движение перед останавливающимся транспортом;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err="1"/>
              <a:t>д</a:t>
            </a:r>
            <a:r>
              <a:rPr lang="ru-RU" b="1" dirty="0"/>
              <a:t>)	остановиться и подавать знаки водителям для остановки, чтобы продолжить движение.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5929330"/>
            <a:ext cx="4038600" cy="6429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1E15CD"/>
                </a:solidFill>
                <a:latin typeface="Monotype Corsiva" pitchFamily="66" charset="0"/>
              </a:rPr>
              <a:t>Ответ:  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14290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E15CD"/>
                </a:solidFill>
                <a:latin typeface="Monotype Corsiva" pitchFamily="66" charset="0"/>
                <a:cs typeface="Times New Roman" pitchFamily="18" charset="0"/>
              </a:rPr>
              <a:t>При переходе через дорогу ты успел дойти только до осевой линии. Что правильнее предпринять в данной ситуации?</a:t>
            </a:r>
            <a:br>
              <a:rPr lang="ru-RU" sz="3200" b="1" dirty="0">
                <a:solidFill>
                  <a:srgbClr val="1E15C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1E15C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1E1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928694" cy="939784"/>
          </a:xfrm>
          <a:solidFill>
            <a:srgbClr val="1E15CD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6.2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214555"/>
            <a:ext cx="8501122" cy="35719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b="1" dirty="0"/>
              <a:t>а)	если это невозможно со стороны тротуара или обочины и при условии, что это будет</a:t>
            </a:r>
            <a:br>
              <a:rPr lang="ru-RU" b="1" dirty="0"/>
            </a:br>
            <a:r>
              <a:rPr lang="ru-RU" b="1" dirty="0"/>
              <a:t>безопасно и не создаст помех другим участникам движения;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/>
              <a:t>б)	если водитель убедился, что это безопасно;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/>
              <a:t>в)	если это не помешает другим участникам движения;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/>
              <a:t>г)	на остановке;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err="1"/>
              <a:t>д</a:t>
            </a:r>
            <a:r>
              <a:rPr lang="ru-RU" b="1" dirty="0"/>
              <a:t>)с разрешения работника ГИБДД.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6000768"/>
            <a:ext cx="4038600" cy="6968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1E15CD"/>
                </a:solidFill>
                <a:latin typeface="Monotype Corsiva" pitchFamily="66" charset="0"/>
              </a:rPr>
              <a:t>Ответ:  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85728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1E15CD"/>
                </a:solidFill>
                <a:latin typeface="Monotype Corsiva" pitchFamily="66" charset="0"/>
              </a:rPr>
              <a:t>В каком случае разрешается посадка и высадка пассажиров со стороны проезжей части?</a:t>
            </a:r>
            <a:endParaRPr lang="ru-RU" sz="4000" dirty="0">
              <a:solidFill>
                <a:srgbClr val="1E15CD"/>
              </a:solidFill>
              <a:latin typeface="Monotype Corsiva" pitchFamily="66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1E1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" cy="1143000"/>
          </a:xfrm>
          <a:solidFill>
            <a:srgbClr val="1E15CD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6.3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3214686"/>
            <a:ext cx="8329642" cy="28575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b="1" dirty="0"/>
              <a:t>а) отключить электричество, газ, воду, отойти от окон и предметов мебели, которые могут упасть, занять безопасное место в проеме дверей;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/>
              <a:t>б)	 позвонить в аварийную службу, отключить электричество, газ, воду, занять место у окна;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/>
              <a:t>в)	 закрыть окна и двери и занять безопасное место в  шкафу.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6000768"/>
            <a:ext cx="4038600" cy="4825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1E15CD"/>
                </a:solidFill>
                <a:latin typeface="Monotype Corsiva" pitchFamily="66" charset="0"/>
              </a:rPr>
              <a:t>Ответ:  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290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 </a:t>
            </a:r>
            <a:r>
              <a:rPr lang="ru-RU" sz="3600" b="1" dirty="0">
                <a:solidFill>
                  <a:srgbClr val="1E15CD"/>
                </a:solidFill>
                <a:latin typeface="Monotype Corsiva" pitchFamily="66" charset="0"/>
              </a:rPr>
              <a:t>В какой последовательности вы постараетесь действовать, если, находясь дома, неожиданно почувствовали толчки, дребезжание стекла, посуды, а времени, чтобы выбежать из здания, нет:</a:t>
            </a:r>
            <a:br>
              <a:rPr lang="ru-RU" sz="3600" b="1" dirty="0">
                <a:solidFill>
                  <a:srgbClr val="1E15CD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1E15CD"/>
              </a:solidFill>
              <a:latin typeface="Monotype Corsiva" pitchFamily="66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1E1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1071570" cy="1143000"/>
          </a:xfrm>
          <a:solidFill>
            <a:srgbClr val="1E15CD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6.4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6000768"/>
            <a:ext cx="4038600" cy="5540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>
                <a:solidFill>
                  <a:srgbClr val="1E15CD"/>
                </a:solidFill>
                <a:latin typeface="Monotype Corsiva" pitchFamily="66" charset="0"/>
              </a:rPr>
              <a:t>Ответ:  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071678"/>
            <a:ext cx="8258204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	включить телевизор, радио, выслушать сообщения и рекомендации;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	открыть окна и двери нижних этажей;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	выйти из здания и направиться как можно ближе к побережью.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85728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1E15CD"/>
                </a:solidFill>
                <a:latin typeface="Monotype Corsiva" pitchFamily="66" charset="0"/>
              </a:rPr>
              <a:t>При заблаговременном оповещении о приближении цунами прежде всего необходимо: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1E1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1143008" cy="1143000"/>
          </a:xfrm>
          <a:solidFill>
            <a:srgbClr val="1E15CD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6.5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6072206"/>
            <a:ext cx="4038600" cy="4825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>
                <a:solidFill>
                  <a:srgbClr val="1E15CD"/>
                </a:solidFill>
                <a:latin typeface="Monotype Corsiva" pitchFamily="66" charset="0"/>
              </a:rPr>
              <a:t>Ответ:  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500306"/>
            <a:ext cx="8401080" cy="305435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окажете себе первую помощь, установите под­ порки под конструкции над вами, найдете теплые вещи  или  одеяло,  чтобы укрыться,  будете кричать, звать на помощь, стучать металлическими предметами по трубам, плитам;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	 окажете себе первую помощь и начнете разгребать завал в сторону выхода из помещения;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	 установите подпорки под конструкции над вами, попробуете подойти к оконному проему, если найдете спички, попытаетесь развести небольшой костер, чтобы согреться и осмотреться вокруг.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14290"/>
            <a:ext cx="7929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E15CD"/>
                </a:solidFill>
                <a:latin typeface="Monotype Corsiva" pitchFamily="66" charset="0"/>
              </a:rPr>
              <a:t>Вы попали под завал в результате землетрясения, нога была придавлена упавшей конструкцией, но освобождена: шевелить пальцами и ступней ноги можете. В </a:t>
            </a:r>
            <a:r>
              <a:rPr lang="ru-RU" sz="2800" b="1" dirty="0" err="1">
                <a:solidFill>
                  <a:srgbClr val="1E15CD"/>
                </a:solidFill>
                <a:latin typeface="Monotype Corsiva" pitchFamily="66" charset="0"/>
              </a:rPr>
              <a:t>поме</a:t>
            </a:r>
            <a:r>
              <a:rPr lang="ru-RU" sz="2800" b="1" dirty="0">
                <a:solidFill>
                  <a:srgbClr val="1E15CD"/>
                </a:solidFill>
                <a:latin typeface="Monotype Corsiva" pitchFamily="66" charset="0"/>
              </a:rPr>
              <a:t>- </a:t>
            </a:r>
            <a:r>
              <a:rPr lang="ru-RU" sz="2800" b="1" dirty="0" err="1">
                <a:solidFill>
                  <a:srgbClr val="1E15CD"/>
                </a:solidFill>
                <a:latin typeface="Monotype Corsiva" pitchFamily="66" charset="0"/>
              </a:rPr>
              <a:t>щении</a:t>
            </a:r>
            <a:r>
              <a:rPr lang="ru-RU" sz="2800" b="1" dirty="0">
                <a:solidFill>
                  <a:srgbClr val="1E15CD"/>
                </a:solidFill>
                <a:latin typeface="Monotype Corsiva" pitchFamily="66" charset="0"/>
              </a:rPr>
              <a:t> есть немного свободного пространства, но выход заблокирован. Какова очередность ваших действий: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1E1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928694" cy="1143000"/>
          </a:xfrm>
          <a:solidFill>
            <a:srgbClr val="1E15CD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6.6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6072206"/>
            <a:ext cx="4038600" cy="5540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1E15CD"/>
                </a:solidFill>
                <a:latin typeface="Monotype Corsiva" pitchFamily="66" charset="0"/>
              </a:rPr>
              <a:t>Ответ:  б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214554"/>
            <a:ext cx="8401080" cy="34829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 немедленно зарегистрироваться, после регистрации надеть одежду, вытереть ботинки, пройти в здание и умыться;</a:t>
            </a:r>
          </a:p>
          <a:p>
            <a:pPr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 снять верхнюю одежду, принять душ с мылом, промыть глаза и прополоскать рот;</a:t>
            </a:r>
          </a:p>
          <a:p>
            <a:pPr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в) помочь эвакуируемым разместиться на сборном эвакопункте, пройти на пункт питания, исключить какие-либо физические нагрузки и лечь отдыхать.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290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E15CD"/>
                </a:solidFill>
                <a:latin typeface="Monotype Corsiva" pitchFamily="66" charset="0"/>
              </a:rPr>
              <a:t>Прибыв на место размещения в случае эвакуации из зоны аварии с выбросом АХОВ, необходимо:</a:t>
            </a:r>
            <a:endParaRPr lang="ru-RU" sz="3600" dirty="0">
              <a:solidFill>
                <a:srgbClr val="1E15CD"/>
              </a:solidFill>
              <a:latin typeface="Monotype Corsiva" pitchFamily="66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1E1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" cy="1143000"/>
          </a:xfrm>
          <a:solidFill>
            <a:srgbClr val="FF66CC"/>
          </a:solidFill>
        </p:spPr>
        <p:txBody>
          <a:bodyPr>
            <a:normAutofit fontScale="90000"/>
          </a:bodyPr>
          <a:lstStyle/>
          <a:p>
            <a:r>
              <a:rPr lang="ru-RU" dirty="0"/>
              <a:t>7.1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5500702"/>
            <a:ext cx="4038600" cy="4825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Ответ:  б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214555"/>
            <a:ext cx="8258204" cy="27860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а)	 с шестом, держа его горизонтально на уровне груди;</a:t>
            </a:r>
          </a:p>
          <a:p>
            <a:pPr>
              <a:lnSpc>
                <a:spcPct val="90000"/>
              </a:lnSpc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б)	 ползком;</a:t>
            </a:r>
          </a:p>
          <a:p>
            <a:pPr>
              <a:lnSpc>
                <a:spcPct val="90000"/>
              </a:lnSpc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в) обычным шагом, простукивая лед впереди палкой.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85729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Как вы будете переправляться, если лед ненадежен, а обойти его нет возможности: 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1.2 Домашняя аптечка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48" y="4500570"/>
            <a:ext cx="3757610" cy="685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лейкопластырь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600201"/>
            <a:ext cx="5000660" cy="2471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Ткань, покрытая липкой лекарственной массой, прикладываемая к ранам</a:t>
            </a:r>
          </a:p>
        </p:txBody>
      </p:sp>
      <p:pic>
        <p:nvPicPr>
          <p:cNvPr id="59394" name="Picture 2" descr="http://media.realitatea.ro/multimedia/image/200910/w298/image_125610771055408400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3214710" cy="321471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1071570" cy="1143000"/>
          </a:xfrm>
          <a:solidFill>
            <a:srgbClr val="FF66CC"/>
          </a:solidFill>
        </p:spPr>
        <p:txBody>
          <a:bodyPr/>
          <a:lstStyle/>
          <a:p>
            <a:r>
              <a:rPr lang="ru-RU" dirty="0"/>
              <a:t>7.2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6143644"/>
            <a:ext cx="4038600" cy="4111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>
                <a:solidFill>
                  <a:srgbClr val="C00000"/>
                </a:solidFill>
                <a:latin typeface="Monotype Corsiva" pitchFamily="66" charset="0"/>
              </a:rPr>
              <a:t>Ответ:  б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000241"/>
            <a:ext cx="8401080" cy="28575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	идти осторожно плотной группой обязательно на лыжах;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	увеличить интервалы между членами группы, ослабить ремни рюкзаков, приготовить веревку, расстегнуть крепления лыж;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	снять лыжи и двигаться пешком, в случае необходимости лечь на лед и передвигаться по-пластунски.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85728"/>
            <a:ext cx="72866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При движении зимой по льду замерзших рек необходимо:</a:t>
            </a:r>
            <a:b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1000132" cy="1143000"/>
          </a:xfrm>
          <a:solidFill>
            <a:srgbClr val="FF66CC"/>
          </a:solidFill>
        </p:spPr>
        <p:txBody>
          <a:bodyPr/>
          <a:lstStyle/>
          <a:p>
            <a:r>
              <a:rPr lang="ru-RU" dirty="0"/>
              <a:t>7.3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6072206"/>
            <a:ext cx="4038600" cy="5540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Ответ:  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2000241"/>
            <a:ext cx="8329642" cy="364333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	стволам и коре деревьев, лишайнику и мху, склонам холмов и бугров,  муравейникам,  таянию снега;</a:t>
            </a:r>
          </a:p>
          <a:p>
            <a:pPr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	кустарнику и сухой траве, направлению течения ручьев и рек, наезженной колее;</a:t>
            </a:r>
          </a:p>
          <a:p>
            <a:pPr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в)	полыньям на водоемах, скорости ветра, направлению комлей валяющихся на дороге спиленных деревьев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85728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По каким местным приметам можно определить стороны света: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1071570" cy="1143000"/>
          </a:xfrm>
          <a:solidFill>
            <a:srgbClr val="FF66CC"/>
          </a:solidFill>
        </p:spPr>
        <p:txBody>
          <a:bodyPr>
            <a:normAutofit/>
          </a:bodyPr>
          <a:lstStyle/>
          <a:p>
            <a:r>
              <a:rPr lang="ru-RU" dirty="0"/>
              <a:t>7.4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715016"/>
            <a:ext cx="4038600" cy="4111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>
                <a:solidFill>
                  <a:srgbClr val="C00000"/>
                </a:solidFill>
                <a:latin typeface="Monotype Corsiva" pitchFamily="66" charset="0"/>
              </a:rPr>
              <a:t>Ответ:  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357429"/>
            <a:ext cx="8401080" cy="32861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а) там часто встречаются водовороты;</a:t>
            </a:r>
          </a:p>
          <a:p>
            <a:pPr>
              <a:lnSpc>
                <a:spcPct val="90000"/>
              </a:lnSpc>
              <a:buNone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б) там наибольшая глубина;</a:t>
            </a:r>
          </a:p>
          <a:p>
            <a:pPr>
              <a:lnSpc>
                <a:spcPct val="90000"/>
              </a:lnSpc>
              <a:buNone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в) там очень высокая скорость воды;</a:t>
            </a:r>
          </a:p>
          <a:p>
            <a:pPr>
              <a:lnSpc>
                <a:spcPct val="90000"/>
              </a:lnSpc>
              <a:buNone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г)	 там вода выглядит спокойнее, но напор воды наибольший.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85728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Почему при переходе через реку не рекомендуется выбирать местом перехода участок выше камней (по течению):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1143008" cy="1143000"/>
          </a:xfrm>
          <a:solidFill>
            <a:srgbClr val="FF66CC"/>
          </a:solidFill>
        </p:spPr>
        <p:txBody>
          <a:bodyPr/>
          <a:lstStyle/>
          <a:p>
            <a:r>
              <a:rPr lang="ru-RU" dirty="0"/>
              <a:t>7.5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6072206"/>
            <a:ext cx="4038600" cy="3397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Ответ:  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071678"/>
            <a:ext cx="8258204" cy="405448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а) руки сложить на животе, согнуться и поджать ноги;</a:t>
            </a:r>
          </a:p>
          <a:p>
            <a:pPr>
              <a:lnSpc>
                <a:spcPct val="80000"/>
              </a:lnSpc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б)	 надеть спасательный жилет, руками упереться в спинку переднего сиденья, а голову зажать между коленями;</a:t>
            </a:r>
          </a:p>
          <a:p>
            <a:pPr>
              <a:lnSpc>
                <a:spcPct val="80000"/>
              </a:lnSpc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в)	 согнуться, наклонить голову как можно ниже и прикрыть руками, упереться ногами в спинку перед него сиденья.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85728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C00000"/>
                </a:solidFill>
                <a:latin typeface="Monotype Corsiva" pitchFamily="66" charset="0"/>
              </a:rPr>
              <a:t>При аварийной посадке самолета надо: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71528" cy="1143000"/>
          </a:xfrm>
          <a:solidFill>
            <a:srgbClr val="FF66CC"/>
          </a:solidFill>
        </p:spPr>
        <p:txBody>
          <a:bodyPr/>
          <a:lstStyle/>
          <a:p>
            <a:r>
              <a:rPr lang="ru-RU" dirty="0"/>
              <a:t>7.6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6072206"/>
            <a:ext cx="4038600" cy="4825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i="1" dirty="0">
                <a:solidFill>
                  <a:srgbClr val="C00000"/>
                </a:solidFill>
                <a:latin typeface="Monotype Corsiva" pitchFamily="66" charset="0"/>
              </a:rPr>
              <a:t>Ответ:  б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928802"/>
            <a:ext cx="8115328" cy="38401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	 с шестом, держа его горизонтально на уровне груди;</a:t>
            </a:r>
          </a:p>
          <a:p>
            <a:pPr>
              <a:lnSpc>
                <a:spcPct val="9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	 ползком;</a:t>
            </a:r>
          </a:p>
          <a:p>
            <a:pPr>
              <a:lnSpc>
                <a:spcPct val="9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 обычным шагом, простукивая лед впереди палкой.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85728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Как вы будете переправляться, если лед ненадежен, а обойти его нет возможности: 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928694" cy="1143000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ru-RU" dirty="0"/>
              <a:t>8.1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786454"/>
            <a:ext cx="4038600" cy="4825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1E15CD"/>
                </a:solidFill>
                <a:latin typeface="Monotype Corsiva" pitchFamily="66" charset="0"/>
              </a:rPr>
              <a:t>Ответ:  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214554"/>
            <a:ext cx="8258204" cy="34829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	войдете в квартиру, осмотрите ее, установите, какие вещи исчезли, и сообщите об этом в милицию;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	не будете входить в квартиру, а вызовете милицию по телефону от соседей;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	войдете в квартиру и сразу сообщите в милицию по телефону 02.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85728"/>
            <a:ext cx="7858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1E15CD"/>
                </a:solidFill>
                <a:latin typeface="Monotype Corsiva" pitchFamily="66" charset="0"/>
              </a:rPr>
              <a:t>Вы пришли домой и заметили, что в квартире кто-то побывал (распахнута дверь, выбито окно и т. п.). Ваши действия</a:t>
            </a:r>
            <a:endParaRPr lang="ru-RU" sz="3600" dirty="0">
              <a:solidFill>
                <a:srgbClr val="1E15CD"/>
              </a:solidFill>
              <a:latin typeface="Monotype Corsiva" pitchFamily="66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1000132" cy="1143000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ru-RU" dirty="0"/>
              <a:t>8.2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6143644"/>
            <a:ext cx="4038600" cy="4111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1E15CD"/>
                </a:solidFill>
                <a:latin typeface="Monotype Corsiva" pitchFamily="66" charset="0"/>
              </a:rPr>
              <a:t>Ответ:  б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928802"/>
            <a:ext cx="8329642" cy="37147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а)	 попытаться потушить огонь, используя первичные средства пожаротушения, открыть окно для удаления дыма, позвонить в пожарную охрану и сообщить о пожаре;</a:t>
            </a:r>
          </a:p>
          <a:p>
            <a:pPr>
              <a:lnSpc>
                <a:spcPct val="90000"/>
              </a:lnSpc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б)	немедленно  покинуть  помещение,   плотно  закрыв за собой дверь, позвать на помощь взрослых, если их нет, то позвонить в пожарную охрану и сообщить о пожаре;</a:t>
            </a:r>
          </a:p>
          <a:p>
            <a:pPr>
              <a:lnSpc>
                <a:spcPct val="90000"/>
              </a:lnSpc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в)	позвонить на работу родителям и сообщить о пожаре, попытаться потушить огонь, используя первичные средства пожаротушения.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57166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1E15CD"/>
                </a:solidFill>
                <a:latin typeface="Monotype Corsiva" pitchFamily="66" charset="0"/>
              </a:rPr>
              <a:t>Какова правильная последователь- </a:t>
            </a:r>
            <a:r>
              <a:rPr lang="ru-RU" sz="4000" b="1" dirty="0" err="1">
                <a:solidFill>
                  <a:srgbClr val="1E15CD"/>
                </a:solidFill>
                <a:latin typeface="Monotype Corsiva" pitchFamily="66" charset="0"/>
              </a:rPr>
              <a:t>ность</a:t>
            </a:r>
            <a:r>
              <a:rPr lang="ru-RU" sz="4000" b="1" dirty="0">
                <a:solidFill>
                  <a:srgbClr val="1E15CD"/>
                </a:solidFill>
                <a:latin typeface="Monotype Corsiva" pitchFamily="66" charset="0"/>
              </a:rPr>
              <a:t> действий при пожаре:</a:t>
            </a:r>
            <a:endParaRPr lang="ru-RU" sz="4000" dirty="0">
              <a:solidFill>
                <a:srgbClr val="1E15CD"/>
              </a:solidFill>
              <a:latin typeface="Monotype Corsiva" pitchFamily="66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1000132" cy="1143000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ru-RU" dirty="0"/>
              <a:t>8.3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5929330"/>
            <a:ext cx="4038600" cy="5540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1E15CD"/>
                </a:solidFill>
                <a:latin typeface="Monotype Corsiva" pitchFamily="66" charset="0"/>
              </a:rPr>
              <a:t>Ответ:  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2143116"/>
            <a:ext cx="8329642" cy="398304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	войдете в квартиру, осмотрите ее, установите, какие вещи исчезли, и сообщите об этом в милицию;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	не будете входить в квартиру, а вызовете милицию по телефону от соседей;</a:t>
            </a:r>
          </a:p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	войдете в квартиру и сразу сообщите в милицию по телефону 02.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85728"/>
            <a:ext cx="7929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1E15CD"/>
                </a:solidFill>
                <a:latin typeface="Monotype Corsiva" pitchFamily="66" charset="0"/>
              </a:rPr>
              <a:t>Вы пришли домой и заметили, что в </a:t>
            </a:r>
            <a:r>
              <a:rPr lang="ru-RU" sz="3600" b="1" dirty="0" err="1">
                <a:solidFill>
                  <a:srgbClr val="1E15CD"/>
                </a:solidFill>
                <a:latin typeface="Monotype Corsiva" pitchFamily="66" charset="0"/>
              </a:rPr>
              <a:t>квар</a:t>
            </a:r>
            <a:r>
              <a:rPr lang="ru-RU" sz="3600" b="1" dirty="0">
                <a:solidFill>
                  <a:srgbClr val="1E15CD"/>
                </a:solidFill>
                <a:latin typeface="Monotype Corsiva" pitchFamily="66" charset="0"/>
              </a:rPr>
              <a:t>- тире кто-то побывал (распахнута дверь, выбито окно и т. п.). Ваши действия: 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928694" cy="1143000"/>
          </a:xfrm>
          <a:solidFill>
            <a:srgbClr val="00FFFF"/>
          </a:solidFill>
        </p:spPr>
        <p:txBody>
          <a:bodyPr/>
          <a:lstStyle/>
          <a:p>
            <a:r>
              <a:rPr lang="ru-RU" dirty="0"/>
              <a:t>8.4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786454"/>
            <a:ext cx="4038600" cy="6968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>
                <a:solidFill>
                  <a:srgbClr val="1E15CD"/>
                </a:solidFill>
                <a:latin typeface="Monotype Corsiva" pitchFamily="66" charset="0"/>
              </a:rPr>
              <a:t>Ответ:  г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928801"/>
            <a:ext cx="8329642" cy="392909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	вы с ним заговорите и начнете расспрашивать, где вы будете кататься;</a:t>
            </a:r>
          </a:p>
          <a:p>
            <a:pPr>
              <a:lnSpc>
                <a:spcPct val="8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б)	скажете, что сейчас не можете, но с удовольствием покатаетесь в следующий раз и попросите позвонить вам по домашнему телефону, чтобы договориться о времени и месте встречи;</a:t>
            </a:r>
          </a:p>
          <a:p>
            <a:pPr>
              <a:lnSpc>
                <a:spcPct val="8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в)	согласитесь покататься только 10—15 минут при условии, что он потом проводит вас домой;</a:t>
            </a:r>
          </a:p>
          <a:p>
            <a:pPr>
              <a:lnSpc>
                <a:spcPct val="8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г)	скажете: «Нет. Я не поеду» — и отойдете или перейдете на другую сторону дороги.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85728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1E15CD"/>
                </a:solidFill>
                <a:latin typeface="Monotype Corsiva" pitchFamily="66" charset="0"/>
              </a:rPr>
              <a:t>По дороге из школы домой к вам подходит незнакомец и предлагает подвезти до дома. Как вы поступите:</a:t>
            </a:r>
            <a:endParaRPr lang="ru-RU" sz="3200" dirty="0">
              <a:solidFill>
                <a:srgbClr val="1E15CD"/>
              </a:solidFill>
              <a:latin typeface="Monotype Corsiva" pitchFamily="66" charset="0"/>
            </a:endParaRP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928694" cy="1143000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ru-RU" dirty="0"/>
              <a:t>8.5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5929330"/>
            <a:ext cx="4038600" cy="6254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>
                <a:solidFill>
                  <a:srgbClr val="1E15CD"/>
                </a:solidFill>
                <a:latin typeface="Monotype Corsiva" pitchFamily="66" charset="0"/>
              </a:rPr>
              <a:t>Ответ:  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2786058"/>
            <a:ext cx="8643998" cy="31432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а) не впустите незнакомца в квартиру ни при каких обстоятельствах;</a:t>
            </a:r>
          </a:p>
          <a:p>
            <a:pPr>
              <a:lnSpc>
                <a:spcPct val="90000"/>
              </a:lnSpc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б)	спросите у незнакомца фамилию, имя, отчество папы и мамы, где они работают и, получив правильный ответ, впустите его в квартиру;</a:t>
            </a:r>
          </a:p>
          <a:p>
            <a:pPr>
              <a:lnSpc>
                <a:spcPct val="90000"/>
              </a:lnSpc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в)	спросите у незнакомца более подробные сведения о родителях (например, откуда он их знает), после чего впустите в квартиру.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85728"/>
            <a:ext cx="75009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 </a:t>
            </a:r>
            <a:r>
              <a:rPr lang="ru-RU" sz="3200" b="1" dirty="0">
                <a:solidFill>
                  <a:srgbClr val="1E15CD"/>
                </a:solidFill>
                <a:latin typeface="Monotype Corsiva" pitchFamily="66" charset="0"/>
              </a:rPr>
              <a:t>Молодой человек интеллигентного вида подходит к вам и говорит, что является знакомым родителей и просит впустить его в квартиру, чтобы там подождать папу или маму и сделать им сюрприз. Ваши действия</a:t>
            </a:r>
            <a:r>
              <a:rPr lang="ru-RU" b="1" dirty="0">
                <a:solidFill>
                  <a:srgbClr val="009900"/>
                </a:solidFill>
              </a:rPr>
              <a:t>:</a:t>
            </a:r>
            <a:endParaRPr lang="ru-RU" dirty="0"/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1.3 Домашняя аптечка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4942" y="3857628"/>
            <a:ext cx="1785950" cy="828668"/>
          </a:xfrm>
        </p:spPr>
        <p:txBody>
          <a:bodyPr/>
          <a:lstStyle/>
          <a:p>
            <a:pPr>
              <a:buNone/>
            </a:pP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зелёнка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1"/>
            <a:ext cx="4614866" cy="204311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Спиртовой раствор бриллиантовой зелени, употребляемый для смазывания ран кожи</a:t>
            </a:r>
            <a:r>
              <a:rPr lang="ru-RU" sz="3200" dirty="0"/>
              <a:t>.</a:t>
            </a:r>
          </a:p>
        </p:txBody>
      </p:sp>
      <p:pic>
        <p:nvPicPr>
          <p:cNvPr id="58370" name="Picture 2" descr="http://img-fotki.yandex.ru/get/5605/130283026.ed/0_78998_131e29e2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2533650" cy="381000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928694" cy="1143000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ru-RU" dirty="0"/>
              <a:t>8.6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5643578"/>
            <a:ext cx="4038600" cy="4111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1E15CD"/>
                </a:solidFill>
                <a:latin typeface="Monotype Corsiva" pitchFamily="66" charset="0"/>
              </a:rPr>
              <a:t>Ответ: б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1928803"/>
            <a:ext cx="8329642" cy="27146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	идти кратчайшим путем,  пролегающим через дворы, свалки и плохо освещенные места;</a:t>
            </a:r>
          </a:p>
          <a:p>
            <a:pPr>
              <a:lnSpc>
                <a:spcPct val="80000"/>
              </a:lnSpc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	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идти по освещенному тротуару и как можно ближе к краю дороги;</a:t>
            </a:r>
          </a:p>
          <a:p>
            <a:pPr>
              <a:lnSpc>
                <a:spcPct val="80000"/>
              </a:lnSpc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	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воспользуетесь попутным транспортом.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85728"/>
            <a:ext cx="73581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>
                <a:solidFill>
                  <a:srgbClr val="1E15CD"/>
                </a:solidFill>
                <a:latin typeface="Monotype Corsiva" pitchFamily="66" charset="0"/>
              </a:rPr>
              <a:t>Возвращаясь вечером домой, вы будете:</a:t>
            </a:r>
          </a:p>
        </p:txBody>
      </p:sp>
      <p:sp>
        <p:nvSpPr>
          <p:cNvPr id="6" name="Управляющая кнопка: далее 5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rgbClr val="7030A0"/>
                </a:solidFill>
                <a:latin typeface="Monotype Corsiva" pitchFamily="66" charset="0"/>
              </a:rPr>
              <a:t>9.1 - принадлежности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47200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Головной убор, защищающий голову пожарного от теплового излучения, искр, ударов и падающих предметов</a:t>
            </a:r>
          </a:p>
          <a:p>
            <a:pPr>
              <a:buNone/>
            </a:pPr>
            <a:endParaRPr lang="ru-RU" sz="4000" dirty="0"/>
          </a:p>
          <a:p>
            <a:pPr>
              <a:buNone/>
            </a:pPr>
            <a:r>
              <a:rPr lang="ru-RU" sz="6000" b="1" dirty="0">
                <a:solidFill>
                  <a:srgbClr val="7030A0"/>
                </a:solidFill>
              </a:rPr>
              <a:t>                            каска </a:t>
            </a:r>
          </a:p>
        </p:txBody>
      </p:sp>
      <p:pic>
        <p:nvPicPr>
          <p:cNvPr id="5122" name="Picture 2" descr="G:\викторина пожарная безопасеност\Data\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17984"/>
            <a:ext cx="2661560" cy="264001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Monotype Corsiva" pitchFamily="66" charset="0"/>
              </a:rPr>
              <a:t>9.2 - оборудование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500174"/>
            <a:ext cx="4643470" cy="507209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Лестница, имеющая специальный металлический крюк в конце. С помощью этого крюка пожарные закрепляют лестницу за подоконник, балкон и проникают в квартиру.</a:t>
            </a:r>
          </a:p>
          <a:p>
            <a:pPr>
              <a:buNone/>
            </a:pPr>
            <a:r>
              <a:rPr lang="ru-RU" dirty="0"/>
              <a:t>       </a:t>
            </a:r>
          </a:p>
          <a:p>
            <a:pPr>
              <a:buNone/>
            </a:pPr>
            <a:r>
              <a:rPr lang="ru-RU" dirty="0"/>
              <a:t>                                                   </a:t>
            </a:r>
            <a:r>
              <a:rPr lang="ru-RU" sz="5400" b="1" i="1" dirty="0">
                <a:solidFill>
                  <a:srgbClr val="7030A0"/>
                </a:solidFill>
              </a:rPr>
              <a:t>штурмовка</a:t>
            </a:r>
          </a:p>
          <a:p>
            <a:endParaRPr lang="ru-RU" dirty="0"/>
          </a:p>
        </p:txBody>
      </p:sp>
      <p:pic>
        <p:nvPicPr>
          <p:cNvPr id="8194" name="Picture 2" descr="G:\викторина пожарная безопасеност\Data\6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1571612"/>
            <a:ext cx="2857520" cy="410768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Monotype Corsiva" pitchFamily="66" charset="0"/>
              </a:rPr>
              <a:t>9.3- принадлежности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6543692" cy="97154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Устройство на водопроводной сети, через которое пожарные с помощью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пожарно-тежничнского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вооружения забирают воду</a:t>
            </a:r>
          </a:p>
          <a:p>
            <a:pPr>
              <a:buNone/>
            </a:pPr>
            <a:endParaRPr lang="ru-RU" sz="3600" dirty="0"/>
          </a:p>
          <a:p>
            <a:pPr>
              <a:buNone/>
            </a:pPr>
            <a:r>
              <a:rPr lang="ru-RU" sz="3600" dirty="0"/>
              <a:t>                           </a:t>
            </a:r>
            <a:r>
              <a:rPr lang="ru-RU" sz="6000" i="1" dirty="0">
                <a:solidFill>
                  <a:srgbClr val="7030A0"/>
                </a:solidFill>
              </a:rPr>
              <a:t>гидрант</a:t>
            </a:r>
          </a:p>
        </p:txBody>
      </p:sp>
      <p:pic>
        <p:nvPicPr>
          <p:cNvPr id="4098" name="Picture 2" descr="G:\викторина пожарная безопасеност\Data\6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62675" y="2805099"/>
            <a:ext cx="4286250" cy="1676400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7030A0"/>
                </a:solidFill>
                <a:latin typeface="Monotype Corsiva" pitchFamily="66" charset="0"/>
              </a:rPr>
              <a:t>9.4 - оборудование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4331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Старинное название пожарного ствола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                                      </a:t>
            </a:r>
            <a:r>
              <a:rPr lang="ru-RU" sz="5400" i="1" dirty="0">
                <a:solidFill>
                  <a:srgbClr val="7030A0"/>
                </a:solidFill>
              </a:rPr>
              <a:t>брандспойт</a:t>
            </a:r>
          </a:p>
        </p:txBody>
      </p:sp>
      <p:pic>
        <p:nvPicPr>
          <p:cNvPr id="9218" name="Picture 2" descr="G:\викторина пожарная безопасеност\Data\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3571900" cy="3533205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Monotype Corsiva" pitchFamily="66" charset="0"/>
              </a:rPr>
              <a:t>9.5 - принадлежности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971544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Боевая одежда, защищающая пожарных от теплового излучения, искр и воды </a:t>
            </a:r>
          </a:p>
          <a:p>
            <a:pPr>
              <a:buNone/>
            </a:pPr>
            <a:endParaRPr lang="ru-RU" sz="4000" dirty="0"/>
          </a:p>
          <a:p>
            <a:pPr>
              <a:buNone/>
            </a:pPr>
            <a:r>
              <a:rPr lang="ru-RU" sz="4000" dirty="0"/>
              <a:t>                                          </a:t>
            </a:r>
            <a:r>
              <a:rPr lang="ru-RU" sz="5400" b="1" i="1" dirty="0" err="1">
                <a:solidFill>
                  <a:srgbClr val="7030A0"/>
                </a:solidFill>
              </a:rPr>
              <a:t>боёвка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G:\викторина пожарная безопасеност\Data\5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59474"/>
            <a:ext cx="2714644" cy="2793191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8501090" y="6215082"/>
            <a:ext cx="642910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Monotype Corsiva" pitchFamily="66" charset="0"/>
              </a:rPr>
              <a:t>9.6 - принадлежности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Прозрачный опускающийся экран на каске, защищающий лицо пожарного от теплового излучения</a:t>
            </a:r>
          </a:p>
          <a:p>
            <a:pPr>
              <a:buNone/>
            </a:pPr>
            <a:endParaRPr lang="ru-RU" sz="3600" dirty="0"/>
          </a:p>
          <a:p>
            <a:pPr>
              <a:buNone/>
            </a:pPr>
            <a:r>
              <a:rPr lang="ru-RU" sz="5400" b="1" i="1" dirty="0">
                <a:solidFill>
                  <a:srgbClr val="7030A0"/>
                </a:solidFill>
              </a:rPr>
              <a:t>                            забрало</a:t>
            </a:r>
          </a:p>
        </p:txBody>
      </p:sp>
      <p:pic>
        <p:nvPicPr>
          <p:cNvPr id="1026" name="Picture 2" descr="G:\викторина пожарная безопасеност\Data\5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3314"/>
            <a:ext cx="2857520" cy="2922464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48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3071810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E15CD"/>
                </a:solidFill>
                <a:latin typeface="Monotype Corsiva" pitchFamily="66" charset="0"/>
              </a:rPr>
              <a:t>10.1  При аварии  на химически опасном объекте произошла утечка хлора, вам угрожает опасность оказаться в зоне заражения. Вы живете на 1-м этаже 9-этажного дома. Как вы поступите?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3286124"/>
            <a:ext cx="8572560" cy="21431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700" b="1" dirty="0">
                <a:latin typeface="Times New Roman" pitchFamily="18" charset="0"/>
                <a:cs typeface="Times New Roman" pitchFamily="18" charset="0"/>
              </a:rPr>
              <a:t>а)  укроетесь в подвале;</a:t>
            </a:r>
          </a:p>
          <a:p>
            <a:pPr>
              <a:buNone/>
            </a:pPr>
            <a:r>
              <a:rPr lang="ru-RU" sz="4700" b="1" dirty="0">
                <a:latin typeface="Times New Roman" pitchFamily="18" charset="0"/>
                <a:cs typeface="Times New Roman" pitchFamily="18" charset="0"/>
              </a:rPr>
              <a:t>б) подниметесь на верхний этаж;</a:t>
            </a:r>
          </a:p>
          <a:p>
            <a:pPr>
              <a:buNone/>
            </a:pPr>
            <a:r>
              <a:rPr lang="ru-RU" sz="4700" b="1" dirty="0">
                <a:latin typeface="Times New Roman" pitchFamily="18" charset="0"/>
                <a:cs typeface="Times New Roman" pitchFamily="18" charset="0"/>
              </a:rPr>
              <a:t>в) останетесь в своей квартире.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5572140"/>
            <a:ext cx="4038600" cy="4111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008000"/>
                </a:solidFill>
                <a:latin typeface="Monotype Corsiva" pitchFamily="66" charset="0"/>
              </a:rPr>
              <a:t>Ответ:  б</a:t>
            </a: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E15CD"/>
                </a:solidFill>
                <a:latin typeface="Monotype Corsiva" pitchFamily="66" charset="0"/>
              </a:rPr>
              <a:t>10.2 При  аварии с утечкой аммиака в качестве средств индивидуальной защиты вы решили применить ватно-марлевую повязку. Каким раствором следует ее смочить?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786058"/>
            <a:ext cx="8501122" cy="18399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2%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раствором нашатырного спирта;</a:t>
            </a:r>
          </a:p>
          <a:p>
            <a:pPr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2%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раствором уксусной или лимонной кислоты;</a:t>
            </a:r>
          </a:p>
          <a:p>
            <a:pPr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в) 5% раствором соды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786454"/>
            <a:ext cx="4038600" cy="5540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>
                <a:solidFill>
                  <a:srgbClr val="008000"/>
                </a:solidFill>
                <a:latin typeface="Monotype Corsiva" pitchFamily="66" charset="0"/>
              </a:rPr>
              <a:t>Ответ:  б</a:t>
            </a: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ru-RU" sz="4800" b="1" dirty="0">
                <a:latin typeface="Monotype Corsiva" pitchFamily="66" charset="0"/>
              </a:rPr>
              <a:t>10.3 Что такое дезактивация?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311468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а) удаление радиоактивных веществ с зараженных поверхностей;</a:t>
            </a:r>
          </a:p>
          <a:p>
            <a:pPr>
              <a:buNone/>
            </a:pP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б) уничтожение отравляющих веществ;</a:t>
            </a:r>
          </a:p>
          <a:p>
            <a:pPr>
              <a:buNone/>
            </a:pP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в) уничтожение или устранение болезнетворных микробов во внешней среде.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5072074"/>
            <a:ext cx="4038600" cy="11255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7200" b="1" dirty="0">
                <a:solidFill>
                  <a:srgbClr val="008000"/>
                </a:solidFill>
                <a:latin typeface="Monotype Corsiva" pitchFamily="66" charset="0"/>
              </a:rPr>
              <a:t>Ответ: а</a:t>
            </a: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1.4 Домашняя аптечка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496" y="4000504"/>
            <a:ext cx="4038600" cy="971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витамины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600201"/>
            <a:ext cx="5114932" cy="2614618"/>
          </a:xfrm>
        </p:spPr>
        <p:txBody>
          <a:bodyPr/>
          <a:lstStyle/>
          <a:p>
            <a:r>
              <a:rPr lang="ru-RU" dirty="0"/>
              <a:t>Органические вещества различного состава, необходимые для жизнедеятельности человека и животных (А, В, С…).</a:t>
            </a:r>
          </a:p>
        </p:txBody>
      </p:sp>
      <p:pic>
        <p:nvPicPr>
          <p:cNvPr id="57346" name="Picture 2" descr="http://gallery.forum-grad.ru/files/4/1/2/8/0/vitamin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3286148" cy="3857652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000264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ru-RU" b="1" dirty="0">
                <a:latin typeface="Monotype Corsiva" pitchFamily="66" charset="0"/>
              </a:rPr>
              <a:t>10.4 Начальником  гражданской         обороны образовательного учреждения является: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8868"/>
            <a:ext cx="8329642" cy="285751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/>
              <a:t>а) 	специально    уполномоченный    представитель органов местного самоуправления.</a:t>
            </a:r>
          </a:p>
          <a:p>
            <a:pPr>
              <a:buNone/>
            </a:pPr>
            <a:r>
              <a:rPr lang="ru-RU" b="1" dirty="0"/>
              <a:t>б) один  из  заместителей   руководителя образовательного учреждения, прошедший специальную подготовку.</a:t>
            </a:r>
            <a:endParaRPr lang="ru-RU" b="1" u="sng" dirty="0"/>
          </a:p>
          <a:p>
            <a:pPr>
              <a:buNone/>
            </a:pPr>
            <a:r>
              <a:rPr lang="ru-RU" b="1" dirty="0"/>
              <a:t>в</a:t>
            </a:r>
            <a:r>
              <a:rPr lang="en-US" b="1" dirty="0"/>
              <a:t>)</a:t>
            </a:r>
            <a:r>
              <a:rPr lang="ru-RU" b="1" dirty="0"/>
              <a:t>	руководитель образовательного учреждения.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5929330"/>
            <a:ext cx="4038600" cy="7683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>
                <a:solidFill>
                  <a:srgbClr val="008000"/>
                </a:solidFill>
                <a:latin typeface="Monotype Corsiva" pitchFamily="66" charset="0"/>
              </a:rPr>
              <a:t>Ответ: в</a:t>
            </a: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latin typeface="Monotype Corsiva" pitchFamily="66" charset="0"/>
              </a:rPr>
              <a:t>10.5</a:t>
            </a:r>
            <a:r>
              <a:rPr lang="en-US" b="1" dirty="0"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Что такое инкубационный период?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3257559"/>
          </a:xfrm>
        </p:spPr>
        <p:txBody>
          <a:bodyPr>
            <a:noAutofit/>
          </a:bodyPr>
          <a:lstStyle/>
          <a:p>
            <a:pPr marL="539750" indent="-539750">
              <a:lnSpc>
                <a:spcPct val="9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  время от начала заболевания до выздоровления.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  <a:p>
            <a:pPr marL="539750" indent="-539750">
              <a:lnSpc>
                <a:spcPct val="9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	время от момента внедрения  микроорганизмов до появления болезни.</a:t>
            </a:r>
          </a:p>
          <a:p>
            <a:pPr marL="539750" indent="-539750">
              <a:lnSpc>
                <a:spcPct val="9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	время   от   начала   заболевания   до   момента активного проявления болезни.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5357826"/>
            <a:ext cx="4038600" cy="757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>
                <a:solidFill>
                  <a:srgbClr val="008000"/>
                </a:solidFill>
                <a:latin typeface="Monotype Corsiva" pitchFamily="66" charset="0"/>
              </a:rPr>
              <a:t>Ответ: б</a:t>
            </a: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857364"/>
            <a:ext cx="578647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С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а с и б о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З а 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Р а б о т у  ! ! !</a:t>
            </a:r>
          </a:p>
        </p:txBody>
      </p:sp>
      <p:pic>
        <p:nvPicPr>
          <p:cNvPr id="1026" name="Picture 2" descr="C:\Documents and Settings\Admin\My Documents\Мои рисунки\Новая папка (2)\picture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269" y="0"/>
            <a:ext cx="3236732" cy="278605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My Documents\Мои рисунки\Новая папка (2)\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85844"/>
            <a:ext cx="3143240" cy="2172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1.5 Домашняя аптечка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4942" y="3643314"/>
            <a:ext cx="1357322" cy="757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вата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8599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Пушистая волокнистая масса из хлопка, употребляемая в медицине или быту.</a:t>
            </a:r>
            <a:br>
              <a:rPr lang="ru-RU" dirty="0"/>
            </a:br>
            <a:endParaRPr lang="ru-RU" dirty="0"/>
          </a:p>
        </p:txBody>
      </p:sp>
      <p:pic>
        <p:nvPicPr>
          <p:cNvPr id="56322" name="Picture 2" descr="http://bk55.ru/fileadmin/bkinform/bk_info_big_9211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4071966" cy="3286148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onotype Corsiva" pitchFamily="66" charset="0"/>
              </a:rPr>
              <a:t>1.6 Домашняя аптечка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9190" y="4214818"/>
            <a:ext cx="2428892" cy="542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горчичники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600201"/>
            <a:ext cx="4329114" cy="261461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Лепешечка прессованного лекарственного  порошка для прогревания тела..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morehealthy.ru/sites/default/files/imagecache/resizeimgpost-500-500/u108/2011/12/affb5f4723657cfcb20d8609c99d48a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28596" y="1857364"/>
            <a:ext cx="3810000" cy="3429024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2.1 Ядовитые растения и грибы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/>
          <a:lstStyle/>
          <a:p>
            <a:pPr>
              <a:buNone/>
            </a:pPr>
            <a:r>
              <a:rPr lang="en-US" dirty="0"/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старуха вредная,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ней шляпа бледная,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 нога – в ботинке,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чулке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пестринки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Вокруг ворота –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Пораспорото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Кто к ней прикоснется,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Тот не проснется.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5934670"/>
            <a:ext cx="2222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7030A0"/>
                </a:solidFill>
                <a:latin typeface="Monotype Corsiva" pitchFamily="66" charset="0"/>
              </a:rPr>
              <a:t>поганка</a:t>
            </a:r>
          </a:p>
        </p:txBody>
      </p:sp>
      <p:pic>
        <p:nvPicPr>
          <p:cNvPr id="54274" name="Picture 2" descr="Бледная поганка"/>
          <p:cNvPicPr>
            <a:picLocks noChangeAspect="1" noChangeArrowheads="1"/>
          </p:cNvPicPr>
          <p:nvPr/>
        </p:nvPicPr>
        <p:blipFill>
          <a:blip r:embed="rId2" cstate="print"/>
          <a:srcRect l="27500" t="16704" r="23750"/>
          <a:stretch>
            <a:fillRect/>
          </a:stretch>
        </p:blipFill>
        <p:spPr bwMode="auto">
          <a:xfrm>
            <a:off x="5500694" y="1785926"/>
            <a:ext cx="2786082" cy="3562346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571472" cy="642918"/>
          </a:xfrm>
          <a:prstGeom prst="actionButtonForwardNex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1491</Words>
  <Application>Microsoft Office PowerPoint</Application>
  <PresentationFormat>Экран (4:3)</PresentationFormat>
  <Paragraphs>339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Arial</vt:lpstr>
      <vt:lpstr>Calibri</vt:lpstr>
      <vt:lpstr>Monotype Corsiva</vt:lpstr>
      <vt:lpstr>Times New Roman</vt:lpstr>
      <vt:lpstr>Тема Office</vt:lpstr>
      <vt:lpstr>Основы безопасности жизнедеятельности</vt:lpstr>
      <vt:lpstr>Презентация PowerPoint</vt:lpstr>
      <vt:lpstr>1.1 Домашняя аптечка</vt:lpstr>
      <vt:lpstr>1.2 Домашняя аптечка</vt:lpstr>
      <vt:lpstr>1.3 Домашняя аптечка</vt:lpstr>
      <vt:lpstr>1.4 Домашняя аптечка</vt:lpstr>
      <vt:lpstr>1.5 Домашняя аптечка</vt:lpstr>
      <vt:lpstr>1.6 Домашняя аптечка</vt:lpstr>
      <vt:lpstr>2.1 Ядовитые растения и грибы</vt:lpstr>
      <vt:lpstr>2.2  Ядовитые растения и грибы</vt:lpstr>
      <vt:lpstr>2.3 Ядовитые растения и грибы</vt:lpstr>
      <vt:lpstr>2.4 Ядовитые растения и грибы</vt:lpstr>
      <vt:lpstr>2.5 Ядовитые растения и грибы</vt:lpstr>
      <vt:lpstr>2.6 Ядовитые растения и грибы</vt:lpstr>
      <vt:lpstr>3.1 Лекарственные растения</vt:lpstr>
      <vt:lpstr>3.2 Лекарственные растения</vt:lpstr>
      <vt:lpstr>3.3 Лекарственные растения</vt:lpstr>
      <vt:lpstr>3.4 Лекарственные растения</vt:lpstr>
      <vt:lpstr>3.5 Лекарственные растения</vt:lpstr>
      <vt:lpstr>3.6 Лекарственные растения</vt:lpstr>
      <vt:lpstr>4.1 Катастрофы</vt:lpstr>
      <vt:lpstr>4.2 Катастрофы</vt:lpstr>
      <vt:lpstr>4.3 Катастрофы</vt:lpstr>
      <vt:lpstr>4.4 Катастрофы</vt:lpstr>
      <vt:lpstr>4.5 Катастрофы</vt:lpstr>
      <vt:lpstr>4.6 Катастрофы</vt:lpstr>
      <vt:lpstr>5.1 Ребусы</vt:lpstr>
      <vt:lpstr>5.2 Ребусы</vt:lpstr>
      <vt:lpstr>5.3 Ребусы</vt:lpstr>
      <vt:lpstr>5.4 Ребусы</vt:lpstr>
      <vt:lpstr>5.5 Ребусы</vt:lpstr>
      <vt:lpstr>5.6 Ребусы</vt:lpstr>
      <vt:lpstr>6.1</vt:lpstr>
      <vt:lpstr>6.2</vt:lpstr>
      <vt:lpstr>6.3</vt:lpstr>
      <vt:lpstr>6.4</vt:lpstr>
      <vt:lpstr>6.5</vt:lpstr>
      <vt:lpstr>6.6</vt:lpstr>
      <vt:lpstr>7.1</vt:lpstr>
      <vt:lpstr>7.2</vt:lpstr>
      <vt:lpstr>7.3</vt:lpstr>
      <vt:lpstr>7.4</vt:lpstr>
      <vt:lpstr>7.5</vt:lpstr>
      <vt:lpstr>7.6</vt:lpstr>
      <vt:lpstr>8.1</vt:lpstr>
      <vt:lpstr>8.2</vt:lpstr>
      <vt:lpstr>8.3</vt:lpstr>
      <vt:lpstr>8.4</vt:lpstr>
      <vt:lpstr>8.5</vt:lpstr>
      <vt:lpstr>8.6</vt:lpstr>
      <vt:lpstr>9.1 - принадлежности</vt:lpstr>
      <vt:lpstr>9.2 - оборудование</vt:lpstr>
      <vt:lpstr>9.3- принадлежности</vt:lpstr>
      <vt:lpstr>9.4 - оборудование</vt:lpstr>
      <vt:lpstr>9.5 - принадлежности</vt:lpstr>
      <vt:lpstr>9.6 - принадлежности</vt:lpstr>
      <vt:lpstr>10.1  При аварии  на химически опасном объекте произошла утечка хлора, вам угрожает опасность оказаться в зоне заражения. Вы живете на 1-м этаже 9-этажного дома. Как вы поступите?</vt:lpstr>
      <vt:lpstr>10.2 При  аварии с утечкой аммиака в качестве средств индивидуальной защиты вы решили применить ватно-марлевую повязку. Каким раствором следует ее смочить?</vt:lpstr>
      <vt:lpstr>10.3 Что такое дезактивация?</vt:lpstr>
      <vt:lpstr>10.4 Начальником  гражданской         обороны образовательного учреждения является:</vt:lpstr>
      <vt:lpstr>10.5 Что такое инкубационный период?</vt:lpstr>
      <vt:lpstr>Презентация PowerPoint</vt:lpstr>
    </vt:vector>
  </TitlesOfParts>
  <Company>МБОУ СОШ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Клинкова Н.В.</dc:creator>
  <cp:lastModifiedBy>Пользователь</cp:lastModifiedBy>
  <cp:revision>65</cp:revision>
  <dcterms:modified xsi:type="dcterms:W3CDTF">2023-10-09T18:16:46Z</dcterms:modified>
</cp:coreProperties>
</file>