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75" r:id="rId4"/>
    <p:sldId id="283" r:id="rId5"/>
    <p:sldId id="284" r:id="rId6"/>
    <p:sldId id="286" r:id="rId7"/>
    <p:sldId id="287" r:id="rId8"/>
    <p:sldId id="288" r:id="rId9"/>
    <p:sldId id="259" r:id="rId10"/>
    <p:sldId id="260" r:id="rId11"/>
    <p:sldId id="290" r:id="rId12"/>
    <p:sldId id="261" r:id="rId13"/>
    <p:sldId id="291" r:id="rId14"/>
    <p:sldId id="292" r:id="rId15"/>
    <p:sldId id="29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4214-673E-4AA6-B59C-7976E3BC2DBC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2C85-FF20-46A6-9B49-7E07C394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81455A-731D-48B7-88EA-0796AEFC800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9A30A5-1AE9-444C-9BEC-278EE0DF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214950"/>
            <a:ext cx="6879106" cy="1238386"/>
          </a:xfrm>
        </p:spPr>
        <p:txBody>
          <a:bodyPr>
            <a:normAutofit fontScale="70000" lnSpcReduction="2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Учитель истории</a:t>
            </a:r>
            <a:r>
              <a:rPr lang="ru-RU" sz="2800" smtClean="0">
                <a:solidFill>
                  <a:schemeClr val="tx1"/>
                </a:solidFill>
              </a:rPr>
              <a:t>: Симонова С.А.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Autofit/>
          </a:bodyPr>
          <a:lstStyle/>
          <a:p>
            <a:endParaRPr lang="ru-RU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39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 ОУ РМ «</a:t>
            </a:r>
            <a:r>
              <a:rPr lang="ru-RU" sz="2000" dirty="0" err="1" smtClean="0"/>
              <a:t>Ардатовская</a:t>
            </a:r>
            <a:r>
              <a:rPr lang="ru-RU" sz="2000" dirty="0" smtClean="0"/>
              <a:t> общеобразовательная школа-интернат для детей с нарушениями зрения»</a:t>
            </a:r>
            <a:endParaRPr lang="ru-RU" sz="2000" dirty="0"/>
          </a:p>
        </p:txBody>
      </p:sp>
      <p:pic>
        <p:nvPicPr>
          <p:cNvPr id="10" name="Picture 2" descr="9 класс П. 13 Монархия Габсбургов и Балканы в первой половине XIX в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702" y="1196752"/>
            <a:ext cx="625166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Изменил </a:t>
            </a:r>
            <a:r>
              <a:rPr lang="ru-RU" dirty="0"/>
              <a:t>государский </a:t>
            </a:r>
            <a:r>
              <a:rPr lang="ru-RU" dirty="0" smtClean="0"/>
              <a:t>порядок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Нарушал </a:t>
            </a:r>
            <a:r>
              <a:rPr lang="ru-RU" dirty="0"/>
              <a:t>обычаи священной </a:t>
            </a:r>
            <a:r>
              <a:rPr lang="ru-RU" dirty="0" smtClean="0"/>
              <a:t>старины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Активно </a:t>
            </a:r>
            <a:r>
              <a:rPr lang="ru-RU" dirty="0"/>
              <a:t>принимал участие </a:t>
            </a:r>
            <a:r>
              <a:rPr lang="ru-RU" dirty="0" smtClean="0"/>
              <a:t> во всех </a:t>
            </a:r>
            <a:r>
              <a:rPr lang="ru-RU" dirty="0"/>
              <a:t>царских </a:t>
            </a:r>
            <a:r>
              <a:rPr lang="ru-RU" dirty="0" smtClean="0"/>
              <a:t>делах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err="1" smtClean="0"/>
              <a:t>Взымал</a:t>
            </a:r>
            <a:r>
              <a:rPr lang="ru-RU" dirty="0" smtClean="0"/>
              <a:t> много денег из казны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Хотел </a:t>
            </a:r>
            <a:r>
              <a:rPr lang="ru-RU" dirty="0"/>
              <a:t>чужими силами, хитростью и доверием крестьян завоевать все что встречалось ему на пути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марта-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восстание в Вене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571612"/>
            <a:ext cx="8229600" cy="45259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Ход восстания:</a:t>
            </a:r>
          </a:p>
          <a:p>
            <a:pPr algn="ctr"/>
            <a:r>
              <a:rPr lang="ru-RU" sz="3200" b="1" dirty="0" smtClean="0"/>
              <a:t>на баррикады вышли рабочие, ремесленники,</a:t>
            </a:r>
          </a:p>
          <a:p>
            <a:pPr algn="ctr"/>
            <a:r>
              <a:rPr lang="ru-RU" sz="3200" b="1" dirty="0" smtClean="0"/>
              <a:t>студенты с требованиями:</a:t>
            </a:r>
          </a:p>
          <a:p>
            <a:pPr algn="ctr">
              <a:buFontTx/>
              <a:buChar char="-"/>
            </a:pPr>
            <a:r>
              <a:rPr lang="ru-RU" sz="3200" b="1" dirty="0" smtClean="0"/>
              <a:t>принять конституцию</a:t>
            </a:r>
          </a:p>
          <a:p>
            <a:pPr algn="ctr">
              <a:buFontTx/>
              <a:buChar char="-"/>
            </a:pPr>
            <a:r>
              <a:rPr lang="ru-RU" sz="3200" b="1" dirty="0" smtClean="0"/>
              <a:t>сменить правительство</a:t>
            </a:r>
          </a:p>
          <a:p>
            <a:pPr algn="ctr"/>
            <a:endParaRPr lang="ru-RU" sz="3200" b="1" dirty="0" smtClean="0"/>
          </a:p>
          <a:p>
            <a:pPr algn="ctr"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Итог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  <a:endParaRPr lang="ru-RU" sz="32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ru-RU" sz="3000" b="1" dirty="0" smtClean="0"/>
              <a:t> Принятие конституции</a:t>
            </a:r>
          </a:p>
          <a:p>
            <a:pPr>
              <a:buFontTx/>
              <a:buAutoNum type="arabicPeriod"/>
              <a:defRPr/>
            </a:pPr>
            <a:r>
              <a:rPr lang="ru-RU" sz="3000" b="1" dirty="0" smtClean="0"/>
              <a:t> Созыв парламента</a:t>
            </a:r>
          </a:p>
          <a:p>
            <a:pPr>
              <a:buFontTx/>
              <a:buAutoNum type="arabicPeriod"/>
              <a:defRPr/>
            </a:pPr>
            <a:r>
              <a:rPr lang="ru-RU" sz="3000" b="1" dirty="0" smtClean="0"/>
              <a:t> Дарование политических </a:t>
            </a:r>
          </a:p>
          <a:p>
            <a:pPr>
              <a:defRPr/>
            </a:pPr>
            <a:r>
              <a:rPr lang="ru-RU" sz="3000" b="1" dirty="0" smtClean="0"/>
              <a:t>свобод</a:t>
            </a:r>
          </a:p>
          <a:p>
            <a:pPr>
              <a:defRPr/>
            </a:pPr>
            <a:r>
              <a:rPr lang="ru-RU" sz="3000" b="1" dirty="0" smtClean="0"/>
              <a:t>4. Решение аграрного вопроса</a:t>
            </a:r>
          </a:p>
          <a:p>
            <a:pPr algn="ctr">
              <a:buFontTx/>
              <a:buChar char="-"/>
            </a:pPr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марта1848 г.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Революция в Венгрии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2843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17 марта было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сформировано новое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правительство,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проведена крестьянская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реформа.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Итог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император утвердил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революционные </a:t>
            </a: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законы.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33265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 июня 1848 г. –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революция в Чехии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132856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+mj-lt"/>
              </a:rPr>
              <a:t>Повстанцы выдвинули </a:t>
            </a: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требования всеобщего </a:t>
            </a: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избирательного права</a:t>
            </a: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и самоуправления.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17 июня-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восстание</a:t>
            </a:r>
          </a:p>
          <a:p>
            <a:pPr algn="ctr">
              <a:defRPr/>
            </a:pPr>
            <a:r>
              <a:rPr lang="ru-RU" sz="2000" b="1" dirty="0" smtClean="0">
                <a:latin typeface="+mj-lt"/>
              </a:rPr>
              <a:t>было подавлено.</a:t>
            </a:r>
            <a:endParaRPr lang="ru-RU" sz="20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69160"/>
            <a:ext cx="3870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революции 1848 г.: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 крестьянский вопрос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решены политический и национальный вопросы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hist-world.com/images/historia/rossiya/iyunskoe-vosstanie-rabochih-v-parizh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7" t="32381" r="5073" b="6765"/>
          <a:stretch/>
        </p:blipFill>
        <p:spPr bwMode="auto">
          <a:xfrm>
            <a:off x="2987824" y="908720"/>
            <a:ext cx="28803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186370" cy="4954591"/>
          </a:xfrm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Конституция была отменена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Возросла необходимость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укрепления целостности государства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итоге  в  1867 г.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заключено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соглашение о создании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Австро-Венгрии, состоявшую из двух независимых друг от друга во внутренних делах государств — Австрии и Венгрии.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35821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ОТ АВСТРИИ К АВСТРО-ВЕНГРИИ</a:t>
            </a:r>
            <a:endParaRPr lang="ru-RU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000"/>
          <a:stretch>
            <a:fillRect/>
          </a:stretch>
        </p:blipFill>
        <p:spPr bwMode="auto">
          <a:xfrm>
            <a:off x="6558408" y="2852936"/>
            <a:ext cx="2246565" cy="375895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1484784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Император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Австро-Венгрии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Франц Иосиф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КРИЗИС ОСМАНСКОЙ ИМПЕРИИ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05064"/>
            <a:ext cx="7632848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АВСТРО-ВЕНГРИЯ СТРЕМИЛАСЬ КОМПЕНСИРОВАТЬ НЕУДАЧИ НА ГЕРМАНСКОМ НАПРАВЛЕНИИ ВНЕШНЕЙ ПОЛИТИКИ АКТИВИЗАЦИЕЙ НА БАЛКАНСОМ НАПРАВЛЕНИИ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ОСМАНСКАЯ ИМПЕРИЯ  НАЧАЛА ОСЛАБЕВАТЬ: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СОХРАНЯЛИСЬ ФЕОДАЛЬНЫЕ ОТНОШЕНИЯ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РЕЛИГИОЗНЫЕ ПРОТЕСТЫ НАРОДОВ ИМПЕРИИ СМЕНИЛИСЬ НАЦИОНАЛЬНЫМИ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ВЕЛИКИЕ ДЕРЖАВЫ ВМЕШИВАЛИСЬ ВО ВНУТРЕННИЕ ДЕЛА ИМПЕРИИ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РОССИЯ ДОБИВАЛАСЬ: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СВОБОДНОГО ПРОХОДА ЧЕРЕЗ ПРОЛИВЫ БОСФОР И ДАРДАНЕЛЛЫ ТОЛЬКО ДЛЯ СВОИХ КОРАБЛЕЙ;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- ПОМОЧЬ СЛАВЯНСКИМ НАРОДАМ БАЛКАН В БОРЬБЕ ЗА НЕЗАВИСИМОСТЬ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996952"/>
            <a:ext cx="78488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АВСТРО-ВЕНГРИЯ СТРЕМИЛАСЬ: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- КОМПЕНСИРОВАТЬ НЕУДАЧИ В РЕШЕНИИ ВОПРОСОВ НА ГЕРМАНСКОМ НАПРАВЛЕНИИ;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-НЕ ДОПУСТИТЬ ОСВОБОЖДЕНИЯ БАЛКАНСКИХ НАРОДОВ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9"/>
            <a:ext cx="583264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РЕФОРМЫ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ПО ПРЕОДОЛЕНИЮ КРИЗИСА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В ОСМАНСКОЙ ИМПЕРИИ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peoples.ru/state/king/turkey/selim_iii/R5HIL1Wm6fcPv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31"/>
          <a:stretch/>
        </p:blipFill>
        <p:spPr bwMode="auto">
          <a:xfrm>
            <a:off x="0" y="0"/>
            <a:ext cx="1835696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Абдул-Меджид 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23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780928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dirty="0" smtClean="0">
                <a:solidFill>
                  <a:srgbClr val="7030A0"/>
                </a:solidFill>
              </a:rPr>
              <a:t>ПРИСТУПИЛ  К  РЕФОРМАМ</a:t>
            </a:r>
          </a:p>
          <a:p>
            <a:pPr marL="457200" indent="-457200"/>
            <a:r>
              <a:rPr lang="ru-RU" b="1" dirty="0" smtClean="0">
                <a:solidFill>
                  <a:srgbClr val="7030A0"/>
                </a:solidFill>
              </a:rPr>
              <a:t>«НОВОГО ПОРЯДКА»: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ОТМЕНА ОТКУПНОЙ СИСТЕМЫ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СОВРЕМЕННОЕ НАЛОГООБЛОЖЕНИЕ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УЧЕБНЫЕ ЗАВЕДЕНИЯ ПО ЕВРОПЕЙСКОМУ ТИПУ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СТРОИТЕЛЬСТВО ВОЕННЫХ МАНУФАКТУР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ВОЕННАЯ РЕФОРМА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068960"/>
            <a:ext cx="442798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b="1" dirty="0" smtClean="0">
                <a:solidFill>
                  <a:srgbClr val="7030A0"/>
                </a:solidFill>
              </a:rPr>
              <a:t>НАЧАЛ  ЭПОХУ  РЕФОРМ -</a:t>
            </a:r>
          </a:p>
          <a:p>
            <a:pPr marL="457200" indent="-457200" algn="ctr"/>
            <a:r>
              <a:rPr lang="ru-RU" b="1" i="1" dirty="0" smtClean="0">
                <a:solidFill>
                  <a:srgbClr val="7030A0"/>
                </a:solidFill>
              </a:rPr>
              <a:t>ТАНЗИМАТ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РЕФОРМА АДМИНИСТРАТИВНОЙ И СУДЕБНОЙ СИСТЕМЫ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ПОЯВЛЕНИЕ СВЕТСКИХ ШКОЛ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НЕПРИКОСНОВЕННОСТЬ ЖИЗНИ  И НМУЩЕСТВА ПОДДАННЫХ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68560" y="2420888"/>
            <a:ext cx="439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Султан  СЕЛИМ </a:t>
            </a:r>
            <a:r>
              <a:rPr lang="en-US" b="1" i="1" dirty="0" smtClean="0"/>
              <a:t>III</a:t>
            </a:r>
            <a:r>
              <a:rPr lang="ru-RU" b="1" i="1" dirty="0" smtClean="0"/>
              <a:t> (1789-1807)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4928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/>
              <a:t>Султан </a:t>
            </a:r>
            <a:r>
              <a:rPr lang="ru-RU" b="1" i="1" dirty="0" smtClean="0"/>
              <a:t>АБДУЛ-МЕДЖИД </a:t>
            </a:r>
            <a:r>
              <a:rPr lang="en-US" b="1" i="1" dirty="0" smtClean="0"/>
              <a:t>I</a:t>
            </a:r>
            <a:r>
              <a:rPr lang="ru-RU" b="1" i="1" dirty="0" smtClean="0"/>
              <a:t>  (1839-1861)</a:t>
            </a:r>
            <a:endParaRPr lang="ru-RU" b="1" i="1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 noGrp="1"/>
          </p:cNvSpPr>
          <p:nvPr>
            <p:ph idx="1"/>
          </p:nvPr>
        </p:nvSpPr>
        <p:spPr>
          <a:xfrm>
            <a:off x="500063" y="3789040"/>
            <a:ext cx="4643437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ОСМАНСКАЯ ИМПЕРИЯ ПОСТЕПЕННО ПРЕВРАЩАЛАСЬ В ПОЛУКОЛОНИЮ</a:t>
            </a:r>
          </a:p>
          <a:p>
            <a:pPr marL="0" indent="0" algn="ctr">
              <a:buNone/>
            </a:pPr>
            <a:endParaRPr lang="ru-RU" sz="2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472608" cy="20022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ПОСЛЕ КРЫМСКОЙ ВОЙНЫ 1853-1856гг. БЫЛИ ПРИНЯТЫ НОВЫЕ ЗАКОНЫ, КОТОРЫЕ ПРИВЕЛИ К ЭКОНОМИЧЕСКОМУ РАЗВИТИЮ ТУРЦИИ,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К УСИЛЕНИЮ ПОЗИЦИЙ ИНОСТРАННОГО КАПИТАЛА</a:t>
            </a:r>
            <a:endParaRPr lang="ru-RU" sz="2000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5" name="Picture 2" descr="http://milli-firka.org/storage/sections/new_mf_inform/120924/Abdul-Hamid_sul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00971" cy="31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5085184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Султан </a:t>
            </a:r>
            <a:r>
              <a:rPr lang="ru-RU" sz="2400" b="1" i="1" dirty="0" err="1" smtClean="0"/>
              <a:t>Абдул-Хамид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II</a:t>
            </a:r>
            <a:r>
              <a:rPr lang="ru-RU" sz="2400" b="1" i="1" dirty="0" smtClean="0"/>
              <a:t> (1839-1861)</a:t>
            </a:r>
            <a:endParaRPr lang="ru-RU" sz="2400" b="1" i="1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2303747" y="1952837"/>
            <a:ext cx="1296145" cy="223224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оль национальной идеи Англия и Франция Укрепляла уже существовавшие государства. Сепаратизм имел вторичное значение Германия и Италия Национальная идея воздействовала интегрирующим образом, т.е. помогала созданию единого государства Восточная и Юго-восточная Европа Национальная идея , наоборот оказывала разлагающее влияни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65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Сегодня на её территории расположены: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Австрия, Венгрия, Чехия, Словакия, Италия, Словения, Хорватия, Сербия, Румыния, Польша и Украина.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АВСТРИЙСКАЯ ИМПЕРИЯ – ЭТО ЕДИНСТВЕННАЯ ВЕЛИКАЯ ЕВРОПЕЙСКАЯ ДЕРЖАВА </a:t>
            </a:r>
            <a:r>
              <a:rPr lang="en-US" sz="2700" b="1" dirty="0" smtClean="0">
                <a:solidFill>
                  <a:srgbClr val="0070C0"/>
                </a:solidFill>
              </a:rPr>
              <a:t>XIX</a:t>
            </a:r>
            <a:r>
              <a:rPr lang="ru-RU" sz="2700" b="1" dirty="0" smtClean="0">
                <a:solidFill>
                  <a:srgbClr val="0070C0"/>
                </a:solidFill>
              </a:rPr>
              <a:t> В.,                                                               НЕ СОХРАНИВШАЯСЯ ДО НАШИХ ДНЕЙ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На протяжении своей истории Австрия представляла собой </a:t>
            </a:r>
            <a:r>
              <a:rPr lang="ru-RU" sz="2700" i="1" dirty="0" smtClean="0"/>
              <a:t>«Собрание корон». </a:t>
            </a:r>
            <a:r>
              <a:rPr lang="ru-RU" sz="2700" dirty="0" smtClean="0"/>
              <a:t>Долгое время государство называлось </a:t>
            </a:r>
            <a:r>
              <a:rPr lang="ru-RU" sz="2700" i="1" dirty="0" smtClean="0"/>
              <a:t>«Владения Габсбургов</a:t>
            </a:r>
            <a:r>
              <a:rPr lang="ru-RU" sz="2700" dirty="0" smtClean="0"/>
              <a:t>». И лишь в 1804г.  Францем </a:t>
            </a:r>
            <a:r>
              <a:rPr lang="en-US" sz="2700" dirty="0" smtClean="0"/>
              <a:t>II</a:t>
            </a:r>
            <a:r>
              <a:rPr lang="ru-RU" sz="2700" dirty="0" smtClean="0"/>
              <a:t> провозглашена </a:t>
            </a:r>
            <a:r>
              <a:rPr lang="ru-RU" sz="2700" i="1" dirty="0" smtClean="0"/>
              <a:t>Австрийская империя.</a:t>
            </a:r>
            <a:endParaRPr lang="ru-RU" sz="27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5157192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 АВСТРИЙСКАЯ           ИМПЕРИЯ </a:t>
            </a:r>
          </a:p>
          <a:p>
            <a:pPr lvl="0"/>
            <a:r>
              <a:rPr lang="ru-RU" sz="2400" dirty="0" smtClean="0"/>
              <a:t>     (С 1804 Г.)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5301208"/>
            <a:ext cx="32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    ВЛАДЕНИЯ</a:t>
            </a:r>
          </a:p>
          <a:p>
            <a:pPr lvl="0"/>
            <a:r>
              <a:rPr lang="ru-RU" sz="2400" dirty="0" smtClean="0"/>
              <a:t>   ГАБСБУРГОВ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0" y="5229200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dirty="0" smtClean="0"/>
              <a:t> «СОБРАНИЕ КОРОН»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1955" y="2138955"/>
            <a:ext cx="2514181" cy="2580090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389513"/>
              <a:satOff val="15057"/>
              <a:lumOff val="72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6588224" y="2132856"/>
            <a:ext cx="2304256" cy="2724106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779026"/>
              <a:satOff val="30114"/>
              <a:lumOff val="145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2627784" y="3068960"/>
            <a:ext cx="496982" cy="619959"/>
            <a:chOff x="3082549" y="1139770"/>
            <a:chExt cx="496982" cy="6199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трелка вправо 15"/>
            <p:cNvSpPr/>
            <p:nvPr/>
          </p:nvSpPr>
          <p:spPr>
            <a:xfrm>
              <a:off x="3082549" y="1139770"/>
              <a:ext cx="496982" cy="619959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3082549" y="1263762"/>
              <a:ext cx="347887" cy="37197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40152" y="3068960"/>
            <a:ext cx="496982" cy="619959"/>
            <a:chOff x="7082589" y="1139770"/>
            <a:chExt cx="496982" cy="6199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трелка вправо 21"/>
            <p:cNvSpPr/>
            <p:nvPr/>
          </p:nvSpPr>
          <p:spPr>
            <a:xfrm>
              <a:off x="7082589" y="1139770"/>
              <a:ext cx="496982" cy="619959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335015"/>
                <a:satOff val="17844"/>
                <a:lumOff val="8628"/>
                <a:alphaOff val="0"/>
              </a:schemeClr>
            </a:fillRef>
            <a:effectRef idx="0">
              <a:schemeClr val="accent4">
                <a:hueOff val="1335015"/>
                <a:satOff val="17844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7082589" y="1263762"/>
              <a:ext cx="347887" cy="37197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79512" y="2204864"/>
            <a:ext cx="2304256" cy="2580090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136815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en-US" dirty="0" smtClean="0">
                <a:solidFill>
                  <a:srgbClr val="0070C0"/>
                </a:solidFill>
              </a:rPr>
              <a:t>XIX</a:t>
            </a:r>
            <a:r>
              <a:rPr lang="ru-RU" dirty="0" smtClean="0">
                <a:solidFill>
                  <a:srgbClr val="0070C0"/>
                </a:solidFill>
              </a:rPr>
              <a:t> В. НА ОСОБОМ ПОЛОЖЕНИИ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НЕМЦЫ</a:t>
            </a:r>
          </a:p>
          <a:p>
            <a:r>
              <a:rPr lang="ru-RU" b="1" dirty="0" smtClean="0"/>
              <a:t>ВЕНГРЫ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6096" y="3068960"/>
            <a:ext cx="3250704" cy="3789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ЧЕХИ</a:t>
            </a:r>
          </a:p>
          <a:p>
            <a:r>
              <a:rPr lang="ru-RU" b="1" dirty="0" smtClean="0"/>
              <a:t>СЛОВАКИ</a:t>
            </a:r>
          </a:p>
          <a:p>
            <a:r>
              <a:rPr lang="ru-RU" b="1" dirty="0" smtClean="0"/>
              <a:t>ПОЛЯКИ</a:t>
            </a:r>
          </a:p>
          <a:p>
            <a:r>
              <a:rPr lang="ru-RU" b="1" dirty="0" smtClean="0"/>
              <a:t>УКРАИНЦЫ</a:t>
            </a:r>
          </a:p>
          <a:p>
            <a:r>
              <a:rPr lang="ru-RU" b="1" dirty="0" smtClean="0"/>
              <a:t>СЛОВЕНЦЫ</a:t>
            </a:r>
          </a:p>
          <a:p>
            <a:r>
              <a:rPr lang="ru-RU" b="1" dirty="0" smtClean="0"/>
              <a:t>ХОРВАТЫ</a:t>
            </a:r>
          </a:p>
          <a:p>
            <a:r>
              <a:rPr lang="ru-RU" b="1" dirty="0" smtClean="0"/>
              <a:t>СЕРБЫ</a:t>
            </a:r>
          </a:p>
          <a:p>
            <a:r>
              <a:rPr lang="ru-RU" b="1" dirty="0" smtClean="0"/>
              <a:t>ИТАЛЬЯНЦЫ</a:t>
            </a:r>
          </a:p>
          <a:p>
            <a:r>
              <a:rPr lang="ru-RU" b="1" dirty="0" smtClean="0"/>
              <a:t>РУМЫНЫ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АВСТРИЮ НАСЕЛЯЛИ ПРЕДСТАВИТЕЛИ </a:t>
            </a:r>
            <a:br>
              <a:rPr lang="ru-RU" sz="2400" b="1" dirty="0" smtClean="0"/>
            </a:br>
            <a:r>
              <a:rPr lang="ru-RU" sz="2400" b="1" dirty="0" smtClean="0"/>
              <a:t>11 НАЦИОНАЛЬНОСТЕЙ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 </a:t>
            </a:r>
            <a:r>
              <a:rPr lang="en-US" sz="2000" dirty="0" smtClean="0">
                <a:solidFill>
                  <a:srgbClr val="7030A0"/>
                </a:solidFill>
              </a:rPr>
              <a:t>XIX</a:t>
            </a:r>
            <a:r>
              <a:rPr lang="ru-RU" sz="2000" dirty="0" smtClean="0">
                <a:solidFill>
                  <a:srgbClr val="7030A0"/>
                </a:solidFill>
              </a:rPr>
              <a:t> В. НАЦИОНАЛЬНАЯ  ПРИНАДЛЕЖНОСТЬ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НЕ БЫЛА ПРОБЛЕМОЙ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988840"/>
            <a:ext cx="4041775" cy="10081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           ПОДВЕРГАЛИСЬ </a:t>
            </a:r>
          </a:p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             ДИСКРИМИНАЦИИ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7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СОХРАНЕНИЕ ПЕРЕЖИТКОВ ПРОШЛОГО</a:t>
            </a:r>
          </a:p>
          <a:p>
            <a:pPr marL="342900" indent="-342900" algn="l">
              <a:lnSpc>
                <a:spcPct val="17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НЕРАВНОМЕРНОСТЬ РАЗВИТИЯ</a:t>
            </a:r>
          </a:p>
          <a:p>
            <a:pPr marL="342900" indent="-342900" algn="l">
              <a:lnSpc>
                <a:spcPct val="17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НЕХВАТКА КАПИТАЛОВ, УГЛЯ И ПРЕДПРИИМЧИВОСТИ</a:t>
            </a:r>
          </a:p>
          <a:p>
            <a:pPr marL="342900" indent="-342900" algn="l">
              <a:lnSpc>
                <a:spcPct val="17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НЕХВАТКА СВОБОДНЫХ РАБОЧИХ РУК</a:t>
            </a:r>
          </a:p>
          <a:p>
            <a:pPr marL="342900" indent="-342900" algn="l">
              <a:lnSpc>
                <a:spcPct val="17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ЭКОНОМИЧЕСКАЯ РАЗОБЩЕННОСТЬ ЧАСТЕЙ ИМПЕРИИ, ТАМОЖЕННЫЕ ГРАНИЦЫ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ПРИЧИНЫ МЕДЛЕННОГО РАЗВИТИЯ ЭКОНОМИКИ АВСТРИЙСКОЙ ИМПЕРИИ В ПЕРВОЙ ПОЛОВИНЕ </a:t>
            </a:r>
            <a:r>
              <a:rPr lang="en-US" sz="2400" b="1" dirty="0" smtClean="0"/>
              <a:t>XIX </a:t>
            </a:r>
            <a:r>
              <a:rPr lang="ru-RU" sz="2400" b="1" dirty="0" smtClean="0"/>
              <a:t>Века: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08912" cy="4392488"/>
          </a:xfrm>
        </p:spPr>
        <p:txBody>
          <a:bodyPr>
            <a:normAutofit fontScale="32500" lnSpcReduction="20000"/>
          </a:bodyPr>
          <a:lstStyle/>
          <a:p>
            <a:pPr fontAlgn="t"/>
            <a:r>
              <a:rPr lang="ru-RU" sz="5800" b="1" dirty="0" smtClean="0">
                <a:solidFill>
                  <a:srgbClr val="7030A0"/>
                </a:solidFill>
              </a:rPr>
              <a:t>ДВОРЯНСТВО -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fontAlgn="t">
              <a:lnSpc>
                <a:spcPct val="170000"/>
              </a:lnSpc>
            </a:pPr>
            <a:r>
              <a:rPr lang="ru-RU" sz="5000" dirty="0" smtClean="0">
                <a:solidFill>
                  <a:srgbClr val="7030A0"/>
                </a:solidFill>
              </a:rPr>
              <a:t>ВЕДУЩИИ ПОЗИЦИИ В ОБЩЕСТВЕ; ИМУЩЕСТВЕННОЕ РАССЛОЕНИЕ (ДВОРЯНИН-САПОЖНИК, ДВОРЯНИН-ИЗВОЗЧИК)</a:t>
            </a:r>
          </a:p>
          <a:p>
            <a:pPr fontAlgn="t"/>
            <a:endParaRPr lang="ru-RU" sz="3800" b="1" dirty="0" smtClean="0">
              <a:solidFill>
                <a:srgbClr val="7030A0"/>
              </a:solidFill>
            </a:endParaRPr>
          </a:p>
          <a:p>
            <a:pPr fontAlgn="t"/>
            <a:r>
              <a:rPr lang="ru-RU" sz="5800" b="1" dirty="0" smtClean="0">
                <a:solidFill>
                  <a:srgbClr val="7030A0"/>
                </a:solidFill>
              </a:rPr>
              <a:t>БУРЖУАЗИЯ -    </a:t>
            </a:r>
          </a:p>
          <a:p>
            <a:pPr fontAlgn="t"/>
            <a:r>
              <a:rPr lang="ru-RU" sz="4500" dirty="0" smtClean="0">
                <a:solidFill>
                  <a:srgbClr val="7030A0"/>
                </a:solidFill>
              </a:rPr>
              <a:t>МАЛОЧИСЛЕННА</a:t>
            </a:r>
          </a:p>
          <a:p>
            <a:pPr fontAlgn="t"/>
            <a:endParaRPr lang="ru-RU" b="1" dirty="0" smtClean="0">
              <a:solidFill>
                <a:srgbClr val="7030A0"/>
              </a:solidFill>
            </a:endParaRPr>
          </a:p>
          <a:p>
            <a:pPr fontAlgn="t"/>
            <a:r>
              <a:rPr lang="ru-RU" sz="5900" b="1" dirty="0" smtClean="0">
                <a:solidFill>
                  <a:srgbClr val="7030A0"/>
                </a:solidFill>
              </a:rPr>
              <a:t>КРЕСТЬЯНСТВО -</a:t>
            </a:r>
          </a:p>
          <a:p>
            <a:pPr fontAlgn="t">
              <a:lnSpc>
                <a:spcPct val="170000"/>
              </a:lnSpc>
            </a:pPr>
            <a:r>
              <a:rPr lang="ru-RU" sz="4200" dirty="0" smtClean="0">
                <a:solidFill>
                  <a:srgbClr val="7030A0"/>
                </a:solidFill>
              </a:rPr>
              <a:t>ПРЕОБЛАДАЮЩАЯ ГРУППА НАСЕЛЕНИЯ; ПОЛОЖЕНИЕ ЗАВИСЕЛО ОТ УРОВНЯ ЭК. РАЗВИТИЯ ПРОВИНЦИЙ: В НЕМЕЦКИХ – ЛИЧНО СВОБОДНЫ, В ВОСТОЧНЫХ – В КРЕПОСТНОЙ ЗАВИСИМОСТИ</a:t>
            </a:r>
          </a:p>
          <a:p>
            <a:pPr algn="l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СОЦИАЛЬНАЯ СТРУКТУРУ АВСТРИЙСКОГО ОБЩЕСТВА 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5" y="0"/>
            <a:ext cx="8676455" cy="1700808"/>
            <a:chOff x="0" y="-306059"/>
            <a:chExt cx="10877909" cy="20133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490"/>
              <a:ext cx="10877909" cy="15343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25010" y="-306059"/>
              <a:ext cx="7673664" cy="201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rgbClr val="0070C0"/>
                  </a:solidFill>
                </a:rPr>
                <a:t>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0070C0"/>
                  </a:solidFill>
                </a:rPr>
                <a:t>ПОЛИТИЧЕСКОЕ  РАЗВИТИЕ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ПОЧТИ АБСОЛЮТНАЯ ВЛАСТЬ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   У ИМПЕРАТОРА</a:t>
              </a:r>
              <a:endParaRPr lang="ru-RU" sz="2300" b="1" kern="1200" dirty="0"/>
            </a:p>
          </p:txBody>
        </p:sp>
      </p:grpSp>
      <p:sp>
        <p:nvSpPr>
          <p:cNvPr id="10" name="Скругленный прямоугольник 4"/>
          <p:cNvSpPr/>
          <p:nvPr/>
        </p:nvSpPr>
        <p:spPr>
          <a:xfrm>
            <a:off x="3995938" y="260648"/>
            <a:ext cx="4032446" cy="1088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b="1" kern="12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700808"/>
            <a:ext cx="9144000" cy="2448272"/>
            <a:chOff x="0" y="1597776"/>
            <a:chExt cx="10877909" cy="193461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797908"/>
              <a:ext cx="10877909" cy="153434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0" y="1597776"/>
              <a:ext cx="3263372" cy="1934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БЫЛО ПРЕОБЛАДАНИЕ ДВОРЯНСТВА,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СЛАБЫЕ ПОЗИЦИИ БУРЖУАЗИИ</a:t>
              </a:r>
              <a:endParaRPr lang="ru-RU" sz="20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627784" y="1844824"/>
            <a:ext cx="1944216" cy="1656185"/>
            <a:chOff x="3437422" y="1685704"/>
            <a:chExt cx="2345722" cy="15801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437422" y="1960513"/>
              <a:ext cx="2171965" cy="13053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37422" y="1685704"/>
              <a:ext cx="2345722" cy="1305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solidFill>
                    <a:schemeClr val="accent4">
                      <a:lumMod val="50000"/>
                    </a:schemeClr>
                  </a:solidFill>
                </a:rPr>
                <a:t>ЛАНДТАГ (БОГЕМИЯ)</a:t>
              </a:r>
              <a:endParaRPr lang="ru-RU" sz="2300" b="1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44008" y="1700808"/>
            <a:ext cx="2520280" cy="1800200"/>
            <a:chOff x="5982850" y="1718018"/>
            <a:chExt cx="1958021" cy="161233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982850" y="1960513"/>
              <a:ext cx="1958021" cy="13053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021082" y="1718018"/>
              <a:ext cx="1881557" cy="161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solidFill>
                    <a:schemeClr val="accent4">
                      <a:lumMod val="50000"/>
                    </a:schemeClr>
                  </a:solidFill>
                </a:rPr>
                <a:t>ГОСУДАРСТВ. СОБРАНИЕ (ВЕНГРИЯ)</a:t>
              </a:r>
              <a:endParaRPr lang="ru-RU" sz="2300" b="1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36298" y="2060848"/>
            <a:ext cx="1907704" cy="1368153"/>
            <a:chOff x="8451473" y="1960513"/>
            <a:chExt cx="2034827" cy="130534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28279" y="1960513"/>
              <a:ext cx="1958021" cy="13053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8451473" y="2138514"/>
              <a:ext cx="1996596" cy="10891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>
                  <a:solidFill>
                    <a:schemeClr val="accent4">
                      <a:lumMod val="50000"/>
                    </a:schemeClr>
                  </a:solidFill>
                </a:rPr>
                <a:t>СЕЙМ (ГАЛИЦИЯ)</a:t>
              </a:r>
              <a:endParaRPr lang="ru-RU" sz="2300" b="1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0" y="4149080"/>
            <a:ext cx="9144000" cy="382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УЗКИЙ КРУГ ПОЛИТИЧЕСКИХ И ГРАЖДАНСКИХ СВОБОД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581128"/>
            <a:ext cx="9144000" cy="3766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ЖЕСТКАЯ ЦЕНЗУРА ПЕЧАТИ И ДАЖЕ ПАРТИТУР ПЕСЕН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013176"/>
            <a:ext cx="9144000" cy="396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СТРОГИЙ КОНТРОЛЬ УНИВЕРСИТЕТОВ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417390"/>
            <a:ext cx="9144000" cy="3536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СЕТЬ ПОЛИЦЕЙСКИХ ОСВЕДОМИТЕЛЕЙ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814205"/>
            <a:ext cx="9144000" cy="396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ВСКРЫТИЕ ВЛАСТЯМИ ЧАСТНЫХ ПИСЕМ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96752"/>
            <a:ext cx="4972088" cy="49722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Причины:</a:t>
            </a:r>
          </a:p>
          <a:p>
            <a:pPr algn="ctr">
              <a:buNone/>
            </a:pPr>
            <a:r>
              <a:rPr lang="ru-RU" sz="2400" b="1" dirty="0" smtClean="0"/>
              <a:t>-Власть не пользовалась</a:t>
            </a:r>
          </a:p>
          <a:p>
            <a:pPr algn="ctr">
              <a:buNone/>
              <a:defRPr/>
            </a:pPr>
            <a:r>
              <a:rPr lang="ru-RU" sz="2400" b="1" dirty="0" smtClean="0"/>
              <a:t>поддержкой масс</a:t>
            </a:r>
          </a:p>
          <a:p>
            <a:pPr algn="ctr">
              <a:buNone/>
              <a:defRPr/>
            </a:pPr>
            <a:r>
              <a:rPr lang="ru-RU" sz="2400" b="1" dirty="0" smtClean="0"/>
              <a:t>-Развивалось национальное </a:t>
            </a:r>
          </a:p>
          <a:p>
            <a:pPr algn="ctr">
              <a:buNone/>
              <a:defRPr/>
            </a:pPr>
            <a:r>
              <a:rPr lang="ru-RU" sz="2400" b="1" dirty="0" smtClean="0"/>
              <a:t>Движение</a:t>
            </a:r>
          </a:p>
          <a:p>
            <a:pPr algn="ctr">
              <a:buNone/>
              <a:defRPr/>
            </a:pPr>
            <a:r>
              <a:rPr lang="ru-RU" sz="2400" b="1" dirty="0" smtClean="0"/>
              <a:t>-Политические репрессии</a:t>
            </a:r>
          </a:p>
          <a:p>
            <a:pPr algn="ctr">
              <a:buNone/>
              <a:defRPr/>
            </a:pPr>
            <a:r>
              <a:rPr lang="ru-RU" sz="2400" b="1" dirty="0" smtClean="0"/>
              <a:t>-Непопулярная </a:t>
            </a:r>
            <a:r>
              <a:rPr lang="ru-RU" sz="2400" b="1" dirty="0" err="1" smtClean="0"/>
              <a:t>экон</a:t>
            </a:r>
            <a:r>
              <a:rPr lang="ru-RU" sz="2400" b="1" dirty="0" smtClean="0"/>
              <a:t>. политика Габсбургов </a:t>
            </a:r>
          </a:p>
          <a:p>
            <a:pPr algn="ctr">
              <a:buNone/>
              <a:defRPr/>
            </a:pPr>
            <a:r>
              <a:rPr lang="ru-RU" sz="2400" b="1" dirty="0" smtClean="0"/>
              <a:t>на фоне неурожаев 1845-1846 гг., </a:t>
            </a:r>
          </a:p>
          <a:p>
            <a:pPr algn="ctr">
              <a:buNone/>
              <a:defRPr/>
            </a:pPr>
            <a:r>
              <a:rPr lang="ru-RU" sz="2400" b="1" dirty="0" smtClean="0"/>
              <a:t>голодных бунтов 1847 г.</a:t>
            </a:r>
          </a:p>
          <a:p>
            <a:pPr algn="ctr">
              <a:buNone/>
              <a:defRPr/>
            </a:pPr>
            <a:r>
              <a:rPr lang="ru-RU" sz="2400" b="1" dirty="0" smtClean="0"/>
              <a:t>-Мировой  экономический кризис 1847 г.</a:t>
            </a:r>
          </a:p>
          <a:p>
            <a:pPr algn="ctr">
              <a:buNone/>
              <a:defRPr/>
            </a:pPr>
            <a:endParaRPr lang="ru-RU" sz="2400" b="1" dirty="0" smtClean="0"/>
          </a:p>
          <a:p>
            <a:pPr algn="ctr">
              <a:buNone/>
              <a:defRPr/>
            </a:pPr>
            <a:endParaRPr lang="ru-RU" sz="2400" b="1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РЕВОЛЮЦИЯ 1848 Г.</a:t>
            </a:r>
            <a:endParaRPr lang="ru-RU" sz="4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4" b="3737"/>
          <a:stretch>
            <a:fillRect/>
          </a:stretch>
        </p:blipFill>
        <p:spPr>
          <a:xfrm>
            <a:off x="6252382" y="3501008"/>
            <a:ext cx="2608521" cy="2808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112474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Канцлер, фактический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правитель империи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Клемент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Венцель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Меттерних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539</TotalTime>
  <Words>631</Words>
  <Application>Microsoft Office PowerPoint</Application>
  <PresentationFormat>Экран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  АВСТРИЙСКАЯ ИМПЕРИЯ – ЭТО ЕДИНСТВЕННАЯ ВЕЛИКАЯ ЕВРОПЕЙСКАЯ ДЕРЖАВА XIX В.,                                                               НЕ СОХРАНИВШАЯСЯ ДО НАШИХ ДНЕЙ </vt:lpstr>
      <vt:lpstr> На протяжении своей истории Австрия представляла собой «Собрание корон». Долгое время государство называлось «Владения Габсбургов». И лишь в 1804г.  Францем II провозглашена Австрийская империя.</vt:lpstr>
      <vt:lpstr> АВСТРИЮ НАСЕЛЯЛИ ПРЕДСТАВИТЕЛИ  11 НАЦИОНАЛЬНОСТЕЙ  ДО XIX В. НАЦИОНАЛЬНАЯ  ПРИНАДЛЕЖНОСТЬ  НЕ БЫЛА ПРОБЛЕМОЙ</vt:lpstr>
      <vt:lpstr>ПРИЧИНЫ МЕДЛЕННОГО РАЗВИТИЯ ЭКОНОМИКИ АВСТРИЙСКОЙ ИМПЕРИИ В ПЕРВОЙ ПОЛОВИНЕ XIX Века: </vt:lpstr>
      <vt:lpstr>СОЦИАЛЬНАЯ СТРУКТУРУ АВСТРИЙСКОГО ОБЩЕСТВА  </vt:lpstr>
      <vt:lpstr>Слайд 8</vt:lpstr>
      <vt:lpstr>РЕВОЛЮЦИЯ 1848 Г.</vt:lpstr>
      <vt:lpstr>13 марта- восстание в Вене</vt:lpstr>
      <vt:lpstr>Слайд 11</vt:lpstr>
      <vt:lpstr>ОТ АВСТРИИ К АВСТРО-ВЕНГРИИ</vt:lpstr>
      <vt:lpstr>Слайд 13</vt:lpstr>
      <vt:lpstr>Слайд 14</vt:lpstr>
      <vt:lpstr>Слайд 15</vt:lpstr>
      <vt:lpstr>ПОСЛЕ КРЫМСКОЙ ВОЙНЫ 1853-1856гг. БЫЛИ ПРИНЯТЫ НОВЫЕ ЗАКОНЫ, КОТОРЫЕ ПРИВЕЛИ К ЭКОНОМИЧЕСКОМУ РАЗВИТИЮ ТУРЦИИ,   К УСИЛЕНИЮ ПОЗИЦИЙ ИНОСТРАННОГО КАПИТАЛА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XTreme.ws</cp:lastModifiedBy>
  <cp:revision>134</cp:revision>
  <dcterms:created xsi:type="dcterms:W3CDTF">2014-09-27T09:55:34Z</dcterms:created>
  <dcterms:modified xsi:type="dcterms:W3CDTF">2023-10-04T17:30:50Z</dcterms:modified>
</cp:coreProperties>
</file>