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  <p:sldMasterId id="2147483874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1" r:id="rId25"/>
    <p:sldId id="282" r:id="rId26"/>
    <p:sldId id="283" r:id="rId27"/>
    <p:sldId id="29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3E6A0B-0DEF-4389-B4B9-BF681A5335D1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9B941A06-3575-4955-A94B-1E3BB6D9AD46}">
      <dgm:prSet phldrT="[Текст]"/>
      <dgm:spPr/>
      <dgm:t>
        <a:bodyPr/>
        <a:lstStyle/>
        <a:p>
          <a:r>
            <a:rPr lang="ru-RU" dirty="0" smtClean="0"/>
            <a:t>Гностические умения</a:t>
          </a:r>
          <a:endParaRPr lang="ru-RU" dirty="0"/>
        </a:p>
      </dgm:t>
    </dgm:pt>
    <dgm:pt modelId="{00ABA395-1341-4CB0-9A86-A1232CEAC277}" type="parTrans" cxnId="{6AF739D8-199D-4A55-9440-3E7F9B97B8D4}">
      <dgm:prSet/>
      <dgm:spPr/>
      <dgm:t>
        <a:bodyPr/>
        <a:lstStyle/>
        <a:p>
          <a:endParaRPr lang="ru-RU"/>
        </a:p>
      </dgm:t>
    </dgm:pt>
    <dgm:pt modelId="{8A9D2F9D-46F4-491D-84C7-D05FCC244431}" type="sibTrans" cxnId="{6AF739D8-199D-4A55-9440-3E7F9B97B8D4}">
      <dgm:prSet/>
      <dgm:spPr/>
      <dgm:t>
        <a:bodyPr/>
        <a:lstStyle/>
        <a:p>
          <a:endParaRPr lang="ru-RU"/>
        </a:p>
      </dgm:t>
    </dgm:pt>
    <dgm:pt modelId="{02371312-939D-4B9F-A09B-535169A72BA2}">
      <dgm:prSet phldrT="[Текст]"/>
      <dgm:spPr/>
      <dgm:t>
        <a:bodyPr/>
        <a:lstStyle/>
        <a:p>
          <a:r>
            <a:rPr lang="ru-RU" dirty="0" smtClean="0"/>
            <a:t>Организационно-методические</a:t>
          </a:r>
          <a:endParaRPr lang="ru-RU" dirty="0"/>
        </a:p>
      </dgm:t>
    </dgm:pt>
    <dgm:pt modelId="{043E56B7-6FA7-4898-86F8-9122E29B3D7E}" type="parTrans" cxnId="{9FA418F3-3A4C-4500-B029-836BF6BC32CF}">
      <dgm:prSet/>
      <dgm:spPr/>
      <dgm:t>
        <a:bodyPr/>
        <a:lstStyle/>
        <a:p>
          <a:endParaRPr lang="ru-RU"/>
        </a:p>
      </dgm:t>
    </dgm:pt>
    <dgm:pt modelId="{55C1DEF7-F511-4079-8D9A-AA40DC008E22}" type="sibTrans" cxnId="{9FA418F3-3A4C-4500-B029-836BF6BC32CF}">
      <dgm:prSet/>
      <dgm:spPr/>
      <dgm:t>
        <a:bodyPr/>
        <a:lstStyle/>
        <a:p>
          <a:endParaRPr lang="ru-RU"/>
        </a:p>
      </dgm:t>
    </dgm:pt>
    <dgm:pt modelId="{439B1469-DF01-426F-8F93-952EB59E051E}">
      <dgm:prSet phldrT="[Текст]"/>
      <dgm:spPr/>
      <dgm:t>
        <a:bodyPr/>
        <a:lstStyle/>
        <a:p>
          <a:r>
            <a:rPr lang="ru-RU" dirty="0" smtClean="0"/>
            <a:t>Конструктивные</a:t>
          </a:r>
          <a:endParaRPr lang="ru-RU" dirty="0"/>
        </a:p>
      </dgm:t>
    </dgm:pt>
    <dgm:pt modelId="{DA535AD8-6775-41FF-8FB8-8D336A0BE0EC}" type="parTrans" cxnId="{89926F93-2F31-4FE2-8AF7-A941D7D851C3}">
      <dgm:prSet/>
      <dgm:spPr/>
      <dgm:t>
        <a:bodyPr/>
        <a:lstStyle/>
        <a:p>
          <a:endParaRPr lang="ru-RU"/>
        </a:p>
      </dgm:t>
    </dgm:pt>
    <dgm:pt modelId="{A9B08746-D7FC-4B87-B49F-ECFF43406C68}" type="sibTrans" cxnId="{89926F93-2F31-4FE2-8AF7-A941D7D851C3}">
      <dgm:prSet/>
      <dgm:spPr/>
      <dgm:t>
        <a:bodyPr/>
        <a:lstStyle/>
        <a:p>
          <a:endParaRPr lang="ru-RU"/>
        </a:p>
      </dgm:t>
    </dgm:pt>
    <dgm:pt modelId="{EF008D7C-5BCE-4587-9F9B-8C783E2FE274}">
      <dgm:prSet phldrT="[Текст]"/>
      <dgm:spPr/>
      <dgm:t>
        <a:bodyPr/>
        <a:lstStyle/>
        <a:p>
          <a:r>
            <a:rPr lang="ru-RU" dirty="0" smtClean="0"/>
            <a:t>Проектировочные</a:t>
          </a:r>
          <a:endParaRPr lang="ru-RU" dirty="0"/>
        </a:p>
      </dgm:t>
    </dgm:pt>
    <dgm:pt modelId="{F4E825B7-8F43-4FDA-9831-8CA12432720B}" type="parTrans" cxnId="{DF96412D-9A40-41A0-AB65-FC851D2AFA7C}">
      <dgm:prSet/>
      <dgm:spPr/>
      <dgm:t>
        <a:bodyPr/>
        <a:lstStyle/>
        <a:p>
          <a:endParaRPr lang="ru-RU"/>
        </a:p>
      </dgm:t>
    </dgm:pt>
    <dgm:pt modelId="{EB46DF67-05AB-4ACB-92CB-5A40DA6AF47F}" type="sibTrans" cxnId="{DF96412D-9A40-41A0-AB65-FC851D2AFA7C}">
      <dgm:prSet/>
      <dgm:spPr/>
      <dgm:t>
        <a:bodyPr/>
        <a:lstStyle/>
        <a:p>
          <a:endParaRPr lang="ru-RU"/>
        </a:p>
      </dgm:t>
    </dgm:pt>
    <dgm:pt modelId="{9183557B-634A-41A8-868E-D1574405F35A}">
      <dgm:prSet phldrT="[Текст]"/>
      <dgm:spPr/>
      <dgm:t>
        <a:bodyPr/>
        <a:lstStyle/>
        <a:p>
          <a:r>
            <a:rPr lang="ru-RU" dirty="0" smtClean="0"/>
            <a:t>Коммуникативные</a:t>
          </a:r>
          <a:endParaRPr lang="ru-RU" dirty="0"/>
        </a:p>
      </dgm:t>
    </dgm:pt>
    <dgm:pt modelId="{7876F34C-CF90-4BEF-8D50-5A3E07A742D4}" type="parTrans" cxnId="{10A3A229-8650-4357-BB02-E5BDEE1B3D52}">
      <dgm:prSet/>
      <dgm:spPr/>
      <dgm:t>
        <a:bodyPr/>
        <a:lstStyle/>
        <a:p>
          <a:endParaRPr lang="ru-RU"/>
        </a:p>
      </dgm:t>
    </dgm:pt>
    <dgm:pt modelId="{905224C6-4FF3-4112-BF8B-6B90F7904A3F}" type="sibTrans" cxnId="{10A3A229-8650-4357-BB02-E5BDEE1B3D52}">
      <dgm:prSet/>
      <dgm:spPr/>
      <dgm:t>
        <a:bodyPr/>
        <a:lstStyle/>
        <a:p>
          <a:endParaRPr lang="ru-RU"/>
        </a:p>
      </dgm:t>
    </dgm:pt>
    <dgm:pt modelId="{8C5C4BDC-B53E-4A8A-B922-8E631C5BEEB2}">
      <dgm:prSet phldrT="[Текст]"/>
      <dgm:spPr/>
      <dgm:t>
        <a:bodyPr/>
        <a:lstStyle/>
        <a:p>
          <a:r>
            <a:rPr lang="ru-RU" dirty="0" smtClean="0"/>
            <a:t>Специальные (узкопрофессиональные )</a:t>
          </a:r>
          <a:endParaRPr lang="ru-RU" dirty="0"/>
        </a:p>
      </dgm:t>
    </dgm:pt>
    <dgm:pt modelId="{43D8DBCB-AF71-4A4A-AA4B-3C5A940A2A1C}" type="parTrans" cxnId="{950743AB-F8FD-43B7-A130-64FAE481DD19}">
      <dgm:prSet/>
      <dgm:spPr/>
      <dgm:t>
        <a:bodyPr/>
        <a:lstStyle/>
        <a:p>
          <a:endParaRPr lang="ru-RU"/>
        </a:p>
      </dgm:t>
    </dgm:pt>
    <dgm:pt modelId="{003B92A2-AD15-45AD-B4A9-7EB1EC0FF63A}" type="sibTrans" cxnId="{950743AB-F8FD-43B7-A130-64FAE481DD19}">
      <dgm:prSet/>
      <dgm:spPr/>
      <dgm:t>
        <a:bodyPr/>
        <a:lstStyle/>
        <a:p>
          <a:endParaRPr lang="ru-RU"/>
        </a:p>
      </dgm:t>
    </dgm:pt>
    <dgm:pt modelId="{D3BF8925-F67F-4E6C-9CDC-0A03D50AA763}" type="pres">
      <dgm:prSet presAssocID="{313E6A0B-0DEF-4389-B4B9-BF681A5335D1}" presName="linearFlow" presStyleCnt="0">
        <dgm:presLayoutVars>
          <dgm:dir/>
          <dgm:resizeHandles val="exact"/>
        </dgm:presLayoutVars>
      </dgm:prSet>
      <dgm:spPr/>
    </dgm:pt>
    <dgm:pt modelId="{56930AB0-1B1E-48CF-8A4C-BCAD297FF17F}" type="pres">
      <dgm:prSet presAssocID="{9B941A06-3575-4955-A94B-1E3BB6D9AD46}" presName="composite" presStyleCnt="0"/>
      <dgm:spPr/>
    </dgm:pt>
    <dgm:pt modelId="{DA614ADE-9790-4046-94F9-B7FFEA6E22AB}" type="pres">
      <dgm:prSet presAssocID="{9B941A06-3575-4955-A94B-1E3BB6D9AD46}" presName="imgShp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33C6073-FAC9-4FE3-881B-A41FB678D44A}" type="pres">
      <dgm:prSet presAssocID="{9B941A06-3575-4955-A94B-1E3BB6D9AD46}" presName="txShp" presStyleLbl="node1" presStyleIdx="0" presStyleCnt="6" custLinFactNeighborX="506" custLinFactNeighborY="4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A843C7-BCC5-46F0-B656-A74885119CCF}" type="pres">
      <dgm:prSet presAssocID="{8A9D2F9D-46F4-491D-84C7-D05FCC244431}" presName="spacing" presStyleCnt="0"/>
      <dgm:spPr/>
    </dgm:pt>
    <dgm:pt modelId="{330B89C6-D645-4DE1-8D8B-D49BD68C49AE}" type="pres">
      <dgm:prSet presAssocID="{02371312-939D-4B9F-A09B-535169A72BA2}" presName="composite" presStyleCnt="0"/>
      <dgm:spPr/>
    </dgm:pt>
    <dgm:pt modelId="{4D238966-2863-48DC-B9FC-29700D3BC351}" type="pres">
      <dgm:prSet presAssocID="{02371312-939D-4B9F-A09B-535169A72BA2}" presName="imgShp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3178D22-0C1B-49C6-9675-0E1B6FEA23DE}" type="pres">
      <dgm:prSet presAssocID="{02371312-939D-4B9F-A09B-535169A72BA2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15F74-7586-4E15-90E1-EF49CDF883E9}" type="pres">
      <dgm:prSet presAssocID="{55C1DEF7-F511-4079-8D9A-AA40DC008E22}" presName="spacing" presStyleCnt="0"/>
      <dgm:spPr/>
    </dgm:pt>
    <dgm:pt modelId="{8B3CDEF9-A5D1-4463-9860-FEB8800B8D79}" type="pres">
      <dgm:prSet presAssocID="{439B1469-DF01-426F-8F93-952EB59E051E}" presName="composite" presStyleCnt="0"/>
      <dgm:spPr/>
    </dgm:pt>
    <dgm:pt modelId="{F108CB9C-FE50-4723-98EB-1E7204AA0A05}" type="pres">
      <dgm:prSet presAssocID="{439B1469-DF01-426F-8F93-952EB59E051E}" presName="imgShp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8B3D901-95F8-4D65-B3E7-AFB38BAD09CF}" type="pres">
      <dgm:prSet presAssocID="{439B1469-DF01-426F-8F93-952EB59E051E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35562C-9C5C-4BC6-B92A-EEC28E774A74}" type="pres">
      <dgm:prSet presAssocID="{A9B08746-D7FC-4B87-B49F-ECFF43406C68}" presName="spacing" presStyleCnt="0"/>
      <dgm:spPr/>
    </dgm:pt>
    <dgm:pt modelId="{8E3C711C-1070-4064-BC16-079A4BDC8A39}" type="pres">
      <dgm:prSet presAssocID="{EF008D7C-5BCE-4587-9F9B-8C783E2FE274}" presName="composite" presStyleCnt="0"/>
      <dgm:spPr/>
    </dgm:pt>
    <dgm:pt modelId="{7C8EA71B-4727-4EF7-A8CC-FEDB7A12E3F2}" type="pres">
      <dgm:prSet presAssocID="{EF008D7C-5BCE-4587-9F9B-8C783E2FE274}" presName="imgShp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4637844-E0F9-42B2-97EF-B98619F1C889}" type="pres">
      <dgm:prSet presAssocID="{EF008D7C-5BCE-4587-9F9B-8C783E2FE274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AD53F0-C20F-47F8-97F1-610006081723}" type="pres">
      <dgm:prSet presAssocID="{EB46DF67-05AB-4ACB-92CB-5A40DA6AF47F}" presName="spacing" presStyleCnt="0"/>
      <dgm:spPr/>
    </dgm:pt>
    <dgm:pt modelId="{8351A596-B6CF-4C80-A4BF-CCBEE5A072C1}" type="pres">
      <dgm:prSet presAssocID="{9183557B-634A-41A8-868E-D1574405F35A}" presName="composite" presStyleCnt="0"/>
      <dgm:spPr/>
    </dgm:pt>
    <dgm:pt modelId="{4DB5150A-A81A-4A93-8F85-965F7FF33FDA}" type="pres">
      <dgm:prSet presAssocID="{9183557B-634A-41A8-868E-D1574405F35A}" presName="imgShp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8FF7B290-9C3F-462B-996B-E70B661C08A2}" type="pres">
      <dgm:prSet presAssocID="{9183557B-634A-41A8-868E-D1574405F35A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21911B-2050-40B1-9573-87DDA32079E9}" type="pres">
      <dgm:prSet presAssocID="{905224C6-4FF3-4112-BF8B-6B90F7904A3F}" presName="spacing" presStyleCnt="0"/>
      <dgm:spPr/>
    </dgm:pt>
    <dgm:pt modelId="{49829ED2-4A7D-47A5-BF78-8969CA7C433B}" type="pres">
      <dgm:prSet presAssocID="{8C5C4BDC-B53E-4A8A-B922-8E631C5BEEB2}" presName="composite" presStyleCnt="0"/>
      <dgm:spPr/>
    </dgm:pt>
    <dgm:pt modelId="{6A28A15C-7036-42FC-BE4B-C92056EAFE34}" type="pres">
      <dgm:prSet presAssocID="{8C5C4BDC-B53E-4A8A-B922-8E631C5BEEB2}" presName="imgShp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2DEF3E67-60EC-4D33-87FB-C23827FC03D5}" type="pres">
      <dgm:prSet presAssocID="{8C5C4BDC-B53E-4A8A-B922-8E631C5BEEB2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7F2971-D6BF-4601-9508-AC734289685F}" type="presOf" srcId="{02371312-939D-4B9F-A09B-535169A72BA2}" destId="{D3178D22-0C1B-49C6-9675-0E1B6FEA23DE}" srcOrd="0" destOrd="0" presId="urn:microsoft.com/office/officeart/2005/8/layout/vList3#1"/>
    <dgm:cxn modelId="{89926F93-2F31-4FE2-8AF7-A941D7D851C3}" srcId="{313E6A0B-0DEF-4389-B4B9-BF681A5335D1}" destId="{439B1469-DF01-426F-8F93-952EB59E051E}" srcOrd="2" destOrd="0" parTransId="{DA535AD8-6775-41FF-8FB8-8D336A0BE0EC}" sibTransId="{A9B08746-D7FC-4B87-B49F-ECFF43406C68}"/>
    <dgm:cxn modelId="{10A3A229-8650-4357-BB02-E5BDEE1B3D52}" srcId="{313E6A0B-0DEF-4389-B4B9-BF681A5335D1}" destId="{9183557B-634A-41A8-868E-D1574405F35A}" srcOrd="4" destOrd="0" parTransId="{7876F34C-CF90-4BEF-8D50-5A3E07A742D4}" sibTransId="{905224C6-4FF3-4112-BF8B-6B90F7904A3F}"/>
    <dgm:cxn modelId="{5558B7A3-8F12-49A1-A5B9-252A52A92D03}" type="presOf" srcId="{8C5C4BDC-B53E-4A8A-B922-8E631C5BEEB2}" destId="{2DEF3E67-60EC-4D33-87FB-C23827FC03D5}" srcOrd="0" destOrd="0" presId="urn:microsoft.com/office/officeart/2005/8/layout/vList3#1"/>
    <dgm:cxn modelId="{05C9B3EC-6861-4CA7-94A3-2B56CFE5FFF1}" type="presOf" srcId="{9183557B-634A-41A8-868E-D1574405F35A}" destId="{8FF7B290-9C3F-462B-996B-E70B661C08A2}" srcOrd="0" destOrd="0" presId="urn:microsoft.com/office/officeart/2005/8/layout/vList3#1"/>
    <dgm:cxn modelId="{2D113146-F919-4669-B7A4-BED78CD47BCC}" type="presOf" srcId="{439B1469-DF01-426F-8F93-952EB59E051E}" destId="{F8B3D901-95F8-4D65-B3E7-AFB38BAD09CF}" srcOrd="0" destOrd="0" presId="urn:microsoft.com/office/officeart/2005/8/layout/vList3#1"/>
    <dgm:cxn modelId="{D1FE2289-ABF6-4F90-A2E5-0767CDCDFED2}" type="presOf" srcId="{EF008D7C-5BCE-4587-9F9B-8C783E2FE274}" destId="{84637844-E0F9-42B2-97EF-B98619F1C889}" srcOrd="0" destOrd="0" presId="urn:microsoft.com/office/officeart/2005/8/layout/vList3#1"/>
    <dgm:cxn modelId="{18176661-03DE-48FC-9D78-F468F11B1C8A}" type="presOf" srcId="{313E6A0B-0DEF-4389-B4B9-BF681A5335D1}" destId="{D3BF8925-F67F-4E6C-9CDC-0A03D50AA763}" srcOrd="0" destOrd="0" presId="urn:microsoft.com/office/officeart/2005/8/layout/vList3#1"/>
    <dgm:cxn modelId="{950743AB-F8FD-43B7-A130-64FAE481DD19}" srcId="{313E6A0B-0DEF-4389-B4B9-BF681A5335D1}" destId="{8C5C4BDC-B53E-4A8A-B922-8E631C5BEEB2}" srcOrd="5" destOrd="0" parTransId="{43D8DBCB-AF71-4A4A-AA4B-3C5A940A2A1C}" sibTransId="{003B92A2-AD15-45AD-B4A9-7EB1EC0FF63A}"/>
    <dgm:cxn modelId="{64B96D7B-6621-467B-869B-D6C1247ADED6}" type="presOf" srcId="{9B941A06-3575-4955-A94B-1E3BB6D9AD46}" destId="{633C6073-FAC9-4FE3-881B-A41FB678D44A}" srcOrd="0" destOrd="0" presId="urn:microsoft.com/office/officeart/2005/8/layout/vList3#1"/>
    <dgm:cxn modelId="{DF96412D-9A40-41A0-AB65-FC851D2AFA7C}" srcId="{313E6A0B-0DEF-4389-B4B9-BF681A5335D1}" destId="{EF008D7C-5BCE-4587-9F9B-8C783E2FE274}" srcOrd="3" destOrd="0" parTransId="{F4E825B7-8F43-4FDA-9831-8CA12432720B}" sibTransId="{EB46DF67-05AB-4ACB-92CB-5A40DA6AF47F}"/>
    <dgm:cxn modelId="{9FA418F3-3A4C-4500-B029-836BF6BC32CF}" srcId="{313E6A0B-0DEF-4389-B4B9-BF681A5335D1}" destId="{02371312-939D-4B9F-A09B-535169A72BA2}" srcOrd="1" destOrd="0" parTransId="{043E56B7-6FA7-4898-86F8-9122E29B3D7E}" sibTransId="{55C1DEF7-F511-4079-8D9A-AA40DC008E22}"/>
    <dgm:cxn modelId="{6AF739D8-199D-4A55-9440-3E7F9B97B8D4}" srcId="{313E6A0B-0DEF-4389-B4B9-BF681A5335D1}" destId="{9B941A06-3575-4955-A94B-1E3BB6D9AD46}" srcOrd="0" destOrd="0" parTransId="{00ABA395-1341-4CB0-9A86-A1232CEAC277}" sibTransId="{8A9D2F9D-46F4-491D-84C7-D05FCC244431}"/>
    <dgm:cxn modelId="{F077FD5F-BF40-4A07-8468-B2B7D90D5885}" type="presParOf" srcId="{D3BF8925-F67F-4E6C-9CDC-0A03D50AA763}" destId="{56930AB0-1B1E-48CF-8A4C-BCAD297FF17F}" srcOrd="0" destOrd="0" presId="urn:microsoft.com/office/officeart/2005/8/layout/vList3#1"/>
    <dgm:cxn modelId="{B37ADD6D-90F5-4ADA-9037-15B45413541F}" type="presParOf" srcId="{56930AB0-1B1E-48CF-8A4C-BCAD297FF17F}" destId="{DA614ADE-9790-4046-94F9-B7FFEA6E22AB}" srcOrd="0" destOrd="0" presId="urn:microsoft.com/office/officeart/2005/8/layout/vList3#1"/>
    <dgm:cxn modelId="{40DCEB71-3880-4B18-87D6-C549DF612162}" type="presParOf" srcId="{56930AB0-1B1E-48CF-8A4C-BCAD297FF17F}" destId="{633C6073-FAC9-4FE3-881B-A41FB678D44A}" srcOrd="1" destOrd="0" presId="urn:microsoft.com/office/officeart/2005/8/layout/vList3#1"/>
    <dgm:cxn modelId="{1616A53C-9000-46E7-8D37-BAAE8D499DEF}" type="presParOf" srcId="{D3BF8925-F67F-4E6C-9CDC-0A03D50AA763}" destId="{15A843C7-BCC5-46F0-B656-A74885119CCF}" srcOrd="1" destOrd="0" presId="urn:microsoft.com/office/officeart/2005/8/layout/vList3#1"/>
    <dgm:cxn modelId="{976DC422-0402-4BBC-98B5-8A88B9F92888}" type="presParOf" srcId="{D3BF8925-F67F-4E6C-9CDC-0A03D50AA763}" destId="{330B89C6-D645-4DE1-8D8B-D49BD68C49AE}" srcOrd="2" destOrd="0" presId="urn:microsoft.com/office/officeart/2005/8/layout/vList3#1"/>
    <dgm:cxn modelId="{4BFD6F4A-C2C6-4B59-BD13-FD318042C855}" type="presParOf" srcId="{330B89C6-D645-4DE1-8D8B-D49BD68C49AE}" destId="{4D238966-2863-48DC-B9FC-29700D3BC351}" srcOrd="0" destOrd="0" presId="urn:microsoft.com/office/officeart/2005/8/layout/vList3#1"/>
    <dgm:cxn modelId="{3BAF5643-5DC4-48D0-9545-83B114ACBC0C}" type="presParOf" srcId="{330B89C6-D645-4DE1-8D8B-D49BD68C49AE}" destId="{D3178D22-0C1B-49C6-9675-0E1B6FEA23DE}" srcOrd="1" destOrd="0" presId="urn:microsoft.com/office/officeart/2005/8/layout/vList3#1"/>
    <dgm:cxn modelId="{85195C35-7BD4-4FC4-9590-085F29D14B0F}" type="presParOf" srcId="{D3BF8925-F67F-4E6C-9CDC-0A03D50AA763}" destId="{A8215F74-7586-4E15-90E1-EF49CDF883E9}" srcOrd="3" destOrd="0" presId="urn:microsoft.com/office/officeart/2005/8/layout/vList3#1"/>
    <dgm:cxn modelId="{1CB4C450-910C-4A65-AB54-532CCF437E7D}" type="presParOf" srcId="{D3BF8925-F67F-4E6C-9CDC-0A03D50AA763}" destId="{8B3CDEF9-A5D1-4463-9860-FEB8800B8D79}" srcOrd="4" destOrd="0" presId="urn:microsoft.com/office/officeart/2005/8/layout/vList3#1"/>
    <dgm:cxn modelId="{D68CFF70-CC26-4611-BEC3-8E6FE3AD46BC}" type="presParOf" srcId="{8B3CDEF9-A5D1-4463-9860-FEB8800B8D79}" destId="{F108CB9C-FE50-4723-98EB-1E7204AA0A05}" srcOrd="0" destOrd="0" presId="urn:microsoft.com/office/officeart/2005/8/layout/vList3#1"/>
    <dgm:cxn modelId="{97F44866-3B83-4102-B34E-B925620410A9}" type="presParOf" srcId="{8B3CDEF9-A5D1-4463-9860-FEB8800B8D79}" destId="{F8B3D901-95F8-4D65-B3E7-AFB38BAD09CF}" srcOrd="1" destOrd="0" presId="urn:microsoft.com/office/officeart/2005/8/layout/vList3#1"/>
    <dgm:cxn modelId="{F4FA0CD2-CFEC-45BB-80E0-355523F3BBD2}" type="presParOf" srcId="{D3BF8925-F67F-4E6C-9CDC-0A03D50AA763}" destId="{DD35562C-9C5C-4BC6-B92A-EEC28E774A74}" srcOrd="5" destOrd="0" presId="urn:microsoft.com/office/officeart/2005/8/layout/vList3#1"/>
    <dgm:cxn modelId="{94E0594A-A9A5-4F5C-93DC-19BF209E4337}" type="presParOf" srcId="{D3BF8925-F67F-4E6C-9CDC-0A03D50AA763}" destId="{8E3C711C-1070-4064-BC16-079A4BDC8A39}" srcOrd="6" destOrd="0" presId="urn:microsoft.com/office/officeart/2005/8/layout/vList3#1"/>
    <dgm:cxn modelId="{A405E1F7-27D9-4845-BA54-CC3D675AA456}" type="presParOf" srcId="{8E3C711C-1070-4064-BC16-079A4BDC8A39}" destId="{7C8EA71B-4727-4EF7-A8CC-FEDB7A12E3F2}" srcOrd="0" destOrd="0" presId="urn:microsoft.com/office/officeart/2005/8/layout/vList3#1"/>
    <dgm:cxn modelId="{69855D97-33C8-4458-9FA0-A2011A396423}" type="presParOf" srcId="{8E3C711C-1070-4064-BC16-079A4BDC8A39}" destId="{84637844-E0F9-42B2-97EF-B98619F1C889}" srcOrd="1" destOrd="0" presId="urn:microsoft.com/office/officeart/2005/8/layout/vList3#1"/>
    <dgm:cxn modelId="{23B56742-7C81-46D0-9FC3-CBB74A0495CF}" type="presParOf" srcId="{D3BF8925-F67F-4E6C-9CDC-0A03D50AA763}" destId="{ADAD53F0-C20F-47F8-97F1-610006081723}" srcOrd="7" destOrd="0" presId="urn:microsoft.com/office/officeart/2005/8/layout/vList3#1"/>
    <dgm:cxn modelId="{14EA5FA5-CCDB-4531-8D80-73207B9689DE}" type="presParOf" srcId="{D3BF8925-F67F-4E6C-9CDC-0A03D50AA763}" destId="{8351A596-B6CF-4C80-A4BF-CCBEE5A072C1}" srcOrd="8" destOrd="0" presId="urn:microsoft.com/office/officeart/2005/8/layout/vList3#1"/>
    <dgm:cxn modelId="{EF609A37-458C-4B6E-813E-20FDFC30EF23}" type="presParOf" srcId="{8351A596-B6CF-4C80-A4BF-CCBEE5A072C1}" destId="{4DB5150A-A81A-4A93-8F85-965F7FF33FDA}" srcOrd="0" destOrd="0" presId="urn:microsoft.com/office/officeart/2005/8/layout/vList3#1"/>
    <dgm:cxn modelId="{67893736-D6FF-494F-8AD7-44FFFC6CF129}" type="presParOf" srcId="{8351A596-B6CF-4C80-A4BF-CCBEE5A072C1}" destId="{8FF7B290-9C3F-462B-996B-E70B661C08A2}" srcOrd="1" destOrd="0" presId="urn:microsoft.com/office/officeart/2005/8/layout/vList3#1"/>
    <dgm:cxn modelId="{DB17CDB8-CB3B-4480-AF65-D8D5BAEB8C87}" type="presParOf" srcId="{D3BF8925-F67F-4E6C-9CDC-0A03D50AA763}" destId="{BE21911B-2050-40B1-9573-87DDA32079E9}" srcOrd="9" destOrd="0" presId="urn:microsoft.com/office/officeart/2005/8/layout/vList3#1"/>
    <dgm:cxn modelId="{9B9B1918-BDF6-4AD6-B898-2A2FDDFC6174}" type="presParOf" srcId="{D3BF8925-F67F-4E6C-9CDC-0A03D50AA763}" destId="{49829ED2-4A7D-47A5-BF78-8969CA7C433B}" srcOrd="10" destOrd="0" presId="urn:microsoft.com/office/officeart/2005/8/layout/vList3#1"/>
    <dgm:cxn modelId="{5E980D7A-9C13-413A-978B-6838B4E1B740}" type="presParOf" srcId="{49829ED2-4A7D-47A5-BF78-8969CA7C433B}" destId="{6A28A15C-7036-42FC-BE4B-C92056EAFE34}" srcOrd="0" destOrd="0" presId="urn:microsoft.com/office/officeart/2005/8/layout/vList3#1"/>
    <dgm:cxn modelId="{14B6542C-C3C8-4E60-A6A7-B82570396096}" type="presParOf" srcId="{49829ED2-4A7D-47A5-BF78-8969CA7C433B}" destId="{2DEF3E67-60EC-4D33-87FB-C23827FC03D5}" srcOrd="1" destOrd="0" presId="urn:microsoft.com/office/officeart/2005/8/layout/vList3#1"/>
  </dgm:cxnLst>
  <dgm:bg>
    <a:solidFill>
      <a:schemeClr val="bg2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1A5100-7330-44C2-8065-22C97C76B4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C620388-38C4-47C2-B74E-5EA5AD2851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AC8B63E-DF43-4C92-B8C3-7740ED9E4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E9BE510-518E-4915-B093-CF19654E4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65B0D37-2430-4D09-B672-EA9A12483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2505124-0EC0-4E92-BA2A-3B0A862BC5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69765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F6F2EB-EE9A-4EF1-A44E-6BE3CAA51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77E6210-5522-4E89-8897-7D18152ABF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1DDF47B-43D8-4E6C-9DFC-D7F672DDC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C8581BA-442B-4889-9523-A0EB279F8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D7CA827-C1B9-4DA0-8158-0887347EE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0500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6952602-8A06-4D33-AF21-2D8C86C21A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DF98112-0ED1-464C-B364-981FC28B4B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7F1DBAE-FA9A-467D-9523-BAB7414C8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6684D78-AB63-4AF1-8818-BE0C9997A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BB6B151-6E85-4B0B-B450-F8C8F29B0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292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2927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6236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2345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5352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3940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1275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2223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7613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E26936-D80E-469C-B117-58E2D86EE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4E89F74-96F6-44C3-A2C0-5AE856B1C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7FB2ACC-7D72-4652-8292-9DFC52933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26567E6-64A5-4376-B422-907C0F201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7EC7F25-F06E-4569-8AAA-6373B6A0B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6685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8446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7975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0560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A08A27-7E46-4B45-B0EF-F0FDFD669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6D84526-09B7-418F-A884-2E6E3A471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DB7ED48-59AB-46E7-BFEE-268F02BF7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2C7054A-FD68-4C91-A175-B4F3207FB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749E668-8A0B-461F-9EF8-613B229BB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4259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7FFA2CC-67AD-4DC8-A600-DB25C14A3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3B7A4C2-90FE-4527-BB34-14FC1BBC59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56DC352-A720-468A-A328-733766101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36C33B8-3A9B-41FC-8A2E-7C392FF51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85003D4-0468-4363-A264-3D0A8A7AD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8CA7C31-35CE-4C3D-BD9B-0F43BF9CB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9566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FE32B8-FF51-43F7-BE93-A6D58A105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E5C13B4-058A-4587-BCAE-06C255B7B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F05450B-56D3-4C98-BCB9-15FF5B75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ACA77A7-89BA-41E6-A62D-3E30DE14DF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35E7C92-46AF-40FB-B774-727EE6F1F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C97889A-243D-464F-AAA8-3A51EC56F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BA278677-A542-4954-B057-A965C746B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FBD7CDD-D1C8-4521-8FDD-8D4D3FCF6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543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BC2114-F04F-4412-88EE-EDEBB32CC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B48F300-C9B1-41C8-BEA9-9C60DCB40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456661D-143F-47CD-BB92-1FB53DB6B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225F060-8500-4CB3-B52A-F6DE17FF6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3075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BE385ED-0A8B-47E3-9B0B-AD19F92C8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80BCBC3-0B3B-4B1C-9713-3B1F42C40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8318E5D-6928-47E6-AA27-B09A1773C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037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9EB330-96FB-402D-975C-AEAD02E05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BA938C7-CC6C-46B2-921A-CADAF7783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E24716E-C93B-4731-AFF4-7A67A8519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8550F49-842F-4027-B32B-F854197E8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4048488-AD46-48D9-BFEF-81CB1238B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0E3D751-057B-42CC-A414-BDB807538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0853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85BB3B-78C9-4083-84A0-56DB31226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BAFB5FB-90D0-412E-A373-2A9CCFF356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B91DE59-920C-4D1C-9F91-85B8E8C64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F47D383-6F62-43DA-A447-A4193B22E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EB8551D-E988-4A6D-BF33-9C3C6F0C1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93CCEFB-F199-4AC1-9128-DA2A64EDC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1622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8A4E67-4E31-4D7F-B299-62E94E58A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49EE7AC-EED0-438C-95E2-50050F615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0561555-8AEB-4217-B79C-464F0EC59B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CABFC-5BFB-4AFE-B711-D3051387ACB4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DB04DB2-8095-4FFE-BB07-1E466B3594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8DC057B-EE56-4A66-9BC9-D0C1836D2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050C520-E4B4-4144-8B7B-9484EF913A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477" t="21111"/>
          <a:stretch/>
        </p:blipFill>
        <p:spPr>
          <a:xfrm>
            <a:off x="0" y="0"/>
            <a:ext cx="40386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DE15201-A60E-4E6F-8FC0-CDF1B90A73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900" t="21111"/>
          <a:stretch/>
        </p:blipFill>
        <p:spPr>
          <a:xfrm>
            <a:off x="3450772" y="0"/>
            <a:ext cx="874122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158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CABFC-5BFB-4AFE-B711-D3051387ACB4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050C520-E4B4-4144-8B7B-9484EF913A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477" t="21111"/>
          <a:stretch/>
        </p:blipFill>
        <p:spPr>
          <a:xfrm>
            <a:off x="0" y="0"/>
            <a:ext cx="40386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DE15201-A60E-4E6F-8FC0-CDF1B90A73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900" t="21111"/>
          <a:stretch/>
        </p:blipFill>
        <p:spPr>
          <a:xfrm>
            <a:off x="3450772" y="0"/>
            <a:ext cx="874122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473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normativ.kontur.ru/document?moduleId=1&amp;documentId=374127" TargetMode="External"/><Relationship Id="rId2" Type="http://schemas.openxmlformats.org/officeDocument/2006/relationships/hyperlink" Target="https://normativ.kontur.ru/document?moduleId=1&amp;documentId=369095" TargetMode="Externa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6772" y="231962"/>
            <a:ext cx="10266217" cy="169817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НПО ДО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1491" y="1930134"/>
            <a:ext cx="10778836" cy="4789321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b="1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Нормативно-правовое обеспечение образовательной деятельности педагога дополнительного образования как ресурс качества образования</a:t>
            </a:r>
          </a:p>
          <a:p>
            <a:pPr algn="ctr"/>
            <a:endParaRPr lang="ru-RU" sz="3200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Дата проведения:сентябрь2023 г.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Место проведения: МБОУ ДО «Межшкольный учебный центр г. Улан-Удэ», </a:t>
            </a:r>
          </a:p>
        </p:txBody>
      </p:sp>
    </p:spTree>
    <p:extLst>
      <p:ext uri="{BB962C8B-B14F-4D97-AF65-F5344CB8AC3E}">
        <p14:creationId xmlns="" xmlns:p14="http://schemas.microsoft.com/office/powerpoint/2010/main" val="236762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0448" y="125346"/>
            <a:ext cx="8911687" cy="5258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Бланки отчетности ПДО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0036" y="789565"/>
            <a:ext cx="10709564" cy="59575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4212102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207818"/>
            <a:ext cx="9809017" cy="647007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838069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0255" y="96983"/>
            <a:ext cx="9919854" cy="66363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468993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7018" y="193964"/>
            <a:ext cx="10238509" cy="635923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1302872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9465" y="-1"/>
            <a:ext cx="7742771" cy="151931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Диагностика </a:t>
            </a:r>
            <a:r>
              <a:rPr lang="ru-RU" sz="2800" b="1" dirty="0" err="1" smtClean="0"/>
              <a:t>обученности</a:t>
            </a:r>
            <a:r>
              <a:rPr lang="ru-RU" sz="2800" b="1" dirty="0" smtClean="0"/>
              <a:t> за </a:t>
            </a:r>
            <a:r>
              <a:rPr lang="ru-RU" sz="2800" b="1" dirty="0" err="1" smtClean="0"/>
              <a:t>_____учебный</a:t>
            </a:r>
            <a:r>
              <a:rPr lang="ru-RU" sz="2800" b="1" dirty="0" smtClean="0"/>
              <a:t> год (полугодие)</a:t>
            </a:r>
            <a:br>
              <a:rPr lang="ru-RU" sz="2800" b="1" dirty="0" smtClean="0"/>
            </a:br>
            <a:r>
              <a:rPr lang="ru-RU" sz="2800" b="1" dirty="0" smtClean="0"/>
              <a:t>направление ______</a:t>
            </a:r>
            <a:br>
              <a:rPr lang="ru-RU" sz="2800" b="1" dirty="0" smtClean="0"/>
            </a:br>
            <a:r>
              <a:rPr lang="ru-RU" sz="2800" dirty="0" smtClean="0"/>
              <a:t>ФИО преподавателя ______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467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951"/>
                <a:gridCol w="1894449"/>
                <a:gridCol w="1219200"/>
                <a:gridCol w="1219200"/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ФИ обучающегося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Предметные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(основы предмета, виды техник и т.п.)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Мета предметные (определение цели, работа в информационной среде, работа с инструментами, материалами и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т.д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Личностные (работа в группе, итоговая работа в соответствии с программой)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Средний балл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Уровень </a:t>
                      </a:r>
                      <a:r>
                        <a:rPr lang="ru-RU" dirty="0" err="1" smtClean="0"/>
                        <a:t>обученности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входящая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рубежная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Итоговая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36075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7465" y="125346"/>
            <a:ext cx="6370966" cy="52581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Диагностика воспитанности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6182" y="831274"/>
            <a:ext cx="10584873" cy="586047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1430471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888" y="374728"/>
            <a:ext cx="8911687" cy="40112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Диагностика развития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108364"/>
            <a:ext cx="10460182" cy="550025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49194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2598" y="291601"/>
            <a:ext cx="8911687" cy="470399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Анализ выполнения программного материала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7018" y="928255"/>
            <a:ext cx="10432473" cy="576348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1311074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862" y="125347"/>
            <a:ext cx="10958946" cy="802908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учебная документация педагога дополнительного образования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4727" y="1136071"/>
            <a:ext cx="10127673" cy="5403273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lvl="0" algn="just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D4D6"/>
              </a:buClr>
              <a:buSzPct val="75000"/>
              <a:buFont typeface="Wingdings" panose="05000000000000000000" pitchFamily="2" charset="2"/>
              <a:buChar char="n"/>
            </a:pPr>
            <a:r>
              <a:rPr lang="ru-RU" altLang="ru-RU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материалы, учебно-методические пособия по реализации образовательной программы;</a:t>
            </a:r>
          </a:p>
          <a:p>
            <a:pPr lvl="0" algn="just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D4D6"/>
              </a:buClr>
              <a:buSzPct val="75000"/>
              <a:buFont typeface="Wingdings" panose="05000000000000000000" pitchFamily="2" charset="2"/>
              <a:buChar char="n"/>
            </a:pPr>
            <a:r>
              <a:rPr lang="ru-RU" altLang="ru-RU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по подготовке открытых занятий, мастер-классов, сценарии воспитательных мероприятий;</a:t>
            </a:r>
          </a:p>
          <a:p>
            <a:pPr lvl="0" algn="just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D4D6"/>
              </a:buClr>
              <a:buSzPct val="75000"/>
              <a:buFont typeface="Wingdings" panose="05000000000000000000" pitchFamily="2" charset="2"/>
              <a:buChar char="n"/>
            </a:pPr>
            <a:r>
              <a:rPr lang="ru-RU" altLang="ru-RU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по подготовке выступлений на педагогических и методических советах и др.;</a:t>
            </a:r>
          </a:p>
          <a:p>
            <a:pPr lvl="0" algn="just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D4D6"/>
              </a:buClr>
              <a:buSzPct val="75000"/>
              <a:buFont typeface="Wingdings" panose="05000000000000000000" pitchFamily="2" charset="2"/>
              <a:buChar char="n"/>
            </a:pPr>
            <a:r>
              <a:rPr lang="ru-RU" altLang="ru-RU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 методических разработок, материалы по организации инновационной и опытно-экспериментальной деятельности;</a:t>
            </a:r>
          </a:p>
          <a:p>
            <a:pPr lvl="0" algn="just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D4D6"/>
              </a:buClr>
              <a:buSzPct val="75000"/>
              <a:buFont typeface="Wingdings" panose="05000000000000000000" pitchFamily="2" charset="2"/>
              <a:buChar char="n"/>
            </a:pPr>
            <a:r>
              <a:rPr lang="ru-RU" altLang="ru-RU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педагога дополнительного образования;</a:t>
            </a:r>
          </a:p>
          <a:p>
            <a:pPr lvl="0" algn="just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D4D6"/>
              </a:buClr>
              <a:buSzPct val="75000"/>
              <a:buFont typeface="Wingdings" panose="05000000000000000000" pitchFamily="2" charset="2"/>
              <a:buChar char="n"/>
            </a:pPr>
            <a:r>
              <a:rPr lang="ru-RU" altLang="ru-RU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обучающихся: характеристики, данные по участию в конкурсах, учет дипломов и грамот;</a:t>
            </a:r>
          </a:p>
          <a:p>
            <a:pPr lvl="0" algn="just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D4D6"/>
              </a:buClr>
              <a:buSzPct val="75000"/>
              <a:buFont typeface="Wingdings" panose="05000000000000000000" pitchFamily="2" charset="2"/>
              <a:buChar char="n"/>
            </a:pPr>
            <a:r>
              <a:rPr lang="ru-RU" altLang="ru-RU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кабинета.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20084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436" y="110837"/>
            <a:ext cx="11180619" cy="1399308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solidFill>
                  <a:schemeClr val="bg1"/>
                </a:solidFill>
                <a:latin typeface="Calibri"/>
              </a:rPr>
              <a:t>Приказ Министерства просвещения от 09.11.2018 № 196 «Об утверждении порядка организации и осуществления образовательной деятельности по Дополнительным общеобразовательным программам»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1492" y="1385454"/>
            <a:ext cx="10709563" cy="5320145"/>
          </a:xfrm>
          <a:solidFill>
            <a:schemeClr val="bg2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 lvl="0" defTabSz="914400">
              <a:spcBef>
                <a:spcPct val="20000"/>
              </a:spcBef>
              <a:buClrTx/>
              <a:buNone/>
              <a:defRPr/>
            </a:pPr>
            <a:r>
              <a:rPr lang="ru-RU" sz="2800" dirty="0">
                <a:solidFill>
                  <a:prstClr val="black"/>
                </a:solidFill>
                <a:latin typeface="Calibri"/>
              </a:rPr>
              <a:t>Новая редакция от 30.09.2020 № 533</a:t>
            </a:r>
          </a:p>
          <a:p>
            <a:pPr lvl="0" defTabSz="914400">
              <a:spcBef>
                <a:spcPct val="20000"/>
              </a:spcBef>
              <a:buClrTx/>
              <a:buNone/>
              <a:defRPr/>
            </a:pPr>
            <a:r>
              <a:rPr lang="ru-RU" sz="2400" dirty="0">
                <a:solidFill>
                  <a:prstClr val="black"/>
                </a:solidFill>
                <a:latin typeface="Calibri"/>
              </a:rPr>
              <a:t>Внесены изменения:</a:t>
            </a:r>
          </a:p>
          <a:p>
            <a:pPr lvl="0" defTabSz="914400">
              <a:spcBef>
                <a:spcPct val="20000"/>
              </a:spcBef>
              <a:buClrTx/>
              <a:buNone/>
              <a:defRPr/>
            </a:pPr>
            <a:r>
              <a:rPr lang="ru-RU" sz="2400" dirty="0">
                <a:solidFill>
                  <a:prstClr val="black"/>
                </a:solidFill>
                <a:latin typeface="Calibri"/>
              </a:rPr>
              <a:t>В п.9 «социально-педагогическая» на «социально-гуманитарную» (направленность)</a:t>
            </a:r>
          </a:p>
          <a:p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Дополнительные общеразвивающие программы формируются с учетом пункта 9 статьи 2 Федерального закона об образовании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Организации, осуществляющие образовательную деятельность, организуют образовательный процесс в соответствии с индивидуальными учебными планами в объединениях по интересам, сформированных в группы обучающихся одного возраста или разных возрастных категорий (разновозрастные группы), являющиеся основным составом объединения (например, клубы, секции, кружки, лаборатории, студии, оркестры, творческие коллективы, ансамбли, театры, мастерские, школы) (далее - объединения), а также индивидуально.</a:t>
            </a:r>
          </a:p>
        </p:txBody>
      </p:sp>
    </p:spTree>
    <p:extLst>
      <p:ext uri="{BB962C8B-B14F-4D97-AF65-F5344CB8AC3E}">
        <p14:creationId xmlns="" xmlns:p14="http://schemas.microsoft.com/office/powerpoint/2010/main" val="2754183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1109" y="318653"/>
            <a:ext cx="9726817" cy="6414656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Обзор нормативных документов, регламентирующих деятельность педагога дополнительного образования. Приказ Министерства Просвещения РФ от 27 июля 2022 г. № 629 «Об утверждении Порядка организации и осуществлении образовательной деятельности по дополнительным общеобразовательным программам (вступил в силу с 1 марта 2023 г.).</a:t>
            </a:r>
          </a:p>
          <a:p>
            <a:endParaRPr lang="ru-RU" sz="2000" dirty="0" smtClean="0"/>
          </a:p>
          <a:p>
            <a:endParaRPr lang="ru-RU" sz="2000" dirty="0"/>
          </a:p>
          <a:p>
            <a:pPr marL="0" indent="0" algn="ctr">
              <a:buNone/>
            </a:pPr>
            <a:endParaRPr lang="ru-RU" sz="20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775861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10349345" cy="128089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PT Serif"/>
                <a:hlinkClick r:id="rId2"/>
              </a:rPr>
              <a:t>Пункт 3</a:t>
            </a:r>
            <a:r>
              <a:rPr lang="ru-RU" sz="2400" dirty="0">
                <a:solidFill>
                  <a:schemeClr val="bg1"/>
                </a:solidFill>
                <a:latin typeface="PT Serif"/>
              </a:rPr>
              <a:t> части 1 статьи 34 Федерального закона об </a:t>
            </a:r>
            <a:r>
              <a:rPr lang="ru-RU" sz="2400" dirty="0" smtClean="0">
                <a:solidFill>
                  <a:schemeClr val="bg1"/>
                </a:solidFill>
                <a:latin typeface="PT Serif"/>
              </a:rPr>
              <a:t>образовании</a:t>
            </a:r>
            <a:r>
              <a:rPr lang="ru-RU" sz="2400" dirty="0" smtClean="0">
                <a:solidFill>
                  <a:schemeClr val="bg1"/>
                </a:solidFill>
                <a:latin typeface="PT Serif"/>
                <a:hlinkClick r:id="rId2"/>
              </a:rPr>
              <a:t> </a:t>
            </a:r>
            <a:br>
              <a:rPr lang="ru-RU" sz="2400" dirty="0" smtClean="0">
                <a:solidFill>
                  <a:schemeClr val="bg1"/>
                </a:solidFill>
                <a:latin typeface="PT Serif"/>
                <a:hlinkClick r:id="rId2"/>
              </a:rPr>
            </a:br>
            <a:r>
              <a:rPr lang="ru-RU" sz="2400" dirty="0" smtClean="0">
                <a:solidFill>
                  <a:schemeClr val="bg1"/>
                </a:solidFill>
                <a:latin typeface="PT Serif"/>
                <a:hlinkClick r:id="rId2"/>
              </a:rPr>
              <a:t>Часть </a:t>
            </a:r>
            <a:r>
              <a:rPr lang="ru-RU" sz="2400" dirty="0">
                <a:solidFill>
                  <a:schemeClr val="bg1"/>
                </a:solidFill>
                <a:latin typeface="PT Serif"/>
                <a:hlinkClick r:id="rId2"/>
              </a:rPr>
              <a:t>4</a:t>
            </a:r>
            <a:r>
              <a:rPr lang="ru-RU" sz="2400" dirty="0">
                <a:solidFill>
                  <a:schemeClr val="bg1"/>
                </a:solidFill>
                <a:latin typeface="PT Serif"/>
              </a:rPr>
              <a:t> статьи 17 Федерального закона об образовании</a:t>
            </a:r>
            <a:r>
              <a:rPr lang="ru-RU" sz="2400" dirty="0" smtClean="0">
                <a:solidFill>
                  <a:schemeClr val="bg1"/>
                </a:solidFill>
                <a:latin typeface="PT Serif"/>
              </a:rPr>
              <a:t>.</a:t>
            </a:r>
            <a:br>
              <a:rPr lang="ru-RU" sz="2400" dirty="0" smtClean="0">
                <a:solidFill>
                  <a:schemeClr val="bg1"/>
                </a:solidFill>
                <a:latin typeface="PT Serif"/>
              </a:rPr>
            </a:br>
            <a:r>
              <a:rPr lang="ru-RU" sz="2400" dirty="0">
                <a:solidFill>
                  <a:schemeClr val="bg1"/>
                </a:solidFill>
                <a:latin typeface="PT Serif"/>
              </a:rPr>
              <a:t> </a:t>
            </a:r>
            <a:r>
              <a:rPr lang="ru-RU" sz="2400" dirty="0">
                <a:solidFill>
                  <a:schemeClr val="bg1"/>
                </a:solidFill>
                <a:latin typeface="PT Serif"/>
                <a:hlinkClick r:id="rId2"/>
              </a:rPr>
              <a:t>Часть 5</a:t>
            </a:r>
            <a:r>
              <a:rPr lang="ru-RU" sz="2400" dirty="0">
                <a:solidFill>
                  <a:schemeClr val="bg1"/>
                </a:solidFill>
                <a:latin typeface="PT Serif"/>
              </a:rPr>
              <a:t> статьи 17 Федерального закона об образовании.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3056" y="1503217"/>
            <a:ext cx="10751126" cy="5119256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just" fontAlgn="base"/>
            <a:r>
              <a:rPr lang="ru-RU" sz="2000" dirty="0">
                <a:solidFill>
                  <a:srgbClr val="000000"/>
                </a:solidFill>
                <a:latin typeface="PT Serif"/>
              </a:rPr>
              <a:t>Занятия в объединениях могут проводиться по дополнительным общеобразовательным программам различной направленности (технической, естественно-научной, физкультурно-спортивной, художественной, туристско-краеведческой, социально-гуманитарной</a:t>
            </a:r>
            <a:r>
              <a:rPr lang="ru-RU" sz="2000" dirty="0" smtClean="0">
                <a:solidFill>
                  <a:srgbClr val="000000"/>
                </a:solidFill>
                <a:latin typeface="PT Serif"/>
              </a:rPr>
              <a:t>)</a:t>
            </a:r>
            <a:r>
              <a:rPr lang="ru-RU" sz="2000" dirty="0">
                <a:solidFill>
                  <a:schemeClr val="tx1"/>
                </a:solidFill>
                <a:latin typeface="PT Serif"/>
              </a:rPr>
              <a:t> (в ред. Приказа </a:t>
            </a:r>
            <a:r>
              <a:rPr lang="ru-RU" sz="2000" dirty="0" err="1">
                <a:solidFill>
                  <a:schemeClr val="tx1"/>
                </a:solidFill>
                <a:latin typeface="PT Serif"/>
              </a:rPr>
              <a:t>Минпросвещения</a:t>
            </a:r>
            <a:r>
              <a:rPr lang="ru-RU" sz="2000" dirty="0">
                <a:solidFill>
                  <a:schemeClr val="tx1"/>
                </a:solidFill>
                <a:latin typeface="PT Serif"/>
              </a:rPr>
              <a:t> РФ </a:t>
            </a:r>
            <a:r>
              <a:rPr lang="ru-RU" sz="2000" dirty="0">
                <a:solidFill>
                  <a:schemeClr val="tx1"/>
                </a:solidFill>
                <a:latin typeface="PT Serif"/>
                <a:hlinkClick r:id="rId3"/>
              </a:rPr>
              <a:t>от 30.09.2020 N 533</a:t>
            </a:r>
            <a:r>
              <a:rPr lang="ru-RU" sz="2000" dirty="0" smtClean="0">
                <a:solidFill>
                  <a:schemeClr val="tx1"/>
                </a:solidFill>
                <a:latin typeface="PT Serif"/>
              </a:rPr>
              <a:t>).</a:t>
            </a:r>
            <a:endParaRPr lang="ru-RU" sz="2000" dirty="0">
              <a:solidFill>
                <a:schemeClr val="tx1"/>
              </a:solidFill>
              <a:latin typeface="PT Serif"/>
            </a:endParaRPr>
          </a:p>
          <a:p>
            <a:pPr algn="just" fontAlgn="base"/>
            <a:r>
              <a:rPr lang="ru-RU" sz="2000" dirty="0">
                <a:solidFill>
                  <a:srgbClr val="000000"/>
                </a:solidFill>
                <a:latin typeface="PT Serif"/>
              </a:rPr>
              <a:t>Занятия в объединениях могут проводиться по группам, индивидуально или всем составом объединения.</a:t>
            </a:r>
          </a:p>
          <a:p>
            <a:pPr algn="just" fontAlgn="base"/>
            <a:r>
              <a:rPr lang="ru-RU" sz="2000" dirty="0">
                <a:solidFill>
                  <a:srgbClr val="000000"/>
                </a:solidFill>
                <a:latin typeface="PT Serif"/>
              </a:rPr>
              <a:t>Количество обучающихся в объединении, их возрастные категории, а также продолжительность учебных занятий в объединении зависят от направленности дополнительных общеобразовательных программ и определяются локальным нормативным актом организации, осуществляющей образовательную деятельность.</a:t>
            </a:r>
          </a:p>
          <a:p>
            <a:pPr algn="just" fontAlgn="base"/>
            <a:r>
              <a:rPr lang="ru-RU" sz="2000" dirty="0">
                <a:solidFill>
                  <a:srgbClr val="000000"/>
                </a:solidFill>
                <a:latin typeface="PT Serif"/>
              </a:rPr>
              <a:t>Каждый обучающийся имеет право заниматься в нескольких объединениях, переходить в процессе обучения из одного объединения в другое.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353725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08473"/>
            <a:ext cx="10764981" cy="1467927"/>
          </a:xfrm>
        </p:spPr>
        <p:txBody>
          <a:bodyPr>
            <a:noAutofit/>
          </a:bodyPr>
          <a:lstStyle/>
          <a:p>
            <a:pPr algn="ctr"/>
            <a:r>
              <a:rPr lang="ru-RU" altLang="ru-RU" sz="2800" b="1" dirty="0">
                <a:solidFill>
                  <a:schemeClr val="bg1"/>
                </a:solidFill>
                <a:latin typeface="Calibri"/>
              </a:rPr>
              <a:t>Приказ Министерства труда и социальной защиты Российской Федерации от 5 мая 2018 г. N 298 н «Об утверждении профессионального стандарта </a:t>
            </a:r>
            <a:r>
              <a:rPr lang="ru-RU" altLang="ru-RU" sz="2800" b="1" dirty="0" smtClean="0">
                <a:solidFill>
                  <a:schemeClr val="bg1"/>
                </a:solidFill>
                <a:latin typeface="Calibri"/>
              </a:rPr>
              <a:t/>
            </a:r>
            <a:br>
              <a:rPr lang="ru-RU" altLang="ru-RU" sz="2800" b="1" dirty="0" smtClean="0">
                <a:solidFill>
                  <a:schemeClr val="bg1"/>
                </a:solidFill>
                <a:latin typeface="Calibri"/>
              </a:rPr>
            </a:br>
            <a:r>
              <a:rPr lang="ru-RU" altLang="ru-RU" sz="2800" b="1" dirty="0" smtClean="0">
                <a:solidFill>
                  <a:schemeClr val="bg1"/>
                </a:solidFill>
                <a:latin typeface="Calibri"/>
              </a:rPr>
              <a:t>«</a:t>
            </a:r>
            <a:r>
              <a:rPr lang="ru-RU" altLang="ru-RU" sz="2800" b="1" dirty="0">
                <a:solidFill>
                  <a:schemeClr val="bg1"/>
                </a:solidFill>
                <a:latin typeface="Calibri"/>
              </a:rPr>
              <a:t>Педагог дополнительного образования детей и взрослых</a:t>
            </a:r>
            <a:r>
              <a:rPr lang="ru-RU" altLang="ru-RU" sz="2800" b="1" dirty="0" smtClean="0">
                <a:solidFill>
                  <a:schemeClr val="bg1"/>
                </a:solidFill>
                <a:latin typeface="Calibri"/>
              </a:rPr>
              <a:t>»»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25236" y="1892315"/>
            <a:ext cx="10598728" cy="484099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3568656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149927" y="111492"/>
            <a:ext cx="10751127" cy="1280890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/>
              <a:t>Приказ Министерства труда и социальной защиты Российской Федерации от 5 мая 2018 г. N 298 н «Об утверждении профессионального стандарта «Педагог дополнительного образования детей и взрослых»</a:t>
            </a:r>
            <a:br>
              <a:rPr lang="ru-RU" altLang="ru-RU" sz="2400" b="1" dirty="0"/>
            </a:br>
            <a:r>
              <a:rPr lang="ru-RU" altLang="ru-RU" sz="2400" b="1" dirty="0"/>
              <a:t>Профессионально-педагогические умения педагога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0036850"/>
              </p:ext>
            </p:extLst>
          </p:nvPr>
        </p:nvGraphicFramePr>
        <p:xfrm>
          <a:off x="1260764" y="1662545"/>
          <a:ext cx="10418618" cy="4904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989236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8946" y="1918952"/>
            <a:ext cx="3799268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Приказ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Министерства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просвещения РФ от 27 июля 2022 г. N 629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 утверждении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Порядка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организации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 осуществления образовательной деятельности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дополнительным общеобразовательным программам”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3944" y="5180338"/>
            <a:ext cx="4224270" cy="124649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Приказ вступает в силу </a:t>
            </a:r>
            <a:endParaRPr kumimoji="0" lang="ru-RU" sz="25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 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марта 2023 г. и действует </a:t>
            </a:r>
            <a:endParaRPr kumimoji="0" lang="ru-RU" sz="25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28 февраля 2029 г.</a:t>
            </a:r>
          </a:p>
        </p:txBody>
      </p:sp>
      <p:sp>
        <p:nvSpPr>
          <p:cNvPr id="4" name="AutoShape 2" descr="https://minjust.consultant.ru/files/32648/preview/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60" t="1695" r="2773" b="2175"/>
          <a:stretch/>
        </p:blipFill>
        <p:spPr bwMode="auto">
          <a:xfrm>
            <a:off x="5076826" y="2000249"/>
            <a:ext cx="3200400" cy="46101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25" t="1709" r="2955" b="3016"/>
          <a:stretch/>
        </p:blipFill>
        <p:spPr bwMode="auto">
          <a:xfrm>
            <a:off x="8681759" y="2000248"/>
            <a:ext cx="3186392" cy="46101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57637251-864D-4573-AA34-5614E0427BA7}"/>
              </a:ext>
            </a:extLst>
          </p:cNvPr>
          <p:cNvSpPr txBox="1">
            <a:spLocks/>
          </p:cNvSpPr>
          <p:nvPr/>
        </p:nvSpPr>
        <p:spPr>
          <a:xfrm>
            <a:off x="2599998" y="278841"/>
            <a:ext cx="9495020" cy="785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3175">
                  <a:noFill/>
                </a:ln>
                <a:solidFill>
                  <a:srgbClr val="7030A0"/>
                </a:solidFill>
                <a:effectLst>
                  <a:glow rad="1231900">
                    <a:prstClr val="white">
                      <a:alpha val="40000"/>
                    </a:prst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/>
                <a:ea typeface="+mj-ea"/>
                <a:cs typeface="+mj-cs"/>
              </a:rPr>
              <a:t>К основным документам</a:t>
            </a:r>
            <a:endParaRPr kumimoji="0" lang="ru-RU" sz="3600" b="1" i="0" u="none" strike="noStrike" kern="1200" cap="none" spc="0" normalizeH="0" baseline="0" noProof="0" dirty="0">
              <a:ln w="3175">
                <a:noFill/>
              </a:ln>
              <a:solidFill>
                <a:srgbClr val="7030A0"/>
              </a:solidFill>
              <a:effectLst>
                <a:glow rad="1231900">
                  <a:prstClr val="white">
                    <a:alpha val="40000"/>
                  </a:prst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9386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1. ЗАВУЧ\КАРТИНКИ\Логотип Д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99635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526" y="1734152"/>
            <a:ext cx="4846556" cy="4669075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  <a:effectLst>
            <a:glow>
              <a:schemeClr val="accent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57637251-864D-4573-AA34-5614E0427BA7}"/>
              </a:ext>
            </a:extLst>
          </p:cNvPr>
          <p:cNvSpPr txBox="1">
            <a:spLocks/>
          </p:cNvSpPr>
          <p:nvPr/>
        </p:nvSpPr>
        <p:spPr>
          <a:xfrm>
            <a:off x="2071460" y="177389"/>
            <a:ext cx="9471545" cy="785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3175">
                  <a:noFill/>
                </a:ln>
                <a:solidFill>
                  <a:srgbClr val="7030A0"/>
                </a:solidFill>
                <a:effectLst>
                  <a:glow rad="1231900">
                    <a:prstClr val="white">
                      <a:alpha val="40000"/>
                    </a:prst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Направления образовательной деятельности</a:t>
            </a:r>
            <a:endParaRPr kumimoji="0" lang="ru-RU" sz="3200" b="1" i="0" u="none" strike="noStrike" kern="1200" cap="none" spc="0" normalizeH="0" baseline="0" noProof="0" dirty="0">
              <a:ln w="3175">
                <a:noFill/>
              </a:ln>
              <a:solidFill>
                <a:srgbClr val="7030A0"/>
              </a:solidFill>
              <a:effectLst>
                <a:glow rad="1231900">
                  <a:prstClr val="white">
                    <a:alpha val="40000"/>
                  </a:prst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06120" y="1734152"/>
            <a:ext cx="10871579" cy="4774617"/>
          </a:xfrm>
          <a:prstGeom prst="rect">
            <a:avLst/>
          </a:prstGeom>
          <a:solidFill>
            <a:schemeClr val="bg2">
              <a:lumMod val="75000"/>
              <a:alpha val="81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5909" y="1416397"/>
            <a:ext cx="6274491" cy="504753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формирование и развитие творческих способностей обучающихся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удовлетворение индивидуальных потребностей обучающихся в интеллектуальном, нравственном, художественно-эстетическом развитии, а также в занятиях физической культурой и спортом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укрепление здоровья, формирование культуры здорового и безопасного образа жизни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обеспечение 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духовно-нравственного, гражданско-патриотического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военно-патриотического, трудового воспитания обучающихся;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выявление, развитие и поддержку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талантливых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обучающихся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а также лиц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проявивших выдающиеся способности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профессиональную ориентацию обучающихся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создание и обеспечение необходимых условий для личностного развития, профессионального самоопределения и творческого труда обучающихся;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создание условий для получения начальных знаний, умений, навыков в области физической культуры и спорта, для дальнейшего освоения этапов спортивной подготовки;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социализацию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 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адаптацию обучающихся к жизни в обществе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формирование общей культуры обучающихся;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удовлетворение иных образовательных потребностей и интересов обучающихся, не противоречащих законодательству Российской Федерации, осуществляемых за пределами федеральных государственных образовательных стандартов и федеральных государственных требований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1999" y="1047065"/>
            <a:ext cx="10945091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Было:						                      Стало: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57999" y="1808007"/>
            <a:ext cx="508461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обеспечение духовно-нравственного, гражданско-патриотического воспитания обучающихся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формирование и развитие творческих способностей обучающихся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удовлетворение индивидуальных потребностей обучающихся в интеллектуальном, нравственном, художественно-эстетическом развитии и физическом совершенствовании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формирование культуры здорового и безопасного образа жизни, укрепление здоровья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а также на организацию свободного времени обучающихся;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адаптацию обучающихся к жизни в обществе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профессиональную ориентацию обучающихся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выявление, развитие и поддержку обучающихся, проявивших выдающиеся способности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удовлетворение иных образовательных потребностей и интересов обучающихся, не противоречащих законодательству Российской Федерации, осуществляемых за пределами федеральных государственных образовательных стандартов и федеральных государственных требований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9930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7298" y="1533269"/>
            <a:ext cx="6854702" cy="501675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Занятия в объединениях могут проводиться по дополнительным общеобразовательным программам различной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направленности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(технической, естественнонаучной, физкультурно-спортивной, художественной, туристско-краеведческой, социально-гуманитарной).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Занятия в объединениях могут проводиться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группам, индивидуально или всем составом объединения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Расписание занятий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объединения составляется для создания наиболее благоприятного режима труда и отдыха обучающихся организацией, осуществляющей образовательную деятельность, по представлению педагогических работников с учетом пожеланий обучающихся, родителей (законных представителей) несовершеннолетних обучающихся и возрастных особенностей обучающихся.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Количество обучающихся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объединении, их возрастные категории, а также продолжительность учебных занятий в объединении зависят от направленности дополнительных общеобразовательных программ и определяются локальным нормативным актом организации, осуществляющей образовательную деятельность.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Каждый обучающийся имеет право заниматься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нескольких объединениях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переходить в процессе обучения из одного объединения в другое.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57637251-864D-4573-AA34-5614E0427BA7}"/>
              </a:ext>
            </a:extLst>
          </p:cNvPr>
          <p:cNvSpPr txBox="1">
            <a:spLocks/>
          </p:cNvSpPr>
          <p:nvPr/>
        </p:nvSpPr>
        <p:spPr>
          <a:xfrm>
            <a:off x="1773383" y="126771"/>
            <a:ext cx="9460345" cy="785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3175">
                  <a:noFill/>
                </a:ln>
                <a:solidFill>
                  <a:srgbClr val="7030A0"/>
                </a:solidFill>
                <a:effectLst>
                  <a:glow rad="1231900">
                    <a:prstClr val="white">
                      <a:alpha val="40000"/>
                    </a:prst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Организация образовательного процесса</a:t>
            </a:r>
          </a:p>
        </p:txBody>
      </p:sp>
      <p:pic>
        <p:nvPicPr>
          <p:cNvPr id="3076" name="Picture 4" descr="https://uc-energetik.ru/sites/default/files/news_images/PF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37" y="1735065"/>
            <a:ext cx="4359261" cy="4416039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90656" y="955909"/>
            <a:ext cx="10480777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Общие требования к организации образовательного процесса остались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без изменений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9603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57055" y="1717542"/>
            <a:ext cx="8409708" cy="386567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285750" lvl="0" indent="-285750" algn="r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ru-RU" sz="3600" b="1" dirty="0">
                <a:solidFill>
                  <a:srgbClr val="000000"/>
                </a:solidFill>
                <a:latin typeface="Arial Narrow" panose="020B0606020202030204" pitchFamily="34" charset="0"/>
              </a:rPr>
              <a:t>«</a:t>
            </a:r>
            <a:r>
              <a:rPr lang="ru-RU" sz="3600" b="1" i="1" dirty="0">
                <a:solidFill>
                  <a:srgbClr val="000000"/>
                </a:solidFill>
                <a:latin typeface="Arial Narrow" panose="020B0606020202030204" pitchFamily="34" charset="0"/>
              </a:rPr>
              <a:t>Хорошие служебные документы —</a:t>
            </a:r>
            <a:r>
              <a:rPr lang="ru-RU" sz="3600" b="1" dirty="0">
                <a:solidFill>
                  <a:srgbClr val="000000"/>
                </a:solidFill>
                <a:latin typeface="Arial Narrow" panose="020B0606020202030204" pitchFamily="34" charset="0"/>
              </a:rPr>
              <a:t/>
            </a:r>
            <a:br>
              <a:rPr lang="ru-RU" sz="3600" b="1" dirty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ru-RU" sz="3600" b="1" i="1" dirty="0">
                <a:solidFill>
                  <a:srgbClr val="000000"/>
                </a:solidFill>
                <a:latin typeface="Arial Narrow" panose="020B0606020202030204" pitchFamily="34" charset="0"/>
              </a:rPr>
              <a:t>это </a:t>
            </a:r>
            <a:r>
              <a:rPr lang="ru-RU" sz="3600" b="1" i="1">
                <a:solidFill>
                  <a:srgbClr val="000000"/>
                </a:solidFill>
                <a:latin typeface="Arial Narrow" panose="020B0606020202030204" pitchFamily="34" charset="0"/>
              </a:rPr>
              <a:t>произведения </a:t>
            </a:r>
            <a:r>
              <a:rPr lang="ru-RU" sz="3600" b="1" i="1" smtClean="0">
                <a:solidFill>
                  <a:srgbClr val="000000"/>
                </a:solidFill>
                <a:latin typeface="Arial Narrow" panose="020B0606020202030204" pitchFamily="34" charset="0"/>
              </a:rPr>
              <a:t>искусства…</a:t>
            </a:r>
            <a:endParaRPr lang="ru-RU" sz="3600" b="1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lvl="0" algn="r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ru-RU" sz="3600" b="1" i="1" smtClean="0">
                <a:solidFill>
                  <a:srgbClr val="000000"/>
                </a:solidFill>
                <a:latin typeface="Arial Narrow" panose="020B0606020202030204" pitchFamily="34" charset="0"/>
              </a:rPr>
              <a:t>А </a:t>
            </a:r>
            <a:r>
              <a:rPr lang="ru-RU" sz="3600" b="1" i="1" dirty="0">
                <a:solidFill>
                  <a:srgbClr val="000000"/>
                </a:solidFill>
                <a:latin typeface="Arial Narrow" panose="020B0606020202030204" pitchFamily="34" charset="0"/>
              </a:rPr>
              <a:t>шедевры, как известно, не</a:t>
            </a:r>
            <a:r>
              <a:rPr lang="ru-RU" sz="3600" b="1" dirty="0">
                <a:solidFill>
                  <a:srgbClr val="000000"/>
                </a:solidFill>
                <a:latin typeface="Arial Narrow" panose="020B0606020202030204" pitchFamily="34" charset="0"/>
              </a:rPr>
              <a:t/>
            </a:r>
            <a:br>
              <a:rPr lang="ru-RU" sz="3600" b="1" dirty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ru-RU" sz="3600" b="1" i="1" dirty="0">
                <a:solidFill>
                  <a:srgbClr val="000000"/>
                </a:solidFill>
                <a:latin typeface="Arial Narrow" panose="020B0606020202030204" pitchFamily="34" charset="0"/>
              </a:rPr>
              <a:t>создаются за несколько минут</a:t>
            </a:r>
            <a:r>
              <a:rPr lang="ru-RU" sz="3600" b="1" dirty="0">
                <a:solidFill>
                  <a:srgbClr val="000000"/>
                </a:solidFill>
                <a:latin typeface="Arial Narrow" panose="020B0606020202030204" pitchFamily="34" charset="0"/>
              </a:rPr>
              <a:t>»</a:t>
            </a:r>
            <a:br>
              <a:rPr lang="ru-RU" sz="3600" b="1" dirty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ru-RU" sz="3600" b="1" i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Рон</a:t>
            </a:r>
            <a:r>
              <a:rPr lang="ru-RU" sz="3600" b="1" i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sz="3600" b="1" i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Теппер</a:t>
            </a:r>
            <a:endParaRPr lang="ru-RU" sz="3600" b="1" i="1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lvl="0" algn="ctr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ru-RU" sz="4000" b="1" i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СПАСИБО ЗА ВНИМАНИЕ!</a:t>
            </a:r>
            <a:endParaRPr lang="ru-RU" sz="4000" b="1" i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2219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0364" y="222328"/>
            <a:ext cx="10146866" cy="128089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Что означает нормативно-правовое обеспечение образовательной деятельности?</a:t>
            </a:r>
            <a:r>
              <a:rPr lang="ru-RU" sz="3600" dirty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ru-RU" sz="36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3891" y="1136072"/>
            <a:ext cx="10515600" cy="5555674"/>
          </a:xfrm>
          <a:solidFill>
            <a:schemeClr val="bg2">
              <a:lumMod val="75000"/>
            </a:schemeClr>
          </a:solidFill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ru-RU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r>
              <a:rPr lang="ru-RU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НОРМАТИВНО-ПРАВОВАЯ БАЗА</a:t>
            </a:r>
            <a:r>
              <a:rPr lang="ru-RU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– </a:t>
            </a:r>
            <a:r>
              <a:rPr lang="ru-RU" sz="50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это совокупность официальных письменных (изданных) документов – законов, распоряжений, стратегий, приказов и др., - которые принимаются в определенной форме органами власти и имеют общеобязательный или временный характер</a:t>
            </a:r>
            <a:r>
              <a:rPr lang="ru-RU" sz="5000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.</a:t>
            </a:r>
          </a:p>
          <a:p>
            <a:endParaRPr lang="ru-RU" sz="5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НОРМАТИВНО-ПРАВОВОЕ ОБЕСПЕЧЕНИЕ </a:t>
            </a:r>
            <a:r>
              <a:rPr lang="ru-RU" sz="50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– это оснащение системы образования или деятельности специалистов необходимыми нормативными и правовыми документами, устанавливающими нормы и правила в определенной сфере деятельности.</a:t>
            </a:r>
          </a:p>
          <a:p>
            <a:endParaRPr lang="ru-RU" sz="4200" b="1" dirty="0" smtClean="0">
              <a:solidFill>
                <a:srgbClr val="7030A0"/>
              </a:solidFill>
              <a:latin typeface="Arial Narrow" panose="020B0606020202030204" pitchFamily="34" charset="0"/>
            </a:endParaRPr>
          </a:p>
          <a:p>
            <a:r>
              <a:rPr lang="ru-RU" sz="5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Осуществить </a:t>
            </a:r>
            <a:r>
              <a:rPr lang="ru-RU" sz="5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нормативно-правовое обеспечение </a:t>
            </a:r>
            <a:r>
              <a:rPr lang="ru-RU" sz="5000" dirty="0">
                <a:solidFill>
                  <a:srgbClr val="7030A0"/>
                </a:solidFill>
                <a:latin typeface="Arial Narrow" panose="020B0606020202030204" pitchFamily="34" charset="0"/>
              </a:rPr>
              <a:t>– </a:t>
            </a:r>
            <a:r>
              <a:rPr lang="ru-RU" sz="50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значит сделать </a:t>
            </a:r>
            <a:r>
              <a:rPr lang="ru-RU" sz="5000" b="1" dirty="0">
                <a:solidFill>
                  <a:srgbClr val="7030A0"/>
                </a:solidFill>
                <a:latin typeface="Arial Narrow" panose="020B0606020202030204" pitchFamily="34" charset="0"/>
              </a:rPr>
              <a:t>возможным выполнение профессиональной </a:t>
            </a:r>
            <a:r>
              <a:rPr lang="ru-RU" sz="50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деятельности в </a:t>
            </a:r>
            <a:r>
              <a:rPr lang="ru-RU" sz="5000" b="1" dirty="0">
                <a:solidFill>
                  <a:srgbClr val="7030A0"/>
                </a:solidFill>
                <a:latin typeface="Arial Narrow" panose="020B0606020202030204" pitchFamily="34" charset="0"/>
              </a:rPr>
              <a:t>рамках законодательства, устранить вопросы и затруднения </a:t>
            </a:r>
            <a:r>
              <a:rPr lang="ru-RU" sz="50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у исполнителей</a:t>
            </a:r>
            <a:r>
              <a:rPr lang="ru-RU" sz="5000" b="1" dirty="0">
                <a:solidFill>
                  <a:srgbClr val="7030A0"/>
                </a:solidFill>
                <a:latin typeface="Arial Narrow" panose="020B0606020202030204" pitchFamily="34" charset="0"/>
              </a:rPr>
              <a:t>, связанные с принятыми нормами и правилами,</a:t>
            </a:r>
            <a:br>
              <a:rPr lang="ru-RU" sz="5000" b="1" dirty="0">
                <a:solidFill>
                  <a:srgbClr val="7030A0"/>
                </a:solidFill>
                <a:latin typeface="Arial Narrow" panose="020B0606020202030204" pitchFamily="34" charset="0"/>
              </a:rPr>
            </a:br>
            <a:r>
              <a:rPr lang="ru-RU" sz="5000" b="1" dirty="0">
                <a:solidFill>
                  <a:srgbClr val="7030A0"/>
                </a:solidFill>
                <a:latin typeface="Arial Narrow" panose="020B0606020202030204" pitchFamily="34" charset="0"/>
              </a:rPr>
              <a:t>предоставить ответы на вопросы, связанные с порядком </a:t>
            </a:r>
            <a:r>
              <a:rPr lang="ru-RU" sz="50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 и регламентом </a:t>
            </a:r>
            <a:r>
              <a:rPr lang="ru-RU" sz="5000" b="1" dirty="0">
                <a:solidFill>
                  <a:srgbClr val="7030A0"/>
                </a:solidFill>
                <a:latin typeface="Arial Narrow" panose="020B0606020202030204" pitchFamily="34" charset="0"/>
              </a:rPr>
              <a:t>организацией этой деятельности</a:t>
            </a:r>
            <a:r>
              <a:rPr lang="ru-RU" sz="50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.</a:t>
            </a:r>
          </a:p>
          <a:p>
            <a:endParaRPr lang="ru-RU" sz="4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НОРМАТИВНО-ПРАВОВОЙ АКТ- </a:t>
            </a:r>
            <a:r>
              <a:rPr lang="ru-RU" sz="5000" b="1" dirty="0">
                <a:solidFill>
                  <a:srgbClr val="7030A0"/>
                </a:solidFill>
                <a:latin typeface="Arial Narrow" panose="020B0606020202030204" pitchFamily="34" charset="0"/>
              </a:rPr>
              <a:t>это </a:t>
            </a:r>
            <a:r>
              <a:rPr lang="ru-RU" sz="50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официальный письменный документ, который содержит правовые </a:t>
            </a:r>
            <a:r>
              <a:rPr lang="ru-RU" sz="5000" b="1" dirty="0">
                <a:solidFill>
                  <a:srgbClr val="7030A0"/>
                </a:solidFill>
                <a:latin typeface="Arial Narrow" panose="020B0606020202030204" pitchFamily="34" charset="0"/>
              </a:rPr>
              <a:t>нормы, </a:t>
            </a:r>
            <a:r>
              <a:rPr lang="ru-RU" sz="50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создан компетентным органом или </a:t>
            </a:r>
            <a:r>
              <a:rPr lang="ru-RU" sz="5000" b="1" dirty="0">
                <a:solidFill>
                  <a:srgbClr val="7030A0"/>
                </a:solidFill>
                <a:latin typeface="Arial Narrow" panose="020B0606020202030204" pitchFamily="34" charset="0"/>
              </a:rPr>
              <a:t>принятый </a:t>
            </a:r>
            <a:r>
              <a:rPr lang="ru-RU" sz="50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всеми гражданами государства. Нормативно-правовые акты </a:t>
            </a:r>
            <a:r>
              <a:rPr lang="ru-RU" sz="5000" b="1" dirty="0">
                <a:solidFill>
                  <a:srgbClr val="7030A0"/>
                </a:solidFill>
                <a:latin typeface="Arial Narrow" panose="020B0606020202030204" pitchFamily="34" charset="0"/>
              </a:rPr>
              <a:t>обладают </a:t>
            </a:r>
            <a:r>
              <a:rPr lang="ru-RU" sz="50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разной юридической силой.</a:t>
            </a:r>
            <a:r>
              <a:rPr lang="ru-RU" sz="5000" b="1" dirty="0">
                <a:solidFill>
                  <a:srgbClr val="7030A0"/>
                </a:solidFill>
                <a:latin typeface="Arial Narrow" panose="020B0606020202030204" pitchFamily="34" charset="0"/>
              </a:rPr>
              <a:t/>
            </a:r>
            <a:br>
              <a:rPr lang="ru-RU" sz="5000" b="1" dirty="0">
                <a:solidFill>
                  <a:srgbClr val="7030A0"/>
                </a:solidFill>
                <a:latin typeface="Arial Narrow" panose="020B0606020202030204" pitchFamily="34" charset="0"/>
              </a:rPr>
            </a:br>
            <a:endParaRPr lang="ru-RU" sz="5000" b="1" dirty="0" smtClean="0">
              <a:solidFill>
                <a:srgbClr val="7030A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5000" dirty="0">
                <a:solidFill>
                  <a:srgbClr val="000000"/>
                </a:solidFill>
                <a:latin typeface="Arial Narrow" panose="020B0606020202030204" pitchFamily="34" charset="0"/>
              </a:rPr>
              <a:t/>
            </a:r>
            <a:br>
              <a:rPr lang="ru-RU" sz="5000" dirty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 Narrow" panose="020B0606020202030204" pitchFamily="34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Arial Narrow" panose="020B0606020202030204" pitchFamily="34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184398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436" y="263891"/>
            <a:ext cx="11346873" cy="120469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Нормативно-правовое обеспечение деятельности </a:t>
            </a:r>
            <a:r>
              <a:rPr lang="ru-RU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образовательной</a:t>
            </a:r>
            <a:r>
              <a:rPr lang="ru-RU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организации </a:t>
            </a:r>
            <a:r>
              <a:rPr lang="ru-R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и педагога дополнительного образования</a:t>
            </a:r>
            <a:r>
              <a:rPr lang="ru-RU" sz="3000" dirty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ru-RU" sz="30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2327" y="1468582"/>
            <a:ext cx="10460182" cy="4779818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3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Федеральное законодательство в сфере </a:t>
            </a:r>
            <a:r>
              <a:rPr lang="ru-RU" sz="3300" b="1" dirty="0">
                <a:solidFill>
                  <a:srgbClr val="7030A0"/>
                </a:solidFill>
                <a:latin typeface="Arial Narrow" panose="020B0606020202030204" pitchFamily="34" charset="0"/>
              </a:rPr>
              <a:t>образования</a:t>
            </a:r>
          </a:p>
          <a:p>
            <a:r>
              <a:rPr lang="ru-RU" sz="33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Законодательство субъектов РФ в </a:t>
            </a:r>
            <a:r>
              <a:rPr lang="ru-RU" sz="3300" b="1" dirty="0">
                <a:solidFill>
                  <a:srgbClr val="7030A0"/>
                </a:solidFill>
                <a:latin typeface="Arial Narrow" panose="020B0606020202030204" pitchFamily="34" charset="0"/>
              </a:rPr>
              <a:t>сфере образования</a:t>
            </a:r>
          </a:p>
          <a:p>
            <a:r>
              <a:rPr lang="ru-RU" sz="33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Локальные нормативные правовые акты образовательной организации</a:t>
            </a:r>
            <a:endParaRPr lang="ru-RU" sz="33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  <a:p>
            <a:r>
              <a:rPr lang="ru-RU" sz="33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Нормативно-правовые акты </a:t>
            </a:r>
            <a:r>
              <a:rPr lang="ru-RU" sz="3300" b="1" dirty="0">
                <a:solidFill>
                  <a:srgbClr val="7030A0"/>
                </a:solidFill>
                <a:latin typeface="Arial Narrow" panose="020B0606020202030204" pitchFamily="34" charset="0"/>
              </a:rPr>
              <a:t>органов </a:t>
            </a:r>
            <a:r>
              <a:rPr lang="ru-RU" sz="33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местного самоуправления муниципальных </a:t>
            </a:r>
            <a:r>
              <a:rPr lang="ru-RU" sz="3300" b="1" dirty="0">
                <a:solidFill>
                  <a:srgbClr val="7030A0"/>
                </a:solidFill>
                <a:latin typeface="Arial Narrow" panose="020B0606020202030204" pitchFamily="34" charset="0"/>
              </a:rPr>
              <a:t>районов </a:t>
            </a:r>
            <a:r>
              <a:rPr lang="ru-RU" sz="33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и городских </a:t>
            </a:r>
            <a:r>
              <a:rPr lang="ru-RU" sz="3300" b="1" dirty="0">
                <a:solidFill>
                  <a:srgbClr val="7030A0"/>
                </a:solidFill>
                <a:latin typeface="Arial Narrow" panose="020B0606020202030204" pitchFamily="34" charset="0"/>
              </a:rPr>
              <a:t>округов в </a:t>
            </a:r>
            <a:r>
              <a:rPr lang="ru-RU" sz="33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сфере образования</a:t>
            </a:r>
            <a:endParaRPr lang="ru-RU" sz="33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201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0176" y="0"/>
            <a:ext cx="10280072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Совершенствование образовательного законодательства:</a:t>
            </a:r>
            <a:r>
              <a:rPr lang="ru-RU" sz="3600" dirty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ru-RU" sz="36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обновление нормативно-правовых документов</a:t>
            </a:r>
            <a:r>
              <a:rPr lang="ru-RU" sz="3600" dirty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ru-RU" sz="36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16576"/>
            <a:ext cx="12191999" cy="5993824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Arial Narrow" panose="020B0606020202030204" pitchFamily="34" charset="0"/>
              </a:rPr>
              <a:t>1.Федеральный закон от 29.12.2012 N 273-ФЗ (ред. от 25.12.2018) «Об образовании </a:t>
            </a:r>
            <a:r>
              <a:rPr lang="ru-RU" sz="20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в Российской </a:t>
            </a:r>
            <a:r>
              <a:rPr lang="ru-RU" sz="2000" b="1" dirty="0">
                <a:solidFill>
                  <a:srgbClr val="7030A0"/>
                </a:solidFill>
                <a:latin typeface="Arial Narrow" panose="020B0606020202030204" pitchFamily="34" charset="0"/>
              </a:rPr>
              <a:t>Федерации»</a:t>
            </a:r>
            <a:br>
              <a:rPr lang="ru-RU" sz="2000" b="1" dirty="0">
                <a:solidFill>
                  <a:srgbClr val="7030A0"/>
                </a:solidFill>
                <a:latin typeface="Arial Narrow" panose="020B0606020202030204" pitchFamily="34" charset="0"/>
              </a:rPr>
            </a:br>
            <a:r>
              <a:rPr lang="ru-RU" sz="2000" b="1" dirty="0">
                <a:solidFill>
                  <a:srgbClr val="7030A0"/>
                </a:solidFill>
                <a:latin typeface="Arial Narrow" panose="020B0606020202030204" pitchFamily="34" charset="0"/>
              </a:rPr>
              <a:t>2.Распоряжение Правительства РФ от 31 .03.2022 N 678-р «Об утв. Концепции </a:t>
            </a:r>
            <a:r>
              <a:rPr lang="ru-RU" sz="20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развития дополнительного </a:t>
            </a:r>
            <a:r>
              <a:rPr lang="ru-RU" sz="2000" b="1" dirty="0">
                <a:solidFill>
                  <a:srgbClr val="7030A0"/>
                </a:solidFill>
                <a:latin typeface="Arial Narrow" panose="020B0606020202030204" pitchFamily="34" charset="0"/>
              </a:rPr>
              <a:t>образования детей до 2030 года»</a:t>
            </a:r>
            <a:br>
              <a:rPr lang="ru-RU" sz="2000" b="1" dirty="0">
                <a:solidFill>
                  <a:srgbClr val="7030A0"/>
                </a:solidFill>
                <a:latin typeface="Arial Narrow" panose="020B0606020202030204" pitchFamily="34" charset="0"/>
              </a:rPr>
            </a:br>
            <a:r>
              <a:rPr lang="ru-RU" sz="2000" b="1" dirty="0">
                <a:solidFill>
                  <a:srgbClr val="7030A0"/>
                </a:solidFill>
                <a:latin typeface="Arial Narrow" panose="020B0606020202030204" pitchFamily="34" charset="0"/>
              </a:rPr>
              <a:t>3.Приказ </a:t>
            </a:r>
            <a:r>
              <a:rPr lang="ru-RU" sz="2000" b="1" dirty="0" err="1">
                <a:solidFill>
                  <a:srgbClr val="7030A0"/>
                </a:solidFill>
                <a:latin typeface="Arial Narrow" panose="020B0606020202030204" pitchFamily="34" charset="0"/>
              </a:rPr>
              <a:t>Минпросвещения</a:t>
            </a:r>
            <a:r>
              <a:rPr lang="ru-RU" sz="2000" b="1" dirty="0">
                <a:solidFill>
                  <a:srgbClr val="7030A0"/>
                </a:solidFill>
                <a:latin typeface="Arial Narrow" panose="020B0606020202030204" pitchFamily="34" charset="0"/>
              </a:rPr>
              <a:t> России от </a:t>
            </a:r>
            <a:r>
              <a:rPr lang="ru-RU" sz="20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09.11 .2018 </a:t>
            </a:r>
            <a:r>
              <a:rPr lang="ru-RU" sz="2000" b="1" dirty="0">
                <a:solidFill>
                  <a:srgbClr val="7030A0"/>
                </a:solidFill>
                <a:latin typeface="Arial Narrow" panose="020B0606020202030204" pitchFamily="34" charset="0"/>
              </a:rPr>
              <a:t>N </a:t>
            </a:r>
            <a:r>
              <a:rPr lang="ru-RU" sz="20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196 </a:t>
            </a:r>
            <a:r>
              <a:rPr lang="ru-RU" sz="2000" b="1" dirty="0">
                <a:solidFill>
                  <a:srgbClr val="7030A0"/>
                </a:solidFill>
                <a:latin typeface="Arial Narrow" panose="020B0606020202030204" pitchFamily="34" charset="0"/>
              </a:rPr>
              <a:t>«Об утверждении </a:t>
            </a:r>
            <a:r>
              <a:rPr lang="ru-RU" sz="20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Порядка организации </a:t>
            </a:r>
            <a:r>
              <a:rPr lang="ru-RU" sz="2000" b="1" dirty="0">
                <a:solidFill>
                  <a:srgbClr val="7030A0"/>
                </a:solidFill>
                <a:latin typeface="Arial Narrow" panose="020B0606020202030204" pitchFamily="34" charset="0"/>
              </a:rPr>
              <a:t>и осуществления образовательной деятельности по </a:t>
            </a:r>
            <a:r>
              <a:rPr lang="ru-RU" sz="20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дополнительным общеобразовательным программам»                                                                                                                                                                                              4</a:t>
            </a:r>
            <a:r>
              <a:rPr lang="ru-RU" sz="2000" b="1" dirty="0">
                <a:solidFill>
                  <a:srgbClr val="7030A0"/>
                </a:solidFill>
                <a:latin typeface="Arial Narrow" panose="020B0606020202030204" pitchFamily="34" charset="0"/>
              </a:rPr>
              <a:t>. </a:t>
            </a:r>
            <a:r>
              <a:rPr lang="ru-RU" sz="20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Приказ </a:t>
            </a:r>
            <a:r>
              <a:rPr lang="ru-RU" sz="2000" b="1" dirty="0" err="1">
                <a:solidFill>
                  <a:srgbClr val="7030A0"/>
                </a:solidFill>
                <a:latin typeface="Arial Narrow" panose="020B0606020202030204" pitchFamily="34" charset="0"/>
              </a:rPr>
              <a:t>Минпросвещения</a:t>
            </a:r>
            <a:r>
              <a:rPr lang="ru-RU" sz="2000" b="1" dirty="0">
                <a:solidFill>
                  <a:srgbClr val="7030A0"/>
                </a:solidFill>
                <a:latin typeface="Arial Narrow" panose="020B0606020202030204" pitchFamily="34" charset="0"/>
              </a:rPr>
              <a:t> России от </a:t>
            </a:r>
            <a:r>
              <a:rPr lang="ru-RU" sz="20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27.07.2022 </a:t>
            </a:r>
            <a:r>
              <a:rPr lang="ru-RU" sz="2000" b="1" dirty="0">
                <a:solidFill>
                  <a:srgbClr val="7030A0"/>
                </a:solidFill>
                <a:latin typeface="Arial Narrow" panose="020B0606020202030204" pitchFamily="34" charset="0"/>
              </a:rPr>
              <a:t>N </a:t>
            </a:r>
            <a:r>
              <a:rPr lang="ru-RU" sz="20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629 </a:t>
            </a:r>
            <a:r>
              <a:rPr lang="ru-RU" sz="2000" b="1" dirty="0">
                <a:solidFill>
                  <a:srgbClr val="7030A0"/>
                </a:solidFill>
                <a:latin typeface="Arial Narrow" panose="020B0606020202030204" pitchFamily="34" charset="0"/>
              </a:rPr>
              <a:t>«Об утверждении </a:t>
            </a:r>
            <a:r>
              <a:rPr lang="ru-RU" sz="20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Порядка организации </a:t>
            </a:r>
            <a:r>
              <a:rPr lang="ru-RU" sz="2000" b="1" dirty="0">
                <a:solidFill>
                  <a:srgbClr val="7030A0"/>
                </a:solidFill>
                <a:latin typeface="Arial Narrow" panose="020B0606020202030204" pitchFamily="34" charset="0"/>
              </a:rPr>
              <a:t>и осуществления образовательной деятельности по </a:t>
            </a:r>
            <a:r>
              <a:rPr lang="ru-RU" sz="20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дополнительным общеобразовательным </a:t>
            </a:r>
            <a:r>
              <a:rPr lang="ru-RU" sz="2000" b="1" dirty="0">
                <a:solidFill>
                  <a:srgbClr val="7030A0"/>
                </a:solidFill>
                <a:latin typeface="Arial Narrow" panose="020B0606020202030204" pitchFamily="34" charset="0"/>
              </a:rPr>
              <a:t>программам</a:t>
            </a:r>
            <a:r>
              <a:rPr lang="ru-RU" sz="20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» (вступает в силу с 1 марта 2023 г.)</a:t>
            </a:r>
            <a:r>
              <a:rPr lang="ru-RU" sz="2000" b="1" dirty="0">
                <a:solidFill>
                  <a:srgbClr val="7030A0"/>
                </a:solidFill>
                <a:latin typeface="Arial Narrow" panose="020B0606020202030204" pitchFamily="34" charset="0"/>
              </a:rPr>
              <a:t/>
            </a:r>
            <a:br>
              <a:rPr lang="ru-RU" sz="2000" b="1" dirty="0">
                <a:solidFill>
                  <a:srgbClr val="7030A0"/>
                </a:solidFill>
                <a:latin typeface="Arial Narrow" panose="020B0606020202030204" pitchFamily="34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5.Постановление </a:t>
            </a:r>
            <a:r>
              <a:rPr lang="ru-RU" sz="2000" b="1" dirty="0">
                <a:solidFill>
                  <a:srgbClr val="7030A0"/>
                </a:solidFill>
                <a:latin typeface="Arial Narrow" panose="020B0606020202030204" pitchFamily="34" charset="0"/>
              </a:rPr>
              <a:t>Главного государственного санитарного врача РФ от 28.09.2020 N </a:t>
            </a:r>
            <a:r>
              <a:rPr lang="ru-RU" sz="20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28 «Об </a:t>
            </a:r>
            <a:r>
              <a:rPr lang="ru-RU" sz="2000" b="1" dirty="0">
                <a:solidFill>
                  <a:srgbClr val="7030A0"/>
                </a:solidFill>
                <a:latin typeface="Arial Narrow" panose="020B0606020202030204" pitchFamily="34" charset="0"/>
              </a:rPr>
              <a:t>утверждении СанПиН 2.4.3648-20 «Санитарно-эпидемиологические требования </a:t>
            </a:r>
            <a:r>
              <a:rPr lang="ru-RU" sz="20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к организациям </a:t>
            </a:r>
            <a:r>
              <a:rPr lang="ru-RU" sz="2000" b="1" dirty="0">
                <a:solidFill>
                  <a:srgbClr val="7030A0"/>
                </a:solidFill>
                <a:latin typeface="Arial Narrow" panose="020B0606020202030204" pitchFamily="34" charset="0"/>
              </a:rPr>
              <a:t>воспитания и обучения, отдыха и оздоровления детей и молодежи»</a:t>
            </a:r>
            <a:br>
              <a:rPr lang="ru-RU" sz="2000" b="1" dirty="0">
                <a:solidFill>
                  <a:srgbClr val="7030A0"/>
                </a:solidFill>
                <a:latin typeface="Arial Narrow" panose="020B0606020202030204" pitchFamily="34" charset="0"/>
              </a:rPr>
            </a:br>
            <a:r>
              <a:rPr lang="ru-RU" sz="2000" b="1" dirty="0">
                <a:solidFill>
                  <a:srgbClr val="7030A0"/>
                </a:solidFill>
                <a:latin typeface="Arial Narrow" panose="020B0606020202030204" pitchFamily="34" charset="0"/>
              </a:rPr>
              <a:t>6</a:t>
            </a:r>
            <a:r>
              <a:rPr lang="ru-RU" sz="20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.Национальный </a:t>
            </a:r>
            <a:r>
              <a:rPr lang="ru-RU" sz="2000" b="1" dirty="0">
                <a:solidFill>
                  <a:srgbClr val="7030A0"/>
                </a:solidFill>
                <a:latin typeface="Arial Narrow" panose="020B0606020202030204" pitchFamily="34" charset="0"/>
              </a:rPr>
              <a:t>проект «Образование» (протокол от 24.12.2018 г. № 16) </a:t>
            </a:r>
            <a:r>
              <a:rPr lang="ru-RU" sz="20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с Федеральными </a:t>
            </a:r>
            <a:r>
              <a:rPr lang="ru-RU" sz="2000" b="1" dirty="0">
                <a:solidFill>
                  <a:srgbClr val="7030A0"/>
                </a:solidFill>
                <a:latin typeface="Arial Narrow" panose="020B0606020202030204" pitchFamily="34" charset="0"/>
              </a:rPr>
              <a:t>проектами «Успех каждого ребенка», «Цифровая </a:t>
            </a:r>
            <a:r>
              <a:rPr lang="ru-RU" sz="20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образовательная среда</a:t>
            </a:r>
            <a:r>
              <a:rPr lang="ru-RU" sz="2000" b="1" dirty="0">
                <a:solidFill>
                  <a:srgbClr val="7030A0"/>
                </a:solidFill>
                <a:latin typeface="Arial Narrow" panose="020B0606020202030204" pitchFamily="34" charset="0"/>
              </a:rPr>
              <a:t>», «Патриотическое воспитание», др.</a:t>
            </a:r>
            <a:br>
              <a:rPr lang="ru-RU" sz="2000" b="1" dirty="0">
                <a:solidFill>
                  <a:srgbClr val="7030A0"/>
                </a:solidFill>
                <a:latin typeface="Arial Narrow" panose="020B0606020202030204" pitchFamily="34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7.Целевая </a:t>
            </a:r>
            <a:r>
              <a:rPr lang="ru-RU" sz="2000" b="1" dirty="0">
                <a:solidFill>
                  <a:srgbClr val="7030A0"/>
                </a:solidFill>
                <a:latin typeface="Arial Narrow" panose="020B0606020202030204" pitchFamily="34" charset="0"/>
              </a:rPr>
              <a:t>модель развития региональной системы дополнительного образования </a:t>
            </a:r>
            <a:r>
              <a:rPr lang="ru-RU" sz="20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детей (приказ </a:t>
            </a:r>
            <a:r>
              <a:rPr lang="ru-RU" sz="2000" b="1" dirty="0">
                <a:solidFill>
                  <a:srgbClr val="7030A0"/>
                </a:solidFill>
                <a:latin typeface="Arial Narrow" panose="020B0606020202030204" pitchFamily="34" charset="0"/>
              </a:rPr>
              <a:t>Министерства просвещения РФ от 3 сентября 2019 г. № 467)</a:t>
            </a:r>
            <a:br>
              <a:rPr lang="ru-RU" sz="2000" b="1" dirty="0">
                <a:solidFill>
                  <a:srgbClr val="7030A0"/>
                </a:solidFill>
                <a:latin typeface="Arial Narrow" panose="020B0606020202030204" pitchFamily="34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8.Приказ </a:t>
            </a:r>
            <a:r>
              <a:rPr lang="ru-RU" sz="2000" b="1" dirty="0">
                <a:solidFill>
                  <a:srgbClr val="7030A0"/>
                </a:solidFill>
                <a:latin typeface="Arial Narrow" panose="020B0606020202030204" pitchFamily="34" charset="0"/>
              </a:rPr>
              <a:t>Минтруда и соцзащиты РФ от 22 .09. 2021 г. № 652н "Об </a:t>
            </a:r>
            <a:r>
              <a:rPr lang="ru-RU" sz="20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утверждении профессионального </a:t>
            </a:r>
            <a:r>
              <a:rPr lang="ru-RU" sz="2000" b="1" dirty="0">
                <a:solidFill>
                  <a:srgbClr val="7030A0"/>
                </a:solidFill>
                <a:latin typeface="Arial Narrow" panose="020B0606020202030204" pitchFamily="34" charset="0"/>
              </a:rPr>
              <a:t>стандарта "Педагог дополнительного образования детей </a:t>
            </a:r>
            <a:r>
              <a:rPr lang="ru-RU" sz="20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и взрослых</a:t>
            </a:r>
            <a:r>
              <a:rPr lang="ru-RU" sz="2000" b="1" dirty="0">
                <a:solidFill>
                  <a:srgbClr val="7030A0"/>
                </a:solidFill>
                <a:latin typeface="Arial Narrow" panose="020B0606020202030204" pitchFamily="34" charset="0"/>
              </a:rPr>
              <a:t>" (документ </a:t>
            </a:r>
            <a:r>
              <a:rPr lang="ru-RU" sz="20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вступил </a:t>
            </a:r>
            <a:r>
              <a:rPr lang="ru-RU" sz="2000" b="1" dirty="0">
                <a:solidFill>
                  <a:srgbClr val="7030A0"/>
                </a:solidFill>
                <a:latin typeface="Arial Narrow" panose="020B0606020202030204" pitchFamily="34" charset="0"/>
              </a:rPr>
              <a:t>в силу с 1 .</a:t>
            </a:r>
            <a:r>
              <a:rPr lang="ru-RU" sz="20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09.2022 г.)</a:t>
            </a:r>
            <a:r>
              <a:rPr lang="ru-RU" sz="2000" b="1" dirty="0">
                <a:solidFill>
                  <a:srgbClr val="7030A0"/>
                </a:solidFill>
                <a:latin typeface="Arial Narrow" panose="020B0606020202030204" pitchFamily="34" charset="0"/>
              </a:rPr>
              <a:t/>
            </a:r>
            <a:br>
              <a:rPr lang="ru-RU" sz="2000" b="1" dirty="0">
                <a:solidFill>
                  <a:srgbClr val="7030A0"/>
                </a:solidFill>
                <a:latin typeface="Arial Narrow" panose="020B0606020202030204" pitchFamily="34" charset="0"/>
              </a:rPr>
            </a:b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782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9419" y="984106"/>
            <a:ext cx="9969212" cy="5495926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7030A0"/>
                </a:solidFill>
                <a:latin typeface="Arial Black" panose="020B0A04020102020204" pitchFamily="34" charset="0"/>
              </a:rPr>
              <a:t>Целями </a:t>
            </a:r>
            <a:r>
              <a:rPr lang="ru-RU" sz="32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развития дополнительного образования детей являются </a:t>
            </a:r>
          </a:p>
          <a:p>
            <a:pPr marL="0" indent="0" algn="ctr">
              <a:buNone/>
            </a:pPr>
            <a:endParaRPr lang="ru-RU" sz="32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ctr"/>
            <a:endParaRPr lang="ru-RU" sz="3200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создание условий </a:t>
            </a:r>
            <a:r>
              <a:rPr lang="ru-RU" sz="3200" dirty="0">
                <a:solidFill>
                  <a:schemeClr val="tx1"/>
                </a:solidFill>
                <a:latin typeface="Arial Black" panose="020B0A04020102020204" pitchFamily="34" charset="0"/>
              </a:rPr>
              <a:t>для самореализации </a:t>
            </a:r>
            <a:r>
              <a:rPr lang="ru-RU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и развития </a:t>
            </a:r>
            <a:r>
              <a:rPr lang="ru-RU" sz="3200" dirty="0">
                <a:solidFill>
                  <a:schemeClr val="tx1"/>
                </a:solidFill>
                <a:latin typeface="Arial Black" panose="020B0A04020102020204" pitchFamily="34" charset="0"/>
              </a:rPr>
              <a:t>талантов детей, а </a:t>
            </a:r>
            <a:r>
              <a:rPr lang="ru-RU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также воспитание высоконравственной</a:t>
            </a:r>
            <a:r>
              <a:rPr lang="ru-RU" sz="3200" dirty="0">
                <a:solidFill>
                  <a:schemeClr val="tx1"/>
                </a:solidFill>
                <a:latin typeface="Arial Black" panose="020B0A04020102020204" pitchFamily="34" charset="0"/>
              </a:rPr>
              <a:t>,</a:t>
            </a:r>
            <a:br>
              <a:rPr lang="ru-RU" sz="32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гармонично - </a:t>
            </a:r>
            <a:r>
              <a:rPr lang="ru-RU" sz="3200" dirty="0">
                <a:solidFill>
                  <a:schemeClr val="tx1"/>
                </a:solidFill>
                <a:latin typeface="Arial Black" panose="020B0A04020102020204" pitchFamily="34" charset="0"/>
              </a:rPr>
              <a:t>развитой </a:t>
            </a:r>
            <a:r>
              <a:rPr lang="ru-RU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и социально - ответственной личности</a:t>
            </a:r>
            <a:r>
              <a:rPr lang="ru-RU" sz="3200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4336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7965" y="0"/>
            <a:ext cx="9850582" cy="1079998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учебная документация педагога дополнительного образования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7965" y="1302327"/>
            <a:ext cx="10086108" cy="5334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D4D6"/>
              </a:buClr>
              <a:buSzPct val="75000"/>
              <a:buFont typeface="Wingdings" panose="05000000000000000000" pitchFamily="2" charset="2"/>
              <a:buChar char="n"/>
            </a:pPr>
            <a:r>
              <a:rPr lang="ru-RU" altLang="ru-RU" sz="2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altLang="ru-RU" sz="24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ополнительная общеобразовательная общеразвивающая программа;</a:t>
            </a:r>
            <a:endParaRPr lang="ru-RU" altLang="ru-RU" sz="2400" b="1" kern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D4D6"/>
              </a:buClr>
              <a:buSzPct val="75000"/>
              <a:buFont typeface="Wingdings" panose="05000000000000000000" pitchFamily="2" charset="2"/>
              <a:buChar char="n"/>
            </a:pPr>
            <a:r>
              <a:rPr lang="ru-RU" altLang="ru-RU" sz="2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учета работы учебной группы;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D4D6"/>
              </a:buClr>
              <a:buSzPct val="75000"/>
              <a:buFont typeface="Wingdings" panose="05000000000000000000" pitchFamily="2" charset="2"/>
              <a:buChar char="n"/>
            </a:pPr>
            <a:r>
              <a:rPr lang="ru-RU" altLang="ru-RU" sz="2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 педагога дополнительного образования;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D4D6"/>
              </a:buClr>
              <a:buSzPct val="75000"/>
              <a:buFont typeface="Wingdings" panose="05000000000000000000" pitchFamily="2" charset="2"/>
              <a:buChar char="n"/>
            </a:pPr>
            <a:r>
              <a:rPr lang="ru-RU" altLang="ru-RU" sz="2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должностные обязанности педагога;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D4D6"/>
              </a:buClr>
              <a:buSzPct val="75000"/>
              <a:buFont typeface="Wingdings" panose="05000000000000000000" pitchFamily="2" charset="2"/>
              <a:buChar char="n"/>
            </a:pPr>
            <a:r>
              <a:rPr lang="ru-RU" altLang="ru-RU" sz="2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занятий;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D4D6"/>
              </a:buClr>
              <a:buSzPct val="75000"/>
              <a:buFont typeface="Wingdings" panose="05000000000000000000" pitchFamily="2" charset="2"/>
              <a:buChar char="n"/>
            </a:pPr>
            <a:r>
              <a:rPr lang="ru-RU" altLang="ru-RU" sz="2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 педагога;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D4D6"/>
              </a:buClr>
              <a:buSzPct val="75000"/>
              <a:buFont typeface="Wingdings" panose="05000000000000000000" pitchFamily="2" charset="2"/>
              <a:buChar char="n"/>
            </a:pPr>
            <a:r>
              <a:rPr lang="ru-RU" altLang="ru-RU" sz="2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списки обучающихся по группам и годам обучения;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D4D6"/>
              </a:buClr>
              <a:buSzPct val="75000"/>
              <a:buFont typeface="Wingdings" panose="05000000000000000000" pitchFamily="2" charset="2"/>
              <a:buChar char="n"/>
            </a:pPr>
            <a:r>
              <a:rPr lang="ru-RU" altLang="ru-RU" sz="2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планы – конспекты занятий;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D4D6"/>
              </a:buClr>
              <a:buSzPct val="75000"/>
              <a:buFont typeface="Wingdings" panose="05000000000000000000" pitchFamily="2" charset="2"/>
              <a:buChar char="n"/>
            </a:pPr>
            <a:r>
              <a:rPr lang="ru-RU" altLang="ru-RU" sz="2400" b="1" kern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altLang="ru-RU" sz="2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диагностике знаний, умений и навыков обучающихся </a:t>
            </a:r>
            <a:r>
              <a:rPr lang="ru-RU" altLang="ru-RU" sz="24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профилю;</a:t>
            </a:r>
            <a:endParaRPr lang="ru-RU" altLang="ru-RU" sz="2400" b="1" kern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D4D6"/>
              </a:buClr>
              <a:buSzPct val="75000"/>
              <a:buFont typeface="Wingdings" panose="05000000000000000000" pitchFamily="2" charset="2"/>
              <a:buChar char="n"/>
            </a:pPr>
            <a:r>
              <a:rPr lang="ru-RU" altLang="ru-RU" sz="2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инструкции по ТБ, ПДД, ППБ и охране труда.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83730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165" y="208474"/>
            <a:ext cx="10626436" cy="76134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План-конспект занятия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1676401" y="983672"/>
            <a:ext cx="10363200" cy="5735783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D4D6"/>
              </a:buClr>
              <a:buSzPct val="75000"/>
              <a:buFont typeface="Wingdings" panose="05000000000000000000" pitchFamily="2" charset="2"/>
              <a:buChar char="n"/>
            </a:pPr>
            <a:r>
              <a:rPr lang="ru-RU" altLang="ru-RU" sz="23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«__»__________года                     Номер занятия: ______                   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D4D6"/>
              </a:buClr>
              <a:buSzPct val="75000"/>
              <a:buFont typeface="Wingdings" panose="05000000000000000000" pitchFamily="2" charset="2"/>
              <a:buChar char="n"/>
            </a:pPr>
            <a:r>
              <a:rPr lang="ru-RU" altLang="ru-RU" sz="23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занятия: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D4D6"/>
              </a:buClr>
              <a:buSzPct val="75000"/>
              <a:buFont typeface="Wingdings" panose="05000000000000000000" pitchFamily="2" charset="2"/>
              <a:buChar char="n"/>
            </a:pPr>
            <a:r>
              <a:rPr lang="ru-RU" altLang="ru-RU" sz="23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Цель, задачи занятия: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D4D6"/>
              </a:buClr>
              <a:buSzPct val="75000"/>
              <a:buFont typeface="Wingdings" panose="05000000000000000000" pitchFamily="2" charset="2"/>
              <a:buChar char="n"/>
            </a:pPr>
            <a:r>
              <a:rPr lang="ru-RU" altLang="ru-RU" sz="23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Оборудование, дидактический материал: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D4D6"/>
              </a:buClr>
              <a:buSzPct val="75000"/>
              <a:buFont typeface="Wingdings" panose="05000000000000000000" pitchFamily="2" charset="2"/>
              <a:buChar char="n"/>
            </a:pPr>
            <a:r>
              <a:rPr lang="ru-RU" altLang="ru-RU" sz="23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занятия:</a:t>
            </a:r>
          </a:p>
          <a:p>
            <a:pPr lvl="2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D4D6"/>
              </a:buClr>
              <a:buSzPct val="65000"/>
              <a:buNone/>
            </a:pPr>
            <a:r>
              <a:rPr lang="ru-RU" altLang="ru-RU" sz="23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приветствие;</a:t>
            </a:r>
          </a:p>
          <a:p>
            <a:pPr lvl="2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D4D6"/>
              </a:buClr>
              <a:buSzPct val="65000"/>
              <a:buNone/>
            </a:pPr>
            <a:r>
              <a:rPr lang="ru-RU" altLang="ru-RU" sz="23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повторение пройденного материала;</a:t>
            </a:r>
          </a:p>
          <a:p>
            <a:pPr lvl="2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D4D6"/>
              </a:buClr>
              <a:buSzPct val="65000"/>
              <a:buNone/>
            </a:pPr>
            <a:r>
              <a:rPr lang="ru-RU" altLang="ru-RU" sz="23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проверка домашнего задания (если такое задание было);</a:t>
            </a:r>
          </a:p>
          <a:p>
            <a:pPr lvl="2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D4D6"/>
              </a:buClr>
              <a:buSzPct val="65000"/>
              <a:buNone/>
            </a:pPr>
            <a:r>
              <a:rPr lang="ru-RU" altLang="ru-RU" sz="23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изложение нового материала;</a:t>
            </a:r>
          </a:p>
          <a:p>
            <a:pPr lvl="2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D4D6"/>
              </a:buClr>
              <a:buSzPct val="65000"/>
              <a:buNone/>
            </a:pPr>
            <a:r>
              <a:rPr lang="ru-RU" altLang="ru-RU" sz="23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обобщение, подведение итогов;</a:t>
            </a:r>
          </a:p>
          <a:p>
            <a:pPr lvl="2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D4D6"/>
              </a:buClr>
              <a:buSzPct val="65000"/>
              <a:buNone/>
            </a:pPr>
            <a:r>
              <a:rPr lang="ru-RU" altLang="ru-RU" sz="23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контрольный опрос детей по всему ходу занятия.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22823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9309" y="0"/>
            <a:ext cx="10404763" cy="7121236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 smtClean="0"/>
              <a:t>МБОУ </a:t>
            </a:r>
            <a:r>
              <a:rPr lang="ru-RU" sz="1800" b="1" dirty="0"/>
              <a:t>ДО </a:t>
            </a:r>
            <a:r>
              <a:rPr lang="ru-RU" sz="1800" b="1" dirty="0" smtClean="0"/>
              <a:t>«Межшкольный учебный центр г</a:t>
            </a:r>
            <a:r>
              <a:rPr lang="ru-RU" sz="1800" b="1" dirty="0"/>
              <a:t>. Улан-Удэ»</a:t>
            </a:r>
          </a:p>
          <a:p>
            <a:pPr marL="0" indent="0" algn="ctr">
              <a:buNone/>
            </a:pPr>
            <a:r>
              <a:rPr lang="ru-RU" sz="1800" b="1" dirty="0"/>
              <a:t>Дополнительная общеобразовательная общеразвивающая </a:t>
            </a:r>
            <a:r>
              <a:rPr lang="ru-RU" sz="1800" b="1" dirty="0" smtClean="0"/>
              <a:t>программа_______________________________________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ПЛАН-КОНСПЕКТ </a:t>
            </a:r>
            <a:r>
              <a:rPr lang="ru-RU" sz="1800" b="1" dirty="0">
                <a:solidFill>
                  <a:schemeClr val="tx1"/>
                </a:solidFill>
              </a:rPr>
              <a:t>ЗАНЯТИЯ</a:t>
            </a:r>
          </a:p>
          <a:p>
            <a:pPr marL="0" indent="0">
              <a:buNone/>
            </a:pPr>
            <a:r>
              <a:rPr lang="ru-RU" sz="1800" b="1" dirty="0"/>
              <a:t>Дата: </a:t>
            </a:r>
            <a:r>
              <a:rPr lang="ru-RU" sz="1800" b="1" dirty="0" smtClean="0"/>
              <a:t>_________ Занятие </a:t>
            </a:r>
            <a:r>
              <a:rPr lang="ru-RU" sz="1800" b="1" dirty="0"/>
              <a:t>№ </a:t>
            </a:r>
            <a:r>
              <a:rPr lang="ru-RU" sz="1800" b="1" dirty="0" smtClean="0"/>
              <a:t>______  </a:t>
            </a:r>
            <a:r>
              <a:rPr lang="ru-RU" sz="1800" b="1" dirty="0"/>
              <a:t>Группа №_______ </a:t>
            </a:r>
            <a:r>
              <a:rPr lang="ru-RU" sz="1800" b="1" dirty="0" smtClean="0"/>
              <a:t>Возраст </a:t>
            </a:r>
            <a:r>
              <a:rPr lang="ru-RU" sz="1800" b="1" dirty="0"/>
              <a:t>обучающихся: </a:t>
            </a:r>
            <a:r>
              <a:rPr lang="ru-RU" sz="1800" b="1" dirty="0" smtClean="0"/>
              <a:t>_______</a:t>
            </a:r>
            <a:endParaRPr lang="ru-RU" sz="1800" b="1" dirty="0"/>
          </a:p>
          <a:p>
            <a:pPr marL="0" indent="0">
              <a:buNone/>
            </a:pPr>
            <a:r>
              <a:rPr lang="ru-RU" sz="1800" b="1" dirty="0"/>
              <a:t>Тема занятия:_________________________________________________________________</a:t>
            </a:r>
          </a:p>
          <a:p>
            <a:pPr marL="0" indent="0">
              <a:buNone/>
            </a:pPr>
            <a:r>
              <a:rPr lang="ru-RU" sz="1800" b="1" dirty="0"/>
              <a:t>Тип занятия: _________________________________________________________________</a:t>
            </a:r>
          </a:p>
          <a:p>
            <a:pPr marL="0" indent="0">
              <a:buNone/>
            </a:pPr>
            <a:r>
              <a:rPr lang="ru-RU" sz="1800" b="1" dirty="0"/>
              <a:t>Цель занятия: ________________________________________________________________</a:t>
            </a:r>
          </a:p>
          <a:p>
            <a:pPr marL="0" indent="0">
              <a:buNone/>
            </a:pPr>
            <a:r>
              <a:rPr lang="ru-RU" sz="1800" b="1" dirty="0"/>
              <a:t>Задачи:</a:t>
            </a:r>
          </a:p>
          <a:p>
            <a:pPr marL="0" indent="0">
              <a:buNone/>
            </a:pPr>
            <a:r>
              <a:rPr lang="ru-RU" sz="1800" b="1" dirty="0"/>
              <a:t>- образовательная ____________________________________________________________</a:t>
            </a:r>
          </a:p>
          <a:p>
            <a:pPr marL="0" indent="0">
              <a:buNone/>
            </a:pPr>
            <a:r>
              <a:rPr lang="ru-RU" sz="1800" b="1" dirty="0"/>
              <a:t>- развивающая ________________________________________________________________</a:t>
            </a:r>
          </a:p>
          <a:p>
            <a:pPr marL="0" indent="0">
              <a:buNone/>
            </a:pPr>
            <a:r>
              <a:rPr lang="ru-RU" sz="1800" b="1" dirty="0"/>
              <a:t>- воспитательная ____________________________________________________________</a:t>
            </a:r>
          </a:p>
          <a:p>
            <a:pPr marL="0" indent="0">
              <a:buNone/>
            </a:pPr>
            <a:r>
              <a:rPr lang="ru-RU" sz="1800" b="1" dirty="0"/>
              <a:t>Формы работы:_______________________________________________________________</a:t>
            </a:r>
          </a:p>
          <a:p>
            <a:pPr marL="0" indent="0">
              <a:buNone/>
            </a:pPr>
            <a:r>
              <a:rPr lang="ru-RU" sz="1800" b="1" dirty="0"/>
              <a:t>Методы обучения:_____________________________________________________________</a:t>
            </a:r>
          </a:p>
          <a:p>
            <a:pPr marL="0" indent="0">
              <a:buNone/>
            </a:pPr>
            <a:r>
              <a:rPr lang="ru-RU" sz="1800" b="1" dirty="0"/>
              <a:t>Используемые средства: _______________________________________________________</a:t>
            </a:r>
          </a:p>
          <a:p>
            <a:pPr marL="0" indent="0">
              <a:buNone/>
            </a:pPr>
            <a:r>
              <a:rPr lang="ru-RU" sz="1800" b="1" dirty="0"/>
              <a:t>Ход занятия:</a:t>
            </a:r>
          </a:p>
          <a:p>
            <a:pPr marL="0" indent="0">
              <a:buNone/>
            </a:pPr>
            <a:r>
              <a:rPr lang="ru-RU" sz="1800" b="1" dirty="0"/>
              <a:t>Этап 1. _______________________________________________________________________</a:t>
            </a:r>
          </a:p>
          <a:p>
            <a:pPr marL="0" indent="0">
              <a:buNone/>
            </a:pPr>
            <a:r>
              <a:rPr lang="ru-RU" sz="1800" b="1" dirty="0"/>
              <a:t>Этап 2. _______________________________________________________________________</a:t>
            </a:r>
          </a:p>
          <a:p>
            <a:pPr marL="0" indent="0">
              <a:buNone/>
            </a:pPr>
            <a:r>
              <a:rPr lang="ru-RU" sz="1800" b="1" dirty="0"/>
              <a:t>Этап 3. ______________________________________________________________________</a:t>
            </a:r>
          </a:p>
          <a:p>
            <a:pPr marL="0" indent="0">
              <a:buNone/>
            </a:pPr>
            <a:r>
              <a:rPr lang="ru-RU" sz="1800" b="1" dirty="0"/>
              <a:t>Рефлексия (итог  занятия) _____________________________________________________</a:t>
            </a:r>
          </a:p>
          <a:p>
            <a:pPr marL="0" indent="0">
              <a:buNone/>
            </a:pPr>
            <a:r>
              <a:rPr lang="ru-RU" sz="1800" b="1" dirty="0"/>
              <a:t>Домашнее задание ____________________________________________________________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25107796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604</TotalTime>
  <Words>1269</Words>
  <Application>Microsoft Office PowerPoint</Application>
  <PresentationFormat>Произвольный</PresentationFormat>
  <Paragraphs>158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Тема Office</vt:lpstr>
      <vt:lpstr>La mente</vt:lpstr>
      <vt:lpstr>НПО ДО</vt:lpstr>
      <vt:lpstr>Слайд 2</vt:lpstr>
      <vt:lpstr>Что означает нормативно-правовое обеспечение образовательной деятельности? </vt:lpstr>
      <vt:lpstr>Нормативно-правовое обеспечение деятельности образовательной организации и педагога дополнительного образования </vt:lpstr>
      <vt:lpstr>Совершенствование образовательного законодательства: обновление нормативно-правовых документов </vt:lpstr>
      <vt:lpstr>Слайд 6</vt:lpstr>
      <vt:lpstr>Основная учебная документация педагога дополнительного образования</vt:lpstr>
      <vt:lpstr>План-конспект занятия </vt:lpstr>
      <vt:lpstr>Слайд 9</vt:lpstr>
      <vt:lpstr>Бланки отчетности ПДО</vt:lpstr>
      <vt:lpstr>Слайд 11</vt:lpstr>
      <vt:lpstr>Слайд 12</vt:lpstr>
      <vt:lpstr>Слайд 13</vt:lpstr>
      <vt:lpstr>Диагностика обученности за _____учебный год (полугодие) направление ______ ФИО преподавателя ______ </vt:lpstr>
      <vt:lpstr>Диагностика воспитанности</vt:lpstr>
      <vt:lpstr>Диагностика развития</vt:lpstr>
      <vt:lpstr>Анализ выполнения программного материала</vt:lpstr>
      <vt:lpstr>Дополнительная учебная документация педагога дополнительного образования</vt:lpstr>
      <vt:lpstr>Приказ Министерства просвещения от 09.11.2018 № 196 «Об утверждении порядка организации и осуществления образовательной деятельности по Дополнительным общеобразовательным программам»</vt:lpstr>
      <vt:lpstr>Пункт 3 части 1 статьи 34 Федерального закона об образовании  Часть 4 статьи 17 Федерального закона об образовании.  Часть 5 статьи 17 Федерального закона об образовании.</vt:lpstr>
      <vt:lpstr>Приказ Министерства труда и социальной защиты Российской Федерации от 5 мая 2018 г. N 298 н «Об утверждении профессионального стандарта  «Педагог дополнительного образования детей и взрослых»»</vt:lpstr>
      <vt:lpstr>Приказ Министерства труда и социальной защиты Российской Федерации от 5 мая 2018 г. N 298 н «Об утверждении профессионального стандарта «Педагог дополнительного образования детей и взрослых» Профессионально-педагогические умения педагога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Методический семинар  для заместителей директоров по УВР, методистов дополнительного образования</dc:title>
  <dc:creator>Наталья Потёмкина</dc:creator>
  <cp:lastModifiedBy>user</cp:lastModifiedBy>
  <cp:revision>50</cp:revision>
  <dcterms:created xsi:type="dcterms:W3CDTF">2023-01-26T01:41:28Z</dcterms:created>
  <dcterms:modified xsi:type="dcterms:W3CDTF">2023-09-18T08:14:55Z</dcterms:modified>
</cp:coreProperties>
</file>