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87" r:id="rId1"/>
  </p:sldMasterIdLst>
  <p:notesMasterIdLst>
    <p:notesMasterId r:id="rId11"/>
  </p:notesMasterIdLst>
  <p:sldIdLst>
    <p:sldId id="258" r:id="rId2"/>
    <p:sldId id="274" r:id="rId3"/>
    <p:sldId id="271" r:id="rId4"/>
    <p:sldId id="276" r:id="rId5"/>
    <p:sldId id="273" r:id="rId6"/>
    <p:sldId id="275" r:id="rId7"/>
    <p:sldId id="267" r:id="rId8"/>
    <p:sldId id="263" r:id="rId9"/>
    <p:sldId id="272" r:id="rId10"/>
  </p:sldIdLst>
  <p:sldSz cx="9144000" cy="6858000" type="screen4x3"/>
  <p:notesSz cx="6797675" cy="9926638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86" autoAdjust="0"/>
    <p:restoredTop sz="94680" autoAdjust="0"/>
  </p:normalViewPr>
  <p:slideViewPr>
    <p:cSldViewPr>
      <p:cViewPr varScale="1">
        <p:scale>
          <a:sx n="68" d="100"/>
          <a:sy n="68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16EBD8-4D54-4018-A2D6-A5298F5EEA3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E5AF70A-F557-4DAF-9868-FDAB5549DEC7}" type="pres">
      <dgm:prSet presAssocID="{6516EBD8-4D54-4018-A2D6-A5298F5EEA3C}" presName="Name0" presStyleCnt="0">
        <dgm:presLayoutVars>
          <dgm:dir/>
          <dgm:resizeHandles val="exact"/>
        </dgm:presLayoutVars>
      </dgm:prSet>
      <dgm:spPr/>
    </dgm:pt>
  </dgm:ptLst>
  <dgm:cxnLst>
    <dgm:cxn modelId="{6D4AD426-0F20-4F38-8326-61D50709F517}" type="presOf" srcId="{6516EBD8-4D54-4018-A2D6-A5298F5EEA3C}" destId="{EE5AF70A-F557-4DAF-9868-FDAB5549DEC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516EBD8-4D54-4018-A2D6-A5298F5EEA3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8FBE93-AAFB-4607-A301-EB60C5087BDA}">
      <dgm:prSet custT="1"/>
      <dgm:spPr/>
      <dgm:t>
        <a:bodyPr/>
        <a:lstStyle/>
        <a:p>
          <a:pPr algn="l"/>
          <a:r>
            <a:rPr lang="ru-RU" sz="1800" b="1" dirty="0"/>
            <a:t>Механические</a:t>
          </a:r>
          <a:r>
            <a:rPr lang="ru-RU" sz="1100" b="1" dirty="0"/>
            <a:t>:</a:t>
          </a:r>
        </a:p>
        <a:p>
          <a:pPr algn="l"/>
          <a:r>
            <a:rPr lang="ru-RU" sz="1100" b="1" dirty="0"/>
            <a:t>- </a:t>
          </a:r>
          <a:r>
            <a:rPr lang="ru-RU" sz="1200" b="1" dirty="0"/>
            <a:t>Обрезка растений в период бутонизации и начала цветения;</a:t>
          </a:r>
        </a:p>
        <a:p>
          <a:pPr algn="l"/>
          <a:r>
            <a:rPr lang="ru-RU" sz="1100" b="1" dirty="0"/>
            <a:t>- </a:t>
          </a:r>
          <a:r>
            <a:rPr lang="ru-RU" sz="1200" b="1" dirty="0"/>
            <a:t>Выкапывание;</a:t>
          </a:r>
        </a:p>
        <a:p>
          <a:pPr algn="l"/>
          <a:r>
            <a:rPr lang="ru-RU" sz="1200" b="1" dirty="0"/>
            <a:t>- Сжигание;</a:t>
          </a:r>
        </a:p>
        <a:p>
          <a:pPr algn="l"/>
          <a:r>
            <a:rPr lang="ru-RU" sz="1200" b="1" dirty="0"/>
            <a:t>- Использование укрывных материалов;</a:t>
          </a:r>
        </a:p>
        <a:p>
          <a:pPr algn="l"/>
          <a:r>
            <a:rPr lang="ru-RU" sz="1200" b="1" dirty="0"/>
            <a:t>- Кошение.</a:t>
          </a:r>
          <a:endParaRPr lang="ru-RU" sz="1200" dirty="0"/>
        </a:p>
      </dgm:t>
    </dgm:pt>
    <dgm:pt modelId="{19E29403-58ED-46ED-B0DE-D8A5855B62FD}" type="parTrans" cxnId="{2F266A17-363E-47F9-AA79-784D64AAA9EF}">
      <dgm:prSet/>
      <dgm:spPr/>
      <dgm:t>
        <a:bodyPr/>
        <a:lstStyle/>
        <a:p>
          <a:pPr algn="l"/>
          <a:endParaRPr lang="ru-RU"/>
        </a:p>
      </dgm:t>
    </dgm:pt>
    <dgm:pt modelId="{3E3EDE9D-2216-4706-8EB3-6680887009A8}" type="sibTrans" cxnId="{2F266A17-363E-47F9-AA79-784D64AAA9EF}">
      <dgm:prSet/>
      <dgm:spPr/>
      <dgm:t>
        <a:bodyPr/>
        <a:lstStyle/>
        <a:p>
          <a:pPr algn="l"/>
          <a:endParaRPr lang="ru-RU"/>
        </a:p>
      </dgm:t>
    </dgm:pt>
    <dgm:pt modelId="{EE5AF70A-F557-4DAF-9868-FDAB5549DEC7}" type="pres">
      <dgm:prSet presAssocID="{6516EBD8-4D54-4018-A2D6-A5298F5EEA3C}" presName="Name0" presStyleCnt="0">
        <dgm:presLayoutVars>
          <dgm:dir/>
          <dgm:resizeHandles val="exact"/>
        </dgm:presLayoutVars>
      </dgm:prSet>
      <dgm:spPr/>
    </dgm:pt>
    <dgm:pt modelId="{E6BC55FB-2E4F-4253-80FC-88B0B1710446}" type="pres">
      <dgm:prSet presAssocID="{728FBE93-AAFB-4607-A301-EB60C5087BDA}" presName="node" presStyleLbl="node1" presStyleIdx="0" presStyleCnt="1">
        <dgm:presLayoutVars>
          <dgm:bulletEnabled val="1"/>
        </dgm:presLayoutVars>
      </dgm:prSet>
      <dgm:spPr/>
    </dgm:pt>
  </dgm:ptLst>
  <dgm:cxnLst>
    <dgm:cxn modelId="{2F266A17-363E-47F9-AA79-784D64AAA9EF}" srcId="{6516EBD8-4D54-4018-A2D6-A5298F5EEA3C}" destId="{728FBE93-AAFB-4607-A301-EB60C5087BDA}" srcOrd="0" destOrd="0" parTransId="{19E29403-58ED-46ED-B0DE-D8A5855B62FD}" sibTransId="{3E3EDE9D-2216-4706-8EB3-6680887009A8}"/>
    <dgm:cxn modelId="{6D4AD426-0F20-4F38-8326-61D50709F517}" type="presOf" srcId="{6516EBD8-4D54-4018-A2D6-A5298F5EEA3C}" destId="{EE5AF70A-F557-4DAF-9868-FDAB5549DEC7}" srcOrd="0" destOrd="0" presId="urn:microsoft.com/office/officeart/2005/8/layout/process1"/>
    <dgm:cxn modelId="{7A765C96-5E84-4BA7-BA02-4DE04A583D1D}" type="presOf" srcId="{728FBE93-AAFB-4607-A301-EB60C5087BDA}" destId="{E6BC55FB-2E4F-4253-80FC-88B0B1710446}" srcOrd="0" destOrd="0" presId="urn:microsoft.com/office/officeart/2005/8/layout/process1"/>
    <dgm:cxn modelId="{D219A8D7-1321-4196-87AE-84E33893FDE5}" type="presParOf" srcId="{EE5AF70A-F557-4DAF-9868-FDAB5549DEC7}" destId="{E6BC55FB-2E4F-4253-80FC-88B0B1710446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516EBD8-4D54-4018-A2D6-A5298F5EEA3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8FBE93-AAFB-4607-A301-EB60C5087BDA}">
      <dgm:prSet custT="1"/>
      <dgm:spPr/>
      <dgm:t>
        <a:bodyPr/>
        <a:lstStyle/>
        <a:p>
          <a:pPr algn="l"/>
          <a:r>
            <a:rPr lang="ru-RU" sz="1800" b="1" dirty="0"/>
            <a:t>Агротехнические</a:t>
          </a:r>
          <a:r>
            <a:rPr lang="ru-RU" sz="1100" b="1" dirty="0"/>
            <a:t>:</a:t>
          </a:r>
        </a:p>
        <a:p>
          <a:pPr algn="l"/>
          <a:r>
            <a:rPr lang="ru-RU" sz="1200" b="1" dirty="0"/>
            <a:t>- Прополка;</a:t>
          </a:r>
        </a:p>
        <a:p>
          <a:pPr algn="l"/>
          <a:r>
            <a:rPr lang="ru-RU" sz="1200" b="1" dirty="0"/>
            <a:t>- Вспашка;</a:t>
          </a:r>
        </a:p>
        <a:p>
          <a:pPr algn="l"/>
          <a:r>
            <a:rPr lang="ru-RU" sz="1200" b="1" dirty="0"/>
            <a:t>- Использование </a:t>
          </a:r>
          <a:r>
            <a:rPr lang="ru-RU" sz="1200" b="1" dirty="0" err="1"/>
            <a:t>ремедиаторов</a:t>
          </a:r>
          <a:r>
            <a:rPr lang="ru-RU" sz="1200" b="1" dirty="0"/>
            <a:t>.</a:t>
          </a:r>
          <a:endParaRPr lang="ru-RU" sz="1200" dirty="0"/>
        </a:p>
      </dgm:t>
    </dgm:pt>
    <dgm:pt modelId="{19E29403-58ED-46ED-B0DE-D8A5855B62FD}" type="parTrans" cxnId="{2F266A17-363E-47F9-AA79-784D64AAA9EF}">
      <dgm:prSet/>
      <dgm:spPr/>
      <dgm:t>
        <a:bodyPr/>
        <a:lstStyle/>
        <a:p>
          <a:pPr algn="l"/>
          <a:endParaRPr lang="ru-RU"/>
        </a:p>
      </dgm:t>
    </dgm:pt>
    <dgm:pt modelId="{3E3EDE9D-2216-4706-8EB3-6680887009A8}" type="sibTrans" cxnId="{2F266A17-363E-47F9-AA79-784D64AAA9EF}">
      <dgm:prSet/>
      <dgm:spPr/>
      <dgm:t>
        <a:bodyPr/>
        <a:lstStyle/>
        <a:p>
          <a:pPr algn="l"/>
          <a:endParaRPr lang="ru-RU"/>
        </a:p>
      </dgm:t>
    </dgm:pt>
    <dgm:pt modelId="{EE5AF70A-F557-4DAF-9868-FDAB5549DEC7}" type="pres">
      <dgm:prSet presAssocID="{6516EBD8-4D54-4018-A2D6-A5298F5EEA3C}" presName="Name0" presStyleCnt="0">
        <dgm:presLayoutVars>
          <dgm:dir/>
          <dgm:resizeHandles val="exact"/>
        </dgm:presLayoutVars>
      </dgm:prSet>
      <dgm:spPr/>
    </dgm:pt>
    <dgm:pt modelId="{E6BC55FB-2E4F-4253-80FC-88B0B1710446}" type="pres">
      <dgm:prSet presAssocID="{728FBE93-AAFB-4607-A301-EB60C5087BDA}" presName="node" presStyleLbl="node1" presStyleIdx="0" presStyleCnt="1" custLinFactNeighborX="328" custLinFactNeighborY="11081">
        <dgm:presLayoutVars>
          <dgm:bulletEnabled val="1"/>
        </dgm:presLayoutVars>
      </dgm:prSet>
      <dgm:spPr/>
    </dgm:pt>
  </dgm:ptLst>
  <dgm:cxnLst>
    <dgm:cxn modelId="{2F266A17-363E-47F9-AA79-784D64AAA9EF}" srcId="{6516EBD8-4D54-4018-A2D6-A5298F5EEA3C}" destId="{728FBE93-AAFB-4607-A301-EB60C5087BDA}" srcOrd="0" destOrd="0" parTransId="{19E29403-58ED-46ED-B0DE-D8A5855B62FD}" sibTransId="{3E3EDE9D-2216-4706-8EB3-6680887009A8}"/>
    <dgm:cxn modelId="{6D4AD426-0F20-4F38-8326-61D50709F517}" type="presOf" srcId="{6516EBD8-4D54-4018-A2D6-A5298F5EEA3C}" destId="{EE5AF70A-F557-4DAF-9868-FDAB5549DEC7}" srcOrd="0" destOrd="0" presId="urn:microsoft.com/office/officeart/2005/8/layout/process1"/>
    <dgm:cxn modelId="{7A765C96-5E84-4BA7-BA02-4DE04A583D1D}" type="presOf" srcId="{728FBE93-AAFB-4607-A301-EB60C5087BDA}" destId="{E6BC55FB-2E4F-4253-80FC-88B0B1710446}" srcOrd="0" destOrd="0" presId="urn:microsoft.com/office/officeart/2005/8/layout/process1"/>
    <dgm:cxn modelId="{D219A8D7-1321-4196-87AE-84E33893FDE5}" type="presParOf" srcId="{EE5AF70A-F557-4DAF-9868-FDAB5549DEC7}" destId="{E6BC55FB-2E4F-4253-80FC-88B0B1710446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516EBD8-4D54-4018-A2D6-A5298F5EEA3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28FBE93-AAFB-4607-A301-EB60C5087BDA}">
      <dgm:prSet custT="1"/>
      <dgm:spPr/>
      <dgm:t>
        <a:bodyPr/>
        <a:lstStyle/>
        <a:p>
          <a:pPr algn="l"/>
          <a:r>
            <a:rPr lang="ru-RU" sz="1800" b="1" dirty="0"/>
            <a:t>Химический</a:t>
          </a:r>
          <a:r>
            <a:rPr lang="ru-RU" sz="1100" b="1" dirty="0"/>
            <a:t>:</a:t>
          </a:r>
        </a:p>
        <a:p>
          <a:pPr algn="l"/>
          <a:r>
            <a:rPr lang="ru-RU" sz="1100" b="1" dirty="0"/>
            <a:t>- </a:t>
          </a:r>
          <a:r>
            <a:rPr lang="ru-RU" sz="1200" b="1" dirty="0"/>
            <a:t>Опрыскивание (обработка гербицидами).</a:t>
          </a:r>
          <a:endParaRPr lang="ru-RU" sz="1200" dirty="0"/>
        </a:p>
      </dgm:t>
    </dgm:pt>
    <dgm:pt modelId="{19E29403-58ED-46ED-B0DE-D8A5855B62FD}" type="parTrans" cxnId="{2F266A17-363E-47F9-AA79-784D64AAA9EF}">
      <dgm:prSet/>
      <dgm:spPr/>
      <dgm:t>
        <a:bodyPr/>
        <a:lstStyle/>
        <a:p>
          <a:pPr algn="l"/>
          <a:endParaRPr lang="ru-RU"/>
        </a:p>
      </dgm:t>
    </dgm:pt>
    <dgm:pt modelId="{3E3EDE9D-2216-4706-8EB3-6680887009A8}" type="sibTrans" cxnId="{2F266A17-363E-47F9-AA79-784D64AAA9EF}">
      <dgm:prSet/>
      <dgm:spPr/>
      <dgm:t>
        <a:bodyPr/>
        <a:lstStyle/>
        <a:p>
          <a:pPr algn="l"/>
          <a:endParaRPr lang="ru-RU"/>
        </a:p>
      </dgm:t>
    </dgm:pt>
    <dgm:pt modelId="{EE5AF70A-F557-4DAF-9868-FDAB5549DEC7}" type="pres">
      <dgm:prSet presAssocID="{6516EBD8-4D54-4018-A2D6-A5298F5EEA3C}" presName="Name0" presStyleCnt="0">
        <dgm:presLayoutVars>
          <dgm:dir/>
          <dgm:resizeHandles val="exact"/>
        </dgm:presLayoutVars>
      </dgm:prSet>
      <dgm:spPr/>
    </dgm:pt>
    <dgm:pt modelId="{E6BC55FB-2E4F-4253-80FC-88B0B1710446}" type="pres">
      <dgm:prSet presAssocID="{728FBE93-AAFB-4607-A301-EB60C5087BDA}" presName="node" presStyleLbl="node1" presStyleIdx="0" presStyleCnt="1" custLinFactNeighborX="49" custLinFactNeighborY="-8471">
        <dgm:presLayoutVars>
          <dgm:bulletEnabled val="1"/>
        </dgm:presLayoutVars>
      </dgm:prSet>
      <dgm:spPr/>
    </dgm:pt>
  </dgm:ptLst>
  <dgm:cxnLst>
    <dgm:cxn modelId="{2F266A17-363E-47F9-AA79-784D64AAA9EF}" srcId="{6516EBD8-4D54-4018-A2D6-A5298F5EEA3C}" destId="{728FBE93-AAFB-4607-A301-EB60C5087BDA}" srcOrd="0" destOrd="0" parTransId="{19E29403-58ED-46ED-B0DE-D8A5855B62FD}" sibTransId="{3E3EDE9D-2216-4706-8EB3-6680887009A8}"/>
    <dgm:cxn modelId="{6D4AD426-0F20-4F38-8326-61D50709F517}" type="presOf" srcId="{6516EBD8-4D54-4018-A2D6-A5298F5EEA3C}" destId="{EE5AF70A-F557-4DAF-9868-FDAB5549DEC7}" srcOrd="0" destOrd="0" presId="urn:microsoft.com/office/officeart/2005/8/layout/process1"/>
    <dgm:cxn modelId="{7A765C96-5E84-4BA7-BA02-4DE04A583D1D}" type="presOf" srcId="{728FBE93-AAFB-4607-A301-EB60C5087BDA}" destId="{E6BC55FB-2E4F-4253-80FC-88B0B1710446}" srcOrd="0" destOrd="0" presId="urn:microsoft.com/office/officeart/2005/8/layout/process1"/>
    <dgm:cxn modelId="{D219A8D7-1321-4196-87AE-84E33893FDE5}" type="presParOf" srcId="{EE5AF70A-F557-4DAF-9868-FDAB5549DEC7}" destId="{E6BC55FB-2E4F-4253-80FC-88B0B1710446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C55FB-2E4F-4253-80FC-88B0B1710446}">
      <dsp:nvSpPr>
        <dsp:cNvPr id="0" name=""/>
        <dsp:cNvSpPr/>
      </dsp:nvSpPr>
      <dsp:spPr>
        <a:xfrm>
          <a:off x="4849" y="0"/>
          <a:ext cx="4958852" cy="17412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Механические</a:t>
          </a:r>
          <a:r>
            <a:rPr lang="ru-RU" sz="1100" b="1" kern="1200" dirty="0"/>
            <a:t>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- </a:t>
          </a:r>
          <a:r>
            <a:rPr lang="ru-RU" sz="1200" b="1" kern="1200" dirty="0"/>
            <a:t>Обрезка растений в период бутонизации и начала цветения;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- </a:t>
          </a:r>
          <a:r>
            <a:rPr lang="ru-RU" sz="1200" b="1" kern="1200" dirty="0"/>
            <a:t>Выкапывание;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 Сжигание;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 Использование укрывных материалов;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 Кошение.</a:t>
          </a:r>
          <a:endParaRPr lang="ru-RU" sz="1200" kern="1200" dirty="0"/>
        </a:p>
      </dsp:txBody>
      <dsp:txXfrm>
        <a:off x="55848" y="50999"/>
        <a:ext cx="4856854" cy="16392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C55FB-2E4F-4253-80FC-88B0B1710446}">
      <dsp:nvSpPr>
        <dsp:cNvPr id="0" name=""/>
        <dsp:cNvSpPr/>
      </dsp:nvSpPr>
      <dsp:spPr>
        <a:xfrm>
          <a:off x="3586" y="0"/>
          <a:ext cx="3668821" cy="1474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Агротехнические</a:t>
          </a:r>
          <a:r>
            <a:rPr lang="ru-RU" sz="1100" b="1" kern="1200" dirty="0"/>
            <a:t>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 Прополка;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 Вспашка;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/>
            <a:t>- Использование </a:t>
          </a:r>
          <a:r>
            <a:rPr lang="ru-RU" sz="1200" b="1" kern="1200" dirty="0" err="1"/>
            <a:t>ремедиаторов</a:t>
          </a:r>
          <a:r>
            <a:rPr lang="ru-RU" sz="1200" b="1" kern="1200" dirty="0"/>
            <a:t>.</a:t>
          </a:r>
          <a:endParaRPr lang="ru-RU" sz="1200" kern="1200" dirty="0"/>
        </a:p>
      </dsp:txBody>
      <dsp:txXfrm>
        <a:off x="46785" y="43199"/>
        <a:ext cx="3582423" cy="138852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C55FB-2E4F-4253-80FC-88B0B1710446}">
      <dsp:nvSpPr>
        <dsp:cNvPr id="0" name=""/>
        <dsp:cNvSpPr/>
      </dsp:nvSpPr>
      <dsp:spPr>
        <a:xfrm>
          <a:off x="4852" y="0"/>
          <a:ext cx="4963698" cy="14749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Химический</a:t>
          </a:r>
          <a:r>
            <a:rPr lang="ru-RU" sz="1100" b="1" kern="1200" dirty="0"/>
            <a:t>: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b="1" kern="1200" dirty="0"/>
            <a:t>- </a:t>
          </a:r>
          <a:r>
            <a:rPr lang="ru-RU" sz="1200" b="1" kern="1200" dirty="0"/>
            <a:t>Опрыскивание (обработка гербицидами).</a:t>
          </a:r>
          <a:endParaRPr lang="ru-RU" sz="1200" kern="1200" dirty="0"/>
        </a:p>
      </dsp:txBody>
      <dsp:txXfrm>
        <a:off x="48051" y="43199"/>
        <a:ext cx="4877300" cy="13885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C232FE0-144C-48CC-8F61-BF82777CE4F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44402EE-43FD-4701-9482-BCDAE2BFAC6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fld id="{A46ED8EF-D069-42C0-B7D0-F3E488AC09C5}" type="datetimeFigureOut">
              <a:rPr lang="ru-RU"/>
              <a:pPr>
                <a:defRPr/>
              </a:pPr>
              <a:t>вт 31.10.23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D73D5B77-05C2-449C-ABC8-9DC43CCDF23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A82F5F48-298C-466F-B873-7D14D65EA2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BFF0A1-32DA-4B2D-A29A-49AB3007B0B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508423-F0BE-4829-A9A1-07E623186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B0DBFCD-E04D-4875-BCE5-EB51366D3EC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842586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>
            <a:extLst>
              <a:ext uri="{FF2B5EF4-FFF2-40B4-BE49-F238E27FC236}">
                <a16:creationId xmlns:a16="http://schemas.microsoft.com/office/drawing/2014/main" id="{2DE05627-2833-47EB-8AE0-5FC4521020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>
            <a:extLst>
              <a:ext uri="{FF2B5EF4-FFF2-40B4-BE49-F238E27FC236}">
                <a16:creationId xmlns:a16="http://schemas.microsoft.com/office/drawing/2014/main" id="{74FE89D9-290C-4D4B-808C-03F6AA305E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/>
          </a:p>
        </p:txBody>
      </p:sp>
      <p:sp>
        <p:nvSpPr>
          <p:cNvPr id="21508" name="Номер слайда 3">
            <a:extLst>
              <a:ext uri="{FF2B5EF4-FFF2-40B4-BE49-F238E27FC236}">
                <a16:creationId xmlns:a16="http://schemas.microsoft.com/office/drawing/2014/main" id="{A3A3EA41-663B-45DF-8D07-732094B98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fld id="{3481DD27-1E82-4010-B59A-3356CEDB9AD4}" type="slidenum">
              <a:rPr lang="ru-RU" altLang="ru-RU" smtClean="0">
                <a:latin typeface="Arial" panose="020B0604020202020204" pitchFamily="34" charset="0"/>
              </a:rPr>
              <a:pPr/>
              <a:t>2</a:t>
            </a:fld>
            <a:endParaRPr lang="ru-RU" altLang="ru-R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861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0DBFCD-E04D-4875-BCE5-EB51366D3EC2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4529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0DBFCD-E04D-4875-BCE5-EB51366D3EC2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7076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0DBFCD-E04D-4875-BCE5-EB51366D3EC2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3525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0DBFCD-E04D-4875-BCE5-EB51366D3EC2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61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6447E92-6958-4B2E-A28E-27DE3D258AC5}"/>
              </a:ext>
            </a:extLst>
          </p:cNvPr>
          <p:cNvSpPr>
            <a:spLocks/>
          </p:cNvSpPr>
          <p:nvPr/>
        </p:nvSpPr>
        <p:spPr bwMode="auto">
          <a:xfrm>
            <a:off x="-31750" y="4321175"/>
            <a:ext cx="1395413" cy="781050"/>
          </a:xfrm>
          <a:custGeom>
            <a:avLst/>
            <a:gdLst>
              <a:gd name="T0" fmla="*/ 2147483646 w 8042"/>
              <a:gd name="T1" fmla="*/ 2147483646 h 10000"/>
              <a:gd name="T2" fmla="*/ 2147483646 w 8042"/>
              <a:gd name="T3" fmla="*/ 2147483646 h 10000"/>
              <a:gd name="T4" fmla="*/ 2147483646 w 8042"/>
              <a:gd name="T5" fmla="*/ 2147483646 h 10000"/>
              <a:gd name="T6" fmla="*/ 2147483646 w 8042"/>
              <a:gd name="T7" fmla="*/ 2147483646 h 10000"/>
              <a:gd name="T8" fmla="*/ 2147483646 w 8042"/>
              <a:gd name="T9" fmla="*/ 2147483646 h 10000"/>
              <a:gd name="T10" fmla="*/ 2147483646 w 8042"/>
              <a:gd name="T11" fmla="*/ 2147483646 h 10000"/>
              <a:gd name="T12" fmla="*/ 2147483646 w 8042"/>
              <a:gd name="T13" fmla="*/ 2147483646 h 10000"/>
              <a:gd name="T14" fmla="*/ 2147483646 w 8042"/>
              <a:gd name="T15" fmla="*/ 2147483646 h 10000"/>
              <a:gd name="T16" fmla="*/ 2147483646 w 8042"/>
              <a:gd name="T17" fmla="*/ 0 h 10000"/>
              <a:gd name="T18" fmla="*/ 0 w 8042"/>
              <a:gd name="T19" fmla="*/ 2147483646 h 10000"/>
              <a:gd name="T20" fmla="*/ 2147483646 w 8042"/>
              <a:gd name="T21" fmla="*/ 2147483646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2933FD5-C7BA-4859-80D2-8E0E658B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BD80F10-21D5-4CE4-AAE0-32FB5ADD9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EC0C881-F8F6-44D8-A2AC-C5BB9E120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3863" y="4529138"/>
            <a:ext cx="584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308EA-2429-4CCC-9126-7875FB6732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5216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9F431C60-F80E-4161-A28C-AF712C9136AD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41318A0-7E86-4309-AD04-C5CFD6EF6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F2A42E-918E-4F29-BCAC-60F0249D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5CF7A7-5C09-45F4-BCF0-20B4DE0ED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77319-8997-4107-91DC-6DEE027395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078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A47EF322-A18C-4832-A5B6-395E9CB8A274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36813C-B859-4175-83D7-B14AA75BC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:a16="http://schemas.microsoft.com/office/drawing/2014/main" id="{4646377A-33D1-49DB-AF0E-4B1713C21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04D9DA0-B815-4E90-9E20-068A4A091A79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E2C443D-328A-4FC0-BB8A-4DDF04DDB3D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C7D543A-E29A-42F5-82E7-14419AC294C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19DADF-317A-4603-9C44-E6A9B98DF1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2068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87DDFE03-85CA-4A2C-8FFB-95127B1DCF22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69C76E3-EBB1-49AE-B313-E93A31305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E68FA2A-F01C-4271-9D32-3FD0507DC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119BDE6-FD23-4879-87AA-04E2AA702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9222C-5ED8-4B00-8687-01633B5E53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4508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C6F5A76E-85F2-4BF8-87FC-EBC8778E4BC9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8AAFD4-BB62-4987-83E8-B30F970A3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647700"/>
            <a:ext cx="457200" cy="5857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:a16="http://schemas.microsoft.com/office/drawing/2014/main" id="{34453558-077A-465C-BE69-9FDCC7170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275" y="2905125"/>
            <a:ext cx="457200" cy="584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43887110-47E5-4704-B429-6FD2F050356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930FEBDB-97C3-4D7B-A46E-EE773674A7D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E32193F0-0D4B-4B3F-AE97-39C07843C5A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78C96-6336-4CBE-83C4-4EB6B939A4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43021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D821E3F6-45BF-421F-A4B6-57FAA91EE6F3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0AD34D7A-0D89-4E56-BD10-B992F7A7A0B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0571658-BF43-46B5-B55E-5C5524A5A68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604A5E1-90FA-4E40-A242-7E1602B15BC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3CC1E9-9DCD-45D6-B6A0-02313482CD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4151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C3B79359-0F66-40A2-9F12-9EB15E013C28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15FD4BF-855C-44D0-AB40-028A1C21F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CEDE81-D86C-4E2E-8FFA-E8E63B61D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0324B0-AA9E-4FFE-BA79-1406AD8CE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8AF828-A380-4AA2-B6E6-7CCEE2A98F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8670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1FB234AF-ED6F-45F1-B55A-53523C2701A8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1A081AE-4ECD-4F72-BC96-C80CD3CD9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FF2511F-71F6-4051-98DB-9AB588F6D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810EFC-B336-419D-A39A-0D1C07C2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BAE7A-14B8-4A57-A52E-A72AA8E69C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31033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291751D-5355-4845-A6DA-072110C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A0B39F-FF08-4D37-96B1-833468109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E75576D-0DB7-4664-918C-1D22CD8C3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91CDF-7E88-4C3A-B447-FBBE1EE588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65419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BDAD79E-9B63-4A4B-8DD7-BDB25EBE4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A04ECB-A078-4C4D-A7A2-2A3D24E58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5DB6D1D-DF61-4D37-8D65-DD6F4C84B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303E1-C3BB-4DED-A164-168AA83DC0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726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148FC8EA-7EC0-4DFE-84EB-EC14448F171F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4171202-E264-4507-B0CC-A0A07E697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3B518F6-AF60-42F7-9142-B38B419DD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901C0E-B1CC-41A3-B1E9-A5DB3C7AB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2DEA-DE8B-4766-8D92-53CF414D8E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3771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80599046-729A-43D4-BC33-532DC1974FB4}"/>
              </a:ext>
            </a:extLst>
          </p:cNvPr>
          <p:cNvSpPr>
            <a:spLocks/>
          </p:cNvSpPr>
          <p:nvPr/>
        </p:nvSpPr>
        <p:spPr bwMode="auto">
          <a:xfrm flipV="1">
            <a:off x="0" y="3167063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79D100-FD00-4CCD-97C8-B97B59096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D8C9FD1-EADB-420A-8839-3462D578A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8116188-11CC-48D0-A965-8CEFD953F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3244850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4C27F-7728-4BCD-BE03-DB19803D55E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8172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6A4FFF4F-8E0C-4627-9CC0-C2F53606FF5E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26791DB2-BD68-4564-9433-C6A1323C1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A2010C32-E296-47FC-95DC-C654AFBA2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3469F2-D8D9-4E17-B964-668495E32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26500-B321-4FEA-B995-527BD013587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0711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>
            <a:extLst>
              <a:ext uri="{FF2B5EF4-FFF2-40B4-BE49-F238E27FC236}">
                <a16:creationId xmlns:a16="http://schemas.microsoft.com/office/drawing/2014/main" id="{9C0DFACA-7AB6-4868-A6FE-D726D8588388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295F53CD-BC1E-48E8-9A22-4F989D761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43B9A0A0-45AD-413F-B38C-3ED56B950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9D12E2DC-97F9-4DCC-BEA4-D4EAD7279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3718F-746C-4F85-BEBF-80390082F67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4145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1E5AA0E0-7029-4AA2-A0AF-B49698C63689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7A691E56-8C3A-4277-8C3A-C12C4FC21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80AE6AB-24B8-4DF6-A9A4-A908D9639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38236B1-58B6-4936-A5BD-1BD2A2DA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40CAE4-3A52-421C-8B2A-EE7FC8DEB27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6157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37C4EBB4-D622-40DC-97E6-999FD3226B60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2CFC1AB-517E-4773-A7EC-9D63EC08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7FDF5120-0676-444D-AD2F-62D033C3BA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D0D2F0D7-23A3-4A43-82B3-CC2A64D28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A643-C39B-406D-AD5D-1058260A276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869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8AEE945B-FE4A-409D-96E7-3DA8CECD5B0C}"/>
              </a:ext>
            </a:extLst>
          </p:cNvPr>
          <p:cNvSpPr>
            <a:spLocks/>
          </p:cNvSpPr>
          <p:nvPr/>
        </p:nvSpPr>
        <p:spPr bwMode="auto">
          <a:xfrm flipV="1">
            <a:off x="0" y="711200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8C7E448B-C375-43D7-91EE-5E13A6DE5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E656BE3-A078-4513-AA0E-196E485C8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E50E3DB-4208-4882-89D1-B55DF8C7E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21DC8-F8C2-4B4E-8AC8-788EA18251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21354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C588F89C-2614-491D-9EE0-8D20972A25DA}"/>
              </a:ext>
            </a:extLst>
          </p:cNvPr>
          <p:cNvSpPr>
            <a:spLocks/>
          </p:cNvSpPr>
          <p:nvPr/>
        </p:nvSpPr>
        <p:spPr bwMode="auto">
          <a:xfrm flipV="1">
            <a:off x="0" y="4910138"/>
            <a:ext cx="1358900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EEC33E4-7044-4B1C-9B5C-9651E8A7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76C7AA5-271C-422E-8B01-565162588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04C35E7-F579-41E1-AB58-38FABB60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11175" y="4983163"/>
            <a:ext cx="58578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6BE07-49D3-41CF-AF52-8F5EAE4FFE2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4903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9BC3FE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5">
            <a:extLst>
              <a:ext uri="{FF2B5EF4-FFF2-40B4-BE49-F238E27FC236}">
                <a16:creationId xmlns:a16="http://schemas.microsoft.com/office/drawing/2014/main" id="{23C19CD6-F4A5-4764-A82A-FE1AE48CED7D}"/>
              </a:ext>
            </a:extLst>
          </p:cNvPr>
          <p:cNvGrpSpPr>
            <a:grpSpLocks/>
          </p:cNvGrpSpPr>
          <p:nvPr/>
        </p:nvGrpSpPr>
        <p:grpSpPr bwMode="auto">
          <a:xfrm>
            <a:off x="0" y="228600"/>
            <a:ext cx="1981200" cy="6638925"/>
            <a:chOff x="2487613" y="285750"/>
            <a:chExt cx="2428875" cy="5654676"/>
          </a:xfrm>
        </p:grpSpPr>
        <p:sp>
          <p:nvSpPr>
            <p:cNvPr id="1046" name="Freeform 11">
              <a:extLst>
                <a:ext uri="{FF2B5EF4-FFF2-40B4-BE49-F238E27FC236}">
                  <a16:creationId xmlns:a16="http://schemas.microsoft.com/office/drawing/2014/main" id="{EB7910AD-96A9-4708-926A-681D8596D8B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12">
              <a:extLst>
                <a:ext uri="{FF2B5EF4-FFF2-40B4-BE49-F238E27FC236}">
                  <a16:creationId xmlns:a16="http://schemas.microsoft.com/office/drawing/2014/main" id="{0930643F-DB92-47AC-9BC2-DF74E21C65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8" name="Freeform 13">
              <a:extLst>
                <a:ext uri="{FF2B5EF4-FFF2-40B4-BE49-F238E27FC236}">
                  <a16:creationId xmlns:a16="http://schemas.microsoft.com/office/drawing/2014/main" id="{364B5ADB-5AFE-4CF2-871E-80F8B747D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9" name="Freeform 14">
              <a:extLst>
                <a:ext uri="{FF2B5EF4-FFF2-40B4-BE49-F238E27FC236}">
                  <a16:creationId xmlns:a16="http://schemas.microsoft.com/office/drawing/2014/main" id="{BE66C7AD-F15C-4B1A-8939-C15A992DE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0" name="Freeform 15">
              <a:extLst>
                <a:ext uri="{FF2B5EF4-FFF2-40B4-BE49-F238E27FC236}">
                  <a16:creationId xmlns:a16="http://schemas.microsoft.com/office/drawing/2014/main" id="{85AA3794-511F-44C3-8D43-DA36EFED5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1" name="Freeform 16">
              <a:extLst>
                <a:ext uri="{FF2B5EF4-FFF2-40B4-BE49-F238E27FC236}">
                  <a16:creationId xmlns:a16="http://schemas.microsoft.com/office/drawing/2014/main" id="{688AA2E4-D007-4B47-8F30-1F05BA974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2" name="Freeform 17">
              <a:extLst>
                <a:ext uri="{FF2B5EF4-FFF2-40B4-BE49-F238E27FC236}">
                  <a16:creationId xmlns:a16="http://schemas.microsoft.com/office/drawing/2014/main" id="{ED8980C1-A35F-4934-983B-ACCE05398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3" name="Freeform 18">
              <a:extLst>
                <a:ext uri="{FF2B5EF4-FFF2-40B4-BE49-F238E27FC236}">
                  <a16:creationId xmlns:a16="http://schemas.microsoft.com/office/drawing/2014/main" id="{02484CF2-2886-4180-8522-5A3133E3E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4" name="Freeform 19">
              <a:extLst>
                <a:ext uri="{FF2B5EF4-FFF2-40B4-BE49-F238E27FC236}">
                  <a16:creationId xmlns:a16="http://schemas.microsoft.com/office/drawing/2014/main" id="{4213C3CA-3F3D-4D95-B6A7-B1945EA89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5" name="Freeform 20">
              <a:extLst>
                <a:ext uri="{FF2B5EF4-FFF2-40B4-BE49-F238E27FC236}">
                  <a16:creationId xmlns:a16="http://schemas.microsoft.com/office/drawing/2014/main" id="{61568E4D-A4BC-4854-ADAE-C057FDCFF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6" name="Freeform 21">
              <a:extLst>
                <a:ext uri="{FF2B5EF4-FFF2-40B4-BE49-F238E27FC236}">
                  <a16:creationId xmlns:a16="http://schemas.microsoft.com/office/drawing/2014/main" id="{7A532A8E-E45B-472A-80D9-08BDFD391A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57" name="Freeform 22">
              <a:extLst>
                <a:ext uri="{FF2B5EF4-FFF2-40B4-BE49-F238E27FC236}">
                  <a16:creationId xmlns:a16="http://schemas.microsoft.com/office/drawing/2014/main" id="{F8E9B61E-FEA8-4E78-9224-87068EAA4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027" name="Group 48">
            <a:extLst>
              <a:ext uri="{FF2B5EF4-FFF2-40B4-BE49-F238E27FC236}">
                <a16:creationId xmlns:a16="http://schemas.microsoft.com/office/drawing/2014/main" id="{2D0AEC2A-8D2B-4E71-B47F-A7A1FA13FF74}"/>
              </a:ext>
            </a:extLst>
          </p:cNvPr>
          <p:cNvGrpSpPr>
            <a:grpSpLocks/>
          </p:cNvGrpSpPr>
          <p:nvPr/>
        </p:nvGrpSpPr>
        <p:grpSpPr bwMode="auto">
          <a:xfrm>
            <a:off x="20638" y="0"/>
            <a:ext cx="1952625" cy="6853238"/>
            <a:chOff x="6627813" y="196102"/>
            <a:chExt cx="1952625" cy="5677649"/>
          </a:xfrm>
        </p:grpSpPr>
        <p:sp>
          <p:nvSpPr>
            <p:cNvPr id="1034" name="Freeform 27">
              <a:extLst>
                <a:ext uri="{FF2B5EF4-FFF2-40B4-BE49-F238E27FC236}">
                  <a16:creationId xmlns:a16="http://schemas.microsoft.com/office/drawing/2014/main" id="{0F313846-B238-42CE-9DB3-31545D4BC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28">
              <a:extLst>
                <a:ext uri="{FF2B5EF4-FFF2-40B4-BE49-F238E27FC236}">
                  <a16:creationId xmlns:a16="http://schemas.microsoft.com/office/drawing/2014/main" id="{DB5E6FA7-B105-4B89-990B-4EB83130D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29">
              <a:extLst>
                <a:ext uri="{FF2B5EF4-FFF2-40B4-BE49-F238E27FC236}">
                  <a16:creationId xmlns:a16="http://schemas.microsoft.com/office/drawing/2014/main" id="{35B75356-B460-42C5-9E2C-3108BBF47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30">
              <a:extLst>
                <a:ext uri="{FF2B5EF4-FFF2-40B4-BE49-F238E27FC236}">
                  <a16:creationId xmlns:a16="http://schemas.microsoft.com/office/drawing/2014/main" id="{64C39AD4-2C0E-4270-A71F-F65C746EF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31">
              <a:extLst>
                <a:ext uri="{FF2B5EF4-FFF2-40B4-BE49-F238E27FC236}">
                  <a16:creationId xmlns:a16="http://schemas.microsoft.com/office/drawing/2014/main" id="{0B862057-624A-498C-8E5F-D48BA017CE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32">
              <a:extLst>
                <a:ext uri="{FF2B5EF4-FFF2-40B4-BE49-F238E27FC236}">
                  <a16:creationId xmlns:a16="http://schemas.microsoft.com/office/drawing/2014/main" id="{B20E09F2-6183-4D0C-8CD6-B0FC773E3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33">
              <a:extLst>
                <a:ext uri="{FF2B5EF4-FFF2-40B4-BE49-F238E27FC236}">
                  <a16:creationId xmlns:a16="http://schemas.microsoft.com/office/drawing/2014/main" id="{F47A6DBD-219D-485F-875C-CE4842B0DF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Freeform 34">
              <a:extLst>
                <a:ext uri="{FF2B5EF4-FFF2-40B4-BE49-F238E27FC236}">
                  <a16:creationId xmlns:a16="http://schemas.microsoft.com/office/drawing/2014/main" id="{FAE0C2E9-6C16-43E6-8988-2425B50F5C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2" name="Freeform 35">
              <a:extLst>
                <a:ext uri="{FF2B5EF4-FFF2-40B4-BE49-F238E27FC236}">
                  <a16:creationId xmlns:a16="http://schemas.microsoft.com/office/drawing/2014/main" id="{D9B2F110-05E8-45BC-8E88-6D912139D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36">
              <a:extLst>
                <a:ext uri="{FF2B5EF4-FFF2-40B4-BE49-F238E27FC236}">
                  <a16:creationId xmlns:a16="http://schemas.microsoft.com/office/drawing/2014/main" id="{F5B686EA-3B3F-4A34-B30B-724F57EF7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Freeform 37">
              <a:extLst>
                <a:ext uri="{FF2B5EF4-FFF2-40B4-BE49-F238E27FC236}">
                  <a16:creationId xmlns:a16="http://schemas.microsoft.com/office/drawing/2014/main" id="{6DB1BAE7-8C8E-4869-86A4-5334F3B64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Freeform 38">
              <a:extLst>
                <a:ext uri="{FF2B5EF4-FFF2-40B4-BE49-F238E27FC236}">
                  <a16:creationId xmlns:a16="http://schemas.microsoft.com/office/drawing/2014/main" id="{29281EAA-3FC2-43CB-A07B-3C56A7D4A1F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3BCCC104-A1BE-419D-ADD5-926A747ACB09}"/>
              </a:ext>
            </a:extLst>
          </p:cNvPr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>
            <a:extLst>
              <a:ext uri="{FF2B5EF4-FFF2-40B4-BE49-F238E27FC236}">
                <a16:creationId xmlns:a16="http://schemas.microsoft.com/office/drawing/2014/main" id="{7E8A0D52-38BD-4B2C-ADA4-B3CEADEC21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44688" y="623888"/>
            <a:ext cx="6589712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en-US" altLang="ru-RU"/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1A200A2D-4623-4B26-A886-ADBA795832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943100" y="2133600"/>
            <a:ext cx="65913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B3625-173E-485A-92BE-30D11AC70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772400" y="6135688"/>
            <a:ext cx="7667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33F804-3834-4B0E-92FE-736D44EE8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3100" y="6135688"/>
            <a:ext cx="5716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E5D8A4-59C8-44EB-984A-57FED772DC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11175" y="787400"/>
            <a:ext cx="5857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B1B80E5D-8279-4C49-9374-8522D62C753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6" r:id="rId1"/>
    <p:sldLayoutId id="2147484897" r:id="rId2"/>
    <p:sldLayoutId id="2147484898" r:id="rId3"/>
    <p:sldLayoutId id="2147484899" r:id="rId4"/>
    <p:sldLayoutId id="2147484900" r:id="rId5"/>
    <p:sldLayoutId id="2147484901" r:id="rId6"/>
    <p:sldLayoutId id="2147484902" r:id="rId7"/>
    <p:sldLayoutId id="2147484903" r:id="rId8"/>
    <p:sldLayoutId id="2147484904" r:id="rId9"/>
    <p:sldLayoutId id="2147484905" r:id="rId10"/>
    <p:sldLayoutId id="2147484906" r:id="rId11"/>
    <p:sldLayoutId id="2147484907" r:id="rId12"/>
    <p:sldLayoutId id="2147484908" r:id="rId13"/>
    <p:sldLayoutId id="2147484909" r:id="rId14"/>
    <p:sldLayoutId id="2147484910" r:id="rId15"/>
    <p:sldLayoutId id="2147484911" r:id="rId16"/>
    <p:sldLayoutId id="2147484894" r:id="rId17"/>
    <p:sldLayoutId id="2147484895" r:id="rId1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3477B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3477B2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3477B2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3477B2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3477B2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18" Type="http://schemas.openxmlformats.org/officeDocument/2006/relationships/diagramQuickStyle" Target="../diagrams/quickStyle4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17" Type="http://schemas.openxmlformats.org/officeDocument/2006/relationships/diagramLayout" Target="../diagrams/layout4.xml"/><Relationship Id="rId2" Type="http://schemas.openxmlformats.org/officeDocument/2006/relationships/notesSlide" Target="../notesSlides/notesSlide3.xml"/><Relationship Id="rId16" Type="http://schemas.openxmlformats.org/officeDocument/2006/relationships/diagramData" Target="../diagrams/data4.xml"/><Relationship Id="rId20" Type="http://schemas.microsoft.com/office/2007/relationships/diagramDrawing" Target="../diagrams/drawing4.xml"/><Relationship Id="rId1" Type="http://schemas.openxmlformats.org/officeDocument/2006/relationships/slideLayout" Target="../slideLayouts/slideLayout17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image" Target="../media/image7.png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19" Type="http://schemas.openxmlformats.org/officeDocument/2006/relationships/diagramColors" Target="../diagrams/colors4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6751CDB-6AA1-42DF-BE8B-08043542D5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63023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buFont typeface="Georgia" panose="02040502050405020303" pitchFamily="18" charset="0"/>
              <a:buNone/>
              <a:defRPr/>
            </a:pPr>
            <a: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Муниципальное казенное общеобразовательное учреждение</a:t>
            </a:r>
            <a:b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</a:br>
            <a:r>
              <a:rPr lang="ru-RU" altLang="ru-RU" sz="16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«ООШ Нурменский ЦО»</a:t>
            </a:r>
            <a:br>
              <a:rPr lang="ru-RU" altLang="ru-RU" sz="16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</a:br>
            <a:endParaRPr lang="ru-RU" altLang="ru-RU" sz="1600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9E819492-CB13-468E-A6AC-B921B27627F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268413"/>
            <a:ext cx="7993062" cy="5311775"/>
          </a:xfrm>
        </p:spPr>
        <p:txBody>
          <a:bodyPr rtlCol="0">
            <a:normAutofit fontScale="55000" lnSpcReduction="20000"/>
          </a:bodyPr>
          <a:lstStyle/>
          <a:p>
            <a:pPr indent="-1828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86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Борщевик Сосновского</a:t>
            </a: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4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400" b="1" dirty="0">
              <a:solidFill>
                <a:srgbClr val="CC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400" b="1" dirty="0">
              <a:solidFill>
                <a:srgbClr val="CC3300"/>
              </a:solidFill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400" b="1" dirty="0">
              <a:solidFill>
                <a:srgbClr val="CC3300"/>
              </a:solidFill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400" b="1" dirty="0">
              <a:solidFill>
                <a:srgbClr val="CC3300"/>
              </a:solidFill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400" b="1" dirty="0">
              <a:solidFill>
                <a:srgbClr val="CC3300"/>
              </a:solidFill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400" b="1" dirty="0">
              <a:solidFill>
                <a:srgbClr val="CC3300"/>
              </a:solidFill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400" b="1" dirty="0">
              <a:solidFill>
                <a:srgbClr val="CC3300"/>
              </a:solidFill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Автор: </a:t>
            </a: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Яковлева Мария</a:t>
            </a: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6 класс</a:t>
            </a: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МКОУ «ООШ Нурменский ЦО»</a:t>
            </a:r>
            <a:b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</a:br>
            <a:endParaRPr lang="ru-RU" altLang="ru-RU" sz="2000" b="1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Руководитель:      </a:t>
            </a: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sz="2000" b="1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Семенова Елена Леонидовна</a:t>
            </a: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учитель биологии</a:t>
            </a: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400" b="1" dirty="0">
              <a:solidFill>
                <a:srgbClr val="CC3300"/>
              </a:solidFill>
            </a:endParaRPr>
          </a:p>
          <a:p>
            <a:pPr indent="-18288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400" b="1" dirty="0">
              <a:solidFill>
                <a:schemeClr val="accent1">
                  <a:lumMod val="75000"/>
                </a:schemeClr>
              </a:solidFill>
            </a:endParaRPr>
          </a:p>
          <a:p>
            <a:pPr indent="-1828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</a:endParaRPr>
          </a:p>
          <a:p>
            <a:pPr indent="-1828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sz="2200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г. Тосно</a:t>
            </a:r>
            <a:endParaRPr lang="ru-RU" altLang="ru-RU" sz="2200" b="1" dirty="0">
              <a:solidFill>
                <a:schemeClr val="accent1">
                  <a:lumMod val="75000"/>
                </a:schemeClr>
              </a:solidFill>
              <a:latin typeface="Trebuchet MS" panose="020B0603020202020204" pitchFamily="34" charset="0"/>
            </a:endParaRPr>
          </a:p>
          <a:p>
            <a:pPr indent="-182880" algn="ctr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Trebuchet MS" panose="020B0603020202020204" pitchFamily="34" charset="0"/>
              </a:rPr>
              <a:t>2021</a:t>
            </a:r>
            <a:endParaRPr lang="ru-RU" alt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rebuchet MS" panose="020B0603020202020204" pitchFamily="34" charset="0"/>
            </a:endParaRPr>
          </a:p>
        </p:txBody>
      </p:sp>
      <p:pic>
        <p:nvPicPr>
          <p:cNvPr id="19460" name="Рисунок 1">
            <a:extLst>
              <a:ext uri="{FF2B5EF4-FFF2-40B4-BE49-F238E27FC236}">
                <a16:creationId xmlns:a16="http://schemas.microsoft.com/office/drawing/2014/main" id="{B336AD4D-0329-4CD9-BB79-0F7947A49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4"/>
          <a:stretch>
            <a:fillRect/>
          </a:stretch>
        </p:blipFill>
        <p:spPr bwMode="auto">
          <a:xfrm>
            <a:off x="3502025" y="1916113"/>
            <a:ext cx="5184775" cy="381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9BC3FE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B41E777-CB5A-426B-92AB-BC143BC18E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775" y="1760538"/>
            <a:ext cx="7394575" cy="566737"/>
          </a:xfrm>
          <a:prstGeom prst="rect">
            <a:avLst/>
          </a:prstGeom>
          <a:effectLst/>
        </p:spPr>
        <p:txBody>
          <a:bodyPr/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eaLnBrk="1" hangingPunct="1">
              <a:buFont typeface="Georgia" panose="02040502050405020303" pitchFamily="18" charset="0"/>
              <a:buNone/>
              <a:defRPr/>
            </a:pPr>
            <a:r>
              <a:rPr lang="ru-RU" altLang="ru-RU" sz="3200" i="1" u="sng" dirty="0">
                <a:solidFill>
                  <a:schemeClr val="accent1">
                    <a:lumMod val="75000"/>
                  </a:schemeClr>
                </a:solidFill>
                <a:effectLst/>
                <a:latin typeface="Trebuchet MS" panose="020B0603020202020204" pitchFamily="34" charset="0"/>
              </a:rPr>
              <a:t>Поставленные задачи:</a:t>
            </a:r>
            <a:endParaRPr lang="ru-RU" altLang="ru-RU" sz="3200" i="1" u="sng" dirty="0">
              <a:solidFill>
                <a:srgbClr val="CC3300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F05BA66-0DAD-468A-BB76-A2977BD9D4A7}"/>
              </a:ext>
            </a:extLst>
          </p:cNvPr>
          <p:cNvSpPr txBox="1">
            <a:spLocks/>
          </p:cNvSpPr>
          <p:nvPr/>
        </p:nvSpPr>
        <p:spPr bwMode="auto">
          <a:xfrm>
            <a:off x="923925" y="2420938"/>
            <a:ext cx="7539038" cy="148113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1. научиться распознавать борщевик Сосновского среди других цветущих травянистых растений;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2.  изучить опасное влияние борщевика на здоровье человека; 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3. провести анкетирование учащихся;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4. разработать памятку о борщевике.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3DA2F61-9259-4759-A864-5BC78CD1F248}"/>
              </a:ext>
            </a:extLst>
          </p:cNvPr>
          <p:cNvSpPr txBox="1">
            <a:spLocks/>
          </p:cNvSpPr>
          <p:nvPr/>
        </p:nvSpPr>
        <p:spPr>
          <a:xfrm>
            <a:off x="360363" y="1746250"/>
            <a:ext cx="8374062" cy="762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alt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3777799B-DD2E-44AC-ADBC-05DD5CDE9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8075" y="3940175"/>
            <a:ext cx="7394575" cy="568325"/>
          </a:xfrm>
          <a:prstGeom prst="rect">
            <a:avLst/>
          </a:prstGeom>
          <a:effectLst/>
        </p:spPr>
        <p:txBody>
          <a:bodyPr/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eaLnBrk="1" hangingPunct="1">
              <a:buFont typeface="Georgia" panose="02040502050405020303" pitchFamily="18" charset="0"/>
              <a:buNone/>
              <a:defRPr/>
            </a:pPr>
            <a:r>
              <a:rPr lang="ru-RU" altLang="ru-RU" sz="3200" i="1" u="sng" dirty="0">
                <a:solidFill>
                  <a:schemeClr val="accent1">
                    <a:lumMod val="75000"/>
                  </a:schemeClr>
                </a:solidFill>
                <a:effectLst/>
                <a:latin typeface="Trebuchet MS" panose="020B0603020202020204" pitchFamily="34" charset="0"/>
              </a:rPr>
              <a:t>Этапы работы над проектом</a:t>
            </a:r>
            <a:r>
              <a:rPr lang="ru-RU" altLang="ru-RU" sz="3200" u="sng" dirty="0">
                <a:solidFill>
                  <a:schemeClr val="accent1">
                    <a:lumMod val="75000"/>
                  </a:schemeClr>
                </a:solidFill>
                <a:effectLst/>
                <a:latin typeface="Trebuchet MS" panose="020B0603020202020204" pitchFamily="34" charset="0"/>
              </a:rPr>
              <a:t>:</a:t>
            </a:r>
            <a:endParaRPr lang="ru-RU" altLang="ru-RU" sz="3200" u="sng" dirty="0">
              <a:solidFill>
                <a:srgbClr val="CC3300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71B7CFB2-2843-47E1-B9C2-C02CDAE76B9D}"/>
              </a:ext>
            </a:extLst>
          </p:cNvPr>
          <p:cNvSpPr txBox="1">
            <a:spLocks/>
          </p:cNvSpPr>
          <p:nvPr/>
        </p:nvSpPr>
        <p:spPr bwMode="auto">
          <a:xfrm>
            <a:off x="922338" y="4538663"/>
            <a:ext cx="7539037" cy="205898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1. изучить и проанализировать информационные источники по теме исследования;</a:t>
            </a:r>
          </a:p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2</a:t>
            </a:r>
            <a:r>
              <a:rPr lang="ru-RU" altLang="ru-RU" sz="1800" dirty="0">
                <a:solidFill>
                  <a:srgbClr val="002060"/>
                </a:solidFill>
                <a:latin typeface="Trebuchet MS" panose="020B0603020202020204" pitchFamily="34" charset="0"/>
              </a:rPr>
              <a:t>. выяснить негативное влияния борщевика на здоровье человека;</a:t>
            </a:r>
          </a:p>
          <a:p>
            <a:pPr marL="46037" indent="0" algn="just" eaLnBrk="1" hangingPunct="1">
              <a:lnSpc>
                <a:spcPct val="80000"/>
              </a:lnSpc>
              <a:buNone/>
              <a:defRPr/>
            </a:pPr>
            <a:r>
              <a:rPr lang="ru-RU" altLang="ru-RU" sz="18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3. проведение анкетирования среди учеников, анализ полученных     данных;</a:t>
            </a:r>
          </a:p>
          <a:p>
            <a:pPr marL="46037" indent="0" algn="just" eaLnBrk="1" hangingPunct="1">
              <a:lnSpc>
                <a:spcPct val="80000"/>
              </a:lnSpc>
              <a:buFont typeface="Georgia" panose="02040502050405020303" pitchFamily="18" charset="0"/>
              <a:buNone/>
              <a:defRPr/>
            </a:pPr>
            <a:r>
              <a:rPr lang="ru-RU" altLang="ru-RU" sz="18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4. создание памятки;</a:t>
            </a:r>
          </a:p>
          <a:p>
            <a:pPr marL="46037" indent="0" algn="just" eaLnBrk="1" hangingPunct="1">
              <a:lnSpc>
                <a:spcPct val="80000"/>
              </a:lnSpc>
              <a:buFont typeface="Georgia" panose="02040502050405020303" pitchFamily="18" charset="0"/>
              <a:buNone/>
              <a:defRPr/>
            </a:pPr>
            <a:r>
              <a:rPr lang="ru-RU" altLang="ru-RU" sz="18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5. оформление результатов и защита проекта.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5B0E8D0A-8420-4011-8378-42200E22C2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4088" y="233363"/>
            <a:ext cx="7394575" cy="566737"/>
          </a:xfrm>
          <a:prstGeom prst="rect">
            <a:avLst/>
          </a:prstGeom>
          <a:effectLst/>
        </p:spPr>
        <p:txBody>
          <a:bodyPr/>
          <a:lstStyle>
            <a:lvl1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2pPr>
            <a:lvl3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3pPr>
            <a:lvl4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4pPr>
            <a:lvl5pPr marL="319088" indent="-319088" algn="r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C3260C"/>
              </a:buClr>
              <a:buSzPct val="128000"/>
              <a:buFont typeface="Georgia" panose="02040502050405020303" pitchFamily="18" charset="0"/>
              <a:buChar char="*"/>
              <a:defRPr sz="4600" b="1">
                <a:solidFill>
                  <a:schemeClr val="tx1"/>
                </a:solidFill>
                <a:latin typeface="Trebuchet MS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 eaLnBrk="1" hangingPunct="1">
              <a:buFont typeface="Georgia" panose="02040502050405020303" pitchFamily="18" charset="0"/>
              <a:buNone/>
              <a:defRPr/>
            </a:pPr>
            <a:r>
              <a:rPr lang="ru-RU" altLang="ru-RU" sz="3200" i="1" u="sng" dirty="0">
                <a:solidFill>
                  <a:schemeClr val="accent1">
                    <a:lumMod val="75000"/>
                  </a:schemeClr>
                </a:solidFill>
                <a:effectLst/>
                <a:latin typeface="Trebuchet MS" panose="020B0603020202020204" pitchFamily="34" charset="0"/>
              </a:rPr>
              <a:t>Цель работы:</a:t>
            </a:r>
            <a:endParaRPr lang="ru-RU" altLang="ru-RU" sz="3200" i="1" u="sng" dirty="0">
              <a:solidFill>
                <a:srgbClr val="CC3300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5F371EB5-35FE-430B-BDBE-97123AA19D77}"/>
              </a:ext>
            </a:extLst>
          </p:cNvPr>
          <p:cNvSpPr txBox="1">
            <a:spLocks/>
          </p:cNvSpPr>
          <p:nvPr/>
        </p:nvSpPr>
        <p:spPr bwMode="auto">
          <a:xfrm>
            <a:off x="798513" y="836613"/>
            <a:ext cx="7539037" cy="79057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altLang="ru-RU" sz="1800" dirty="0">
                <a:solidFill>
                  <a:schemeClr val="bg2">
                    <a:lumMod val="25000"/>
                  </a:schemeClr>
                </a:solidFill>
                <a:latin typeface="Trebuchet MS" panose="020B0603020202020204" pitchFamily="34" charset="0"/>
              </a:rPr>
              <a:t>	исследовать проблему повсеместного распространения растения борщевик Сосновского, его опасного влияния на здоровье человека и способы борьбы с ним.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2E57D4E-7D3F-4F02-B43A-D3835D243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023" y="1055689"/>
            <a:ext cx="4101629" cy="2733351"/>
          </a:xfrm>
          <a:prstGeom prst="rect">
            <a:avLst/>
          </a:prstGeom>
        </p:spPr>
      </p:pic>
      <p:sp>
        <p:nvSpPr>
          <p:cNvPr id="10242" name="Rectangle 11">
            <a:extLst>
              <a:ext uri="{FF2B5EF4-FFF2-40B4-BE49-F238E27FC236}">
                <a16:creationId xmlns:a16="http://schemas.microsoft.com/office/drawing/2014/main" id="{48C9CBED-533A-4F87-A510-CCB5BB103C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435280" cy="630237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Биологические особенности борщевика: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001BA1F6-EBB7-4613-A687-40868DEEE39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49019" y="1188549"/>
            <a:ext cx="4543004" cy="2106952"/>
          </a:xfrm>
        </p:spPr>
        <p:txBody>
          <a:bodyPr rtlCol="0">
            <a:normAutofit lnSpcReduction="10000"/>
          </a:bodyPr>
          <a:lstStyle/>
          <a:p>
            <a:pPr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- борщевик Сосновского – многолетнее растение семейства зонтичных;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- в высоту борщевик вырастает от 1м до 5м;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- цветет один раз, после цветения и плодоношения отмирает;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D0BC811-CF3E-4E6A-8FBA-6CBC1D6DAD2B}"/>
              </a:ext>
            </a:extLst>
          </p:cNvPr>
          <p:cNvSpPr txBox="1">
            <a:spLocks noChangeArrowheads="1"/>
          </p:cNvSpPr>
          <p:nvPr/>
        </p:nvSpPr>
        <p:spPr>
          <a:xfrm>
            <a:off x="703667" y="3266098"/>
            <a:ext cx="5113337" cy="1008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600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CD389BA-5917-4B4A-BF5A-566BD06112A6}"/>
              </a:ext>
            </a:extLst>
          </p:cNvPr>
          <p:cNvSpPr txBox="1">
            <a:spLocks noChangeArrowheads="1"/>
          </p:cNvSpPr>
          <p:nvPr/>
        </p:nvSpPr>
        <p:spPr>
          <a:xfrm>
            <a:off x="482600" y="4149725"/>
            <a:ext cx="5113338" cy="1008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600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12E5FAB7-3C1D-441C-B7BF-8F0306204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4179127"/>
            <a:ext cx="4716016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- цветет с </a:t>
            </a:r>
            <a:r>
              <a:rPr lang="ru-RU" altLang="ru-RU" b="1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середины июня </a:t>
            </a:r>
            <a: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по конец июля;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- семена вызревают в конце августа - сентябре;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rebuchet MS" panose="020B0603020202020204" pitchFamily="34" charset="0"/>
              </a:rPr>
              <a:t>- одно растение дает в среднем от 10 до 35 тысяч семян.</a:t>
            </a:r>
          </a:p>
          <a:p>
            <a:pPr indent="-182880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dirty="0">
              <a:solidFill>
                <a:schemeClr val="tx1">
                  <a:lumMod val="85000"/>
                  <a:lumOff val="1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9F1737-076D-416A-A99F-DE5F84A5B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389" y="3576000"/>
            <a:ext cx="3898128" cy="2915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9BC3FE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1">
            <a:extLst>
              <a:ext uri="{FF2B5EF4-FFF2-40B4-BE49-F238E27FC236}">
                <a16:creationId xmlns:a16="http://schemas.microsoft.com/office/drawing/2014/main" id="{A5BE03A0-747D-492D-9D9C-FB2693650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8202" y="277813"/>
            <a:ext cx="8229600" cy="548935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Факторы, влияющие на тяжесть ожога</a:t>
            </a:r>
          </a:p>
        </p:txBody>
      </p:sp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5DBE156F-1DEC-4102-B1EB-53C641770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6683484"/>
              </p:ext>
            </p:extLst>
          </p:nvPr>
        </p:nvGraphicFramePr>
        <p:xfrm>
          <a:off x="5014390" y="3020831"/>
          <a:ext cx="3672408" cy="1474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Rectangle 11">
            <a:extLst>
              <a:ext uri="{FF2B5EF4-FFF2-40B4-BE49-F238E27FC236}">
                <a16:creationId xmlns:a16="http://schemas.microsoft.com/office/drawing/2014/main" id="{6A24B9D6-7E9A-48CE-9B8F-4309242B4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085" y="3758295"/>
            <a:ext cx="2768085" cy="186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3477B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477B2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477B2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477B2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477B2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От самого контакта с растением до появления первых симптомов может пройти как 15 минут, так и более суток.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DECC97-C4A5-4B57-9C93-501657522E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218" y="1262324"/>
            <a:ext cx="4937331" cy="824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3477B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477B2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477B2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477B2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477B2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endParaRPr lang="ru-RU" altLang="ru-RU" sz="3200" b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C7D860D-3B70-4F28-A3F0-E57D61E63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5367" y="3346911"/>
            <a:ext cx="5019121" cy="3233276"/>
          </a:xfrm>
          <a:prstGeom prst="rect">
            <a:avLst/>
          </a:prstGeom>
        </p:spPr>
      </p:pic>
      <p:sp>
        <p:nvSpPr>
          <p:cNvPr id="14" name="Rectangle 11">
            <a:extLst>
              <a:ext uri="{FF2B5EF4-FFF2-40B4-BE49-F238E27FC236}">
                <a16:creationId xmlns:a16="http://schemas.microsoft.com/office/drawing/2014/main" id="{641419A2-EDD5-4D85-B2A0-49DEC431B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239" y="1171708"/>
            <a:ext cx="8507288" cy="210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3477B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477B2"/>
                </a:solidFill>
                <a:latin typeface="Century Gothic" panose="020B0502020202020204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477B2"/>
                </a:solidFill>
                <a:latin typeface="Century Gothic" panose="020B0502020202020204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477B2"/>
                </a:solidFill>
                <a:latin typeface="Century Gothic" panose="020B0502020202020204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477B2"/>
                </a:solidFill>
                <a:latin typeface="Century Gothic" panose="020B0502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	Через какое время проявляется ожог и насколько он будет сильным зависит от целого ряда условий: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altLang="ru-RU" sz="3200" b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- индивидуального иммунитета человека;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- особенностей его кожи;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- интенсивности солнечного излучения в день ожога;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- длительности воздействия яда борщевика и солнца на кожу;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- места куда попал сок. </a:t>
            </a:r>
          </a:p>
        </p:txBody>
      </p:sp>
    </p:spTree>
    <p:extLst>
      <p:ext uri="{BB962C8B-B14F-4D97-AF65-F5344CB8AC3E}">
        <p14:creationId xmlns:p14="http://schemas.microsoft.com/office/powerpoint/2010/main" val="4071507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00000">
              <a:srgbClr val="9BC3FE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1">
            <a:extLst>
              <a:ext uri="{FF2B5EF4-FFF2-40B4-BE49-F238E27FC236}">
                <a16:creationId xmlns:a16="http://schemas.microsoft.com/office/drawing/2014/main" id="{A5BE03A0-747D-492D-9D9C-FB2693650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54893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Меры борьбы с борщевиком Сосновского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E39205-D033-470D-BB15-8DE98E434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83" y="4653137"/>
            <a:ext cx="2947347" cy="196489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DA8646-D76C-4311-B494-698D7188D5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879"/>
          <a:stretch/>
        </p:blipFill>
        <p:spPr>
          <a:xfrm>
            <a:off x="561183" y="861741"/>
            <a:ext cx="2947347" cy="191918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C01CD7-85A9-40B5-80CE-FC3467E677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2637967"/>
            <a:ext cx="3240360" cy="2158131"/>
          </a:xfrm>
          <a:prstGeom prst="rect">
            <a:avLst/>
          </a:prstGeom>
        </p:spPr>
      </p:pic>
      <p:graphicFrame>
        <p:nvGraphicFramePr>
          <p:cNvPr id="10" name="Схема 9">
            <a:extLst>
              <a:ext uri="{FF2B5EF4-FFF2-40B4-BE49-F238E27FC236}">
                <a16:creationId xmlns:a16="http://schemas.microsoft.com/office/drawing/2014/main" id="{C82C7E95-0DB5-49FC-82B9-0F4B562ABF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1607128"/>
              </p:ext>
            </p:extLst>
          </p:nvPr>
        </p:nvGraphicFramePr>
        <p:xfrm>
          <a:off x="3718248" y="861741"/>
          <a:ext cx="4968552" cy="17412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5DBE156F-1DEC-4102-B1EB-53C641770D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1844918"/>
              </p:ext>
            </p:extLst>
          </p:nvPr>
        </p:nvGraphicFramePr>
        <p:xfrm>
          <a:off x="5014390" y="3020831"/>
          <a:ext cx="3672408" cy="1474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id="{FF55D858-6037-4C4E-BA28-A02DA9EBBB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8534915"/>
              </p:ext>
            </p:extLst>
          </p:nvPr>
        </p:nvGraphicFramePr>
        <p:xfrm>
          <a:off x="3718247" y="5097396"/>
          <a:ext cx="4968551" cy="14749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1">
            <a:extLst>
              <a:ext uri="{FF2B5EF4-FFF2-40B4-BE49-F238E27FC236}">
                <a16:creationId xmlns:a16="http://schemas.microsoft.com/office/drawing/2014/main" id="{48C9CBED-533A-4F87-A510-CCB5BB103C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7119" y="537991"/>
            <a:ext cx="8229600" cy="630237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40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Результаты анкетирования:</a:t>
            </a:r>
          </a:p>
        </p:txBody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001BA1F6-EBB7-4613-A687-40868DEEE390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55576" y="2132856"/>
            <a:ext cx="8229600" cy="3625576"/>
          </a:xfrm>
        </p:spPr>
        <p:txBody>
          <a:bodyPr rtlCol="0">
            <a:normAutofit fontScale="92500"/>
          </a:bodyPr>
          <a:lstStyle/>
          <a:p>
            <a:pPr indent="-18288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•	Знают борщевик 20% опрошенных школьников;</a:t>
            </a:r>
          </a:p>
          <a:p>
            <a:pPr indent="-18288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•	Многие с этим растением встречались;</a:t>
            </a:r>
          </a:p>
          <a:p>
            <a:pPr indent="-18288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•	Об опасных свойствах борщевика знают 18%;</a:t>
            </a:r>
          </a:p>
          <a:p>
            <a:pPr indent="-18288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•	Многие подростки не задумываются об опасности незнакомых растений;</a:t>
            </a:r>
          </a:p>
          <a:p>
            <a:pPr indent="-18288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•	Со случаем ожога встречалось 3 человека.</a:t>
            </a:r>
          </a:p>
          <a:p>
            <a:pPr indent="-182880" algn="just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Wingdings 3" charset="2"/>
              <a:buNone/>
              <a:defRPr/>
            </a:pPr>
            <a:endParaRPr lang="ru-RU" altLang="ru-RU" b="1" dirty="0">
              <a:solidFill>
                <a:schemeClr val="accent2">
                  <a:lumMod val="50000"/>
                </a:schemeClr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D0BC811-CF3E-4E6A-8FBA-6CBC1D6DAD2B}"/>
              </a:ext>
            </a:extLst>
          </p:cNvPr>
          <p:cNvSpPr txBox="1">
            <a:spLocks noChangeArrowheads="1"/>
          </p:cNvSpPr>
          <p:nvPr/>
        </p:nvSpPr>
        <p:spPr>
          <a:xfrm>
            <a:off x="395288" y="2708275"/>
            <a:ext cx="5113337" cy="1008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600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CD389BA-5917-4B4A-BF5A-566BD06112A6}"/>
              </a:ext>
            </a:extLst>
          </p:cNvPr>
          <p:cNvSpPr txBox="1">
            <a:spLocks noChangeArrowheads="1"/>
          </p:cNvSpPr>
          <p:nvPr/>
        </p:nvSpPr>
        <p:spPr>
          <a:xfrm>
            <a:off x="482600" y="4149725"/>
            <a:ext cx="5113338" cy="10080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82880" fontAlgn="auto">
              <a:buClr>
                <a:schemeClr val="accent6">
                  <a:lumMod val="75000"/>
                </a:schemeClr>
              </a:buClr>
              <a:buFont typeface="Wingdings" pitchFamily="2" charset="2"/>
              <a:buNone/>
              <a:defRPr/>
            </a:pPr>
            <a:endParaRPr lang="ru-RU" altLang="ru-RU" sz="1600" dirty="0">
              <a:solidFill>
                <a:srgbClr val="CC33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046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81A99A2E-FE01-45AB-9981-4EF0F7324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495425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000" dirty="0">
                <a:solidFill>
                  <a:schemeClr val="accent3">
                    <a:lumMod val="75000"/>
                  </a:schemeClr>
                </a:solidFill>
                <a:latin typeface="Trebuchet MS" panose="020B0603020202020204" pitchFamily="34" charset="0"/>
              </a:rPr>
              <a:t>В ходе работы над проектом, в качестве наглядного пособия, мной была изготовлена памятка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F2E6F61-42F5-40D4-B205-4B5AAA9EC5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06" t="8509" r="5060" b="7199"/>
          <a:stretch/>
        </p:blipFill>
        <p:spPr>
          <a:xfrm rot="16919655">
            <a:off x="4566979" y="2599098"/>
            <a:ext cx="4567952" cy="31630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C0B990-8C93-48BD-82E5-C617D384C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26" t="6628" r="1864" b="8042"/>
          <a:stretch/>
        </p:blipFill>
        <p:spPr>
          <a:xfrm rot="15200728">
            <a:off x="430072" y="3499525"/>
            <a:ext cx="3291791" cy="23376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3FAE6D6-F157-4330-9564-A84B62BD67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19" t="2162" r="2328" b="2490"/>
          <a:stretch/>
        </p:blipFill>
        <p:spPr>
          <a:xfrm rot="15092358">
            <a:off x="2699961" y="2426406"/>
            <a:ext cx="2983570" cy="221741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F09E887D-657F-4276-9EAE-A9D179C62E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89957" y="331804"/>
            <a:ext cx="4043362" cy="630238"/>
          </a:xfrm>
        </p:spPr>
        <p:txBody>
          <a:bodyPr/>
          <a:lstStyle/>
          <a:p>
            <a:pPr algn="ctr" eaLnBrk="1" hangingPunct="1">
              <a:buFont typeface="Georgia" panose="02040502050405020303" pitchFamily="18" charset="0"/>
              <a:buNone/>
            </a:pPr>
            <a:r>
              <a:rPr lang="ru-RU" altLang="ru-RU" sz="3200" b="1" dirty="0">
                <a:solidFill>
                  <a:srgbClr val="002060"/>
                </a:solidFill>
                <a:latin typeface="Trebuchet MS" panose="020B0603020202020204" pitchFamily="34" charset="0"/>
              </a:rPr>
              <a:t>Заключение</a:t>
            </a:r>
          </a:p>
        </p:txBody>
      </p:sp>
      <p:sp>
        <p:nvSpPr>
          <p:cNvPr id="25605" name="Rectangle 2">
            <a:extLst>
              <a:ext uri="{FF2B5EF4-FFF2-40B4-BE49-F238E27FC236}">
                <a16:creationId xmlns:a16="http://schemas.microsoft.com/office/drawing/2014/main" id="{B2FA0039-EB14-4142-A5EF-E75A53A51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638" y="5661025"/>
            <a:ext cx="404336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 typeface="Georgia" panose="02040502050405020303" pitchFamily="18" charset="0"/>
              <a:buNone/>
            </a:pPr>
            <a:endParaRPr lang="ru-RU" altLang="ru-RU" sz="320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0FEF26-8EC9-4387-ACFF-B16B9A03F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950143"/>
            <a:ext cx="5055943" cy="382780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446F2D-0054-48E2-8E42-F86A982AF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06" y="841105"/>
            <a:ext cx="4445819" cy="41033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8E528B-5A6E-4EF1-88C2-3D137DE639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4855281"/>
            <a:ext cx="6856860" cy="145172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7DC778C-E2FB-48C4-B25E-BCC243C865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549275"/>
            <a:ext cx="8229600" cy="558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2700" b="1" dirty="0">
                <a:solidFill>
                  <a:schemeClr val="accent2">
                    <a:lumMod val="50000"/>
                  </a:schemeClr>
                </a:solidFill>
                <a:latin typeface="Trebuchet MS" panose="020B0603020202020204" pitchFamily="34" charset="0"/>
              </a:rPr>
              <a:t>Список литературы и информационных источников</a:t>
            </a:r>
            <a:br>
              <a:rPr lang="ru-RU" altLang="ru-RU" sz="2800" dirty="0">
                <a:solidFill>
                  <a:srgbClr val="CC3300"/>
                </a:solidFill>
              </a:rPr>
            </a:br>
            <a:endParaRPr lang="ru-RU" altLang="ru-RU" sz="2800" dirty="0">
              <a:solidFill>
                <a:srgbClr val="CC3300"/>
              </a:solidFill>
            </a:endParaRPr>
          </a:p>
        </p:txBody>
      </p:sp>
      <p:sp>
        <p:nvSpPr>
          <p:cNvPr id="26627" name="Объект 1">
            <a:extLst>
              <a:ext uri="{FF2B5EF4-FFF2-40B4-BE49-F238E27FC236}">
                <a16:creationId xmlns:a16="http://schemas.microsoft.com/office/drawing/2014/main" id="{03398F02-78AC-4F58-A197-41756601DF8A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>
          <a:xfrm>
            <a:off x="1054100" y="1404938"/>
            <a:ext cx="7705725" cy="5005387"/>
          </a:xfrm>
        </p:spPr>
        <p:txBody>
          <a:bodyPr/>
          <a:lstStyle/>
          <a:p>
            <a:pPr algn="just" eaLnBrk="1" hangingPunct="1">
              <a:spcBef>
                <a:spcPts val="600"/>
              </a:spcBef>
            </a:pPr>
            <a:r>
              <a:rPr lang="ru-RU" altLang="ru-RU" sz="1400">
                <a:solidFill>
                  <a:srgbClr val="002060"/>
                </a:solidFill>
                <a:latin typeface="Trebuchet MS" panose="020B0603020202020204" pitchFamily="34" charset="0"/>
              </a:rPr>
              <a:t>1.	«Большая Советская энциклопедия», Третье издание – Москва: Издательство «Советская энциклопедия», 1970 – 640 с.</a:t>
            </a:r>
          </a:p>
          <a:p>
            <a:pPr algn="just" eaLnBrk="1" hangingPunct="1">
              <a:spcBef>
                <a:spcPts val="600"/>
              </a:spcBef>
            </a:pPr>
            <a:r>
              <a:rPr lang="ru-RU" altLang="ru-RU" sz="1400">
                <a:solidFill>
                  <a:srgbClr val="002060"/>
                </a:solidFill>
                <a:latin typeface="Trebuchet MS" panose="020B0603020202020204" pitchFamily="34" charset="0"/>
              </a:rPr>
              <a:t>2.	«Энциклопедия для детей», Том 2, Биология – Москва: «Аванта+», 1999 – 589с.</a:t>
            </a:r>
          </a:p>
          <a:p>
            <a:pPr algn="just" eaLnBrk="1" hangingPunct="1">
              <a:spcBef>
                <a:spcPts val="600"/>
              </a:spcBef>
            </a:pPr>
            <a:r>
              <a:rPr lang="ru-RU" altLang="ru-RU" sz="1400">
                <a:solidFill>
                  <a:srgbClr val="002060"/>
                </a:solidFill>
                <a:latin typeface="Trebuchet MS" panose="020B0603020202020204" pitchFamily="34" charset="0"/>
              </a:rPr>
              <a:t>3.	Сацыперова И. Ф. «Борщевики флоры СССР — новые кормовые растения» - Лениздат: «Наука», 1984, 223 с.</a:t>
            </a:r>
          </a:p>
          <a:p>
            <a:pPr algn="just" eaLnBrk="1" hangingPunct="1">
              <a:spcBef>
                <a:spcPts val="600"/>
              </a:spcBef>
            </a:pPr>
            <a:r>
              <a:rPr lang="ru-RU" altLang="ru-RU" sz="1400">
                <a:solidFill>
                  <a:srgbClr val="002060"/>
                </a:solidFill>
                <a:latin typeface="Trebuchet MS" panose="020B0603020202020204" pitchFamily="34" charset="0"/>
              </a:rPr>
              <a:t>4.	Виноградова, Ю. К. «Внимание: Борщевик Сосновского,  растение из «Черной книги»  – Москва: «Вако», 2009 – 235 с.</a:t>
            </a:r>
          </a:p>
          <a:p>
            <a:pPr algn="just" eaLnBrk="1" hangingPunct="1">
              <a:spcBef>
                <a:spcPts val="600"/>
              </a:spcBef>
            </a:pPr>
            <a:r>
              <a:rPr lang="ru-RU" altLang="ru-RU" sz="1400">
                <a:solidFill>
                  <a:srgbClr val="002060"/>
                </a:solidFill>
                <a:latin typeface="Trebuchet MS" panose="020B0603020202020204" pitchFamily="34" charset="0"/>
              </a:rPr>
              <a:t>5.	Сайт: Борщевик – откуда появился [Электронный ресурс] – Режим доступа: </a:t>
            </a:r>
            <a:r>
              <a:rPr lang="en-US" altLang="ru-RU" sz="1400">
                <a:solidFill>
                  <a:srgbClr val="002060"/>
                </a:solidFill>
                <a:latin typeface="Trebuchet MS" panose="020B0603020202020204" pitchFamily="34" charset="0"/>
              </a:rPr>
              <a:t>https://borshevik.info/istoriya-poyavleniya-borshhevika-sosnovskogo</a:t>
            </a:r>
            <a:endParaRPr lang="ru-RU" altLang="ru-RU" sz="140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just" eaLnBrk="1" hangingPunct="1">
              <a:spcBef>
                <a:spcPts val="600"/>
              </a:spcBef>
            </a:pPr>
            <a:r>
              <a:rPr lang="ru-RU" altLang="ru-RU" sz="1400">
                <a:solidFill>
                  <a:srgbClr val="002060"/>
                </a:solidFill>
                <a:latin typeface="Trebuchet MS" panose="020B0603020202020204" pitchFamily="34" charset="0"/>
              </a:rPr>
              <a:t>6.	Сайт:  Про борщевик [Электронный ресурс] – Режим доступа: </a:t>
            </a:r>
            <a:r>
              <a:rPr lang="en-US" altLang="ru-RU" sz="1400">
                <a:solidFill>
                  <a:srgbClr val="002060"/>
                </a:solidFill>
                <a:latin typeface="Trebuchet MS" panose="020B0603020202020204" pitchFamily="34" charset="0"/>
              </a:rPr>
              <a:t>http://proborshevik.ru/archives/45</a:t>
            </a:r>
            <a:endParaRPr lang="ru-RU" altLang="ru-RU" sz="1400">
              <a:solidFill>
                <a:srgbClr val="002060"/>
              </a:solidFill>
              <a:latin typeface="Trebuchet MS" panose="020B0603020202020204" pitchFamily="34" charset="0"/>
            </a:endParaRPr>
          </a:p>
          <a:p>
            <a:pPr algn="just" eaLnBrk="1" hangingPunct="1">
              <a:spcBef>
                <a:spcPts val="600"/>
              </a:spcBef>
            </a:pPr>
            <a:r>
              <a:rPr lang="ru-RU" altLang="ru-RU" sz="1400">
                <a:solidFill>
                  <a:srgbClr val="002060"/>
                </a:solidFill>
                <a:latin typeface="Trebuchet MS" panose="020B0603020202020204" pitchFamily="34" charset="0"/>
              </a:rPr>
              <a:t>7.	Сайт:  Как выглядит борщевик и чем он опасен [Электронный ресурс] – Режим доступа: </a:t>
            </a:r>
            <a:r>
              <a:rPr lang="en-US" altLang="ru-RU" sz="1400">
                <a:solidFill>
                  <a:srgbClr val="002060"/>
                </a:solidFill>
                <a:latin typeface="Trebuchet MS" panose="020B0603020202020204" pitchFamily="34" charset="0"/>
              </a:rPr>
              <a:t>https://agronom.guru/borschevik</a:t>
            </a:r>
            <a:endParaRPr lang="ru-RU" altLang="ru-RU" sz="1400">
              <a:solidFill>
                <a:srgbClr val="002060"/>
              </a:solidFill>
              <a:latin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2291</TotalTime>
  <Words>283</Words>
  <Application>Microsoft Office PowerPoint</Application>
  <PresentationFormat>Экран (4:3)</PresentationFormat>
  <Paragraphs>85</Paragraphs>
  <Slides>9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Calibri</vt:lpstr>
      <vt:lpstr>Century Gothic</vt:lpstr>
      <vt:lpstr>Georgia</vt:lpstr>
      <vt:lpstr>Trebuchet MS</vt:lpstr>
      <vt:lpstr>Wingdings</vt:lpstr>
      <vt:lpstr>Wingdings 3</vt:lpstr>
      <vt:lpstr>Легкий дым</vt:lpstr>
      <vt:lpstr>Муниципальное казенное общеобразовательное учреждение «ООШ Нурменский ЦО» </vt:lpstr>
      <vt:lpstr>Презентация PowerPoint</vt:lpstr>
      <vt:lpstr>Биологические особенности борщевика:</vt:lpstr>
      <vt:lpstr>Факторы, влияющие на тяжесть ожога</vt:lpstr>
      <vt:lpstr>Меры борьбы с борщевиком Сосновского</vt:lpstr>
      <vt:lpstr>Результаты анкетирования:</vt:lpstr>
      <vt:lpstr>В ходе работы над проектом, в качестве наглядного пособия, мной была изготовлена памятка</vt:lpstr>
      <vt:lpstr>Заключение</vt:lpstr>
      <vt:lpstr>Список литературы и информационных источников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Кириленкова Елена Викторовна</dc:creator>
  <cp:lastModifiedBy>Елена</cp:lastModifiedBy>
  <cp:revision>175</cp:revision>
  <cp:lastPrinted>2021-03-03T14:13:42Z</cp:lastPrinted>
  <dcterms:created xsi:type="dcterms:W3CDTF">1601-01-01T00:00:00Z</dcterms:created>
  <dcterms:modified xsi:type="dcterms:W3CDTF">2023-10-31T17:59:19Z</dcterms:modified>
</cp:coreProperties>
</file>