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6" r:id="rId4"/>
    <p:sldId id="277" r:id="rId5"/>
    <p:sldId id="275" r:id="rId6"/>
    <p:sldId id="271" r:id="rId7"/>
    <p:sldId id="265" r:id="rId8"/>
    <p:sldId id="272" r:id="rId9"/>
    <p:sldId id="266" r:id="rId10"/>
    <p:sldId id="273" r:id="rId11"/>
    <p:sldId id="264" r:id="rId12"/>
    <p:sldId id="274" r:id="rId13"/>
    <p:sldId id="267" r:id="rId14"/>
    <p:sldId id="268" r:id="rId15"/>
    <p:sldId id="279" r:id="rId16"/>
    <p:sldId id="259" r:id="rId17"/>
    <p:sldId id="260" r:id="rId18"/>
    <p:sldId id="261" r:id="rId19"/>
    <p:sldId id="281" r:id="rId20"/>
    <p:sldId id="282" r:id="rId21"/>
    <p:sldId id="280" r:id="rId22"/>
    <p:sldId id="269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6" autoAdjust="0"/>
    <p:restoredTop sz="94434" autoAdjust="0"/>
  </p:normalViewPr>
  <p:slideViewPr>
    <p:cSldViewPr snapToGrid="0"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26D2-6785-4403-8B68-1E266DD21981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953ED-DCA0-4159-8956-F15AE7BFC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28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FA8B2-A930-449E-8F9F-B28B93A1F325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554F6-3ABF-40E5-9C6B-403A7DF33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98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Пища</a:t>
            </a:r>
            <a:r>
              <a:rPr lang="ru-RU" baseline="0" dirty="0" smtClean="0"/>
              <a:t> является основным источником энергии и «строительным материалом» для новых клеток организма. Кроме того, вкусная еда – это большое удовольствие для человека.</a:t>
            </a:r>
          </a:p>
          <a:p>
            <a:pPr algn="just"/>
            <a:r>
              <a:rPr lang="ru-RU" b="1" baseline="0" dirty="0" smtClean="0"/>
              <a:t>Как мы должны питаться, чтобы быть здоровыми?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  <a:p>
            <a:pPr algn="just"/>
            <a:r>
              <a:rPr lang="ru-RU" baseline="0" dirty="0" smtClean="0"/>
              <a:t>Есть три основных требования к питанию: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3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54F6-3ABF-40E5-9C6B-403A7DF3383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41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34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Витамины</a:t>
            </a:r>
            <a:r>
              <a:rPr lang="ru-RU" b="1" baseline="0" dirty="0" smtClean="0"/>
              <a:t> – что это!</a:t>
            </a:r>
          </a:p>
          <a:p>
            <a:pPr algn="just"/>
            <a:r>
              <a:rPr lang="ru-RU" b="1" baseline="0" dirty="0" smtClean="0"/>
              <a:t>Витамины</a:t>
            </a:r>
            <a:r>
              <a:rPr lang="ru-RU" b="0" baseline="0" dirty="0" smtClean="0"/>
              <a:t> – это такие вещества, которые помогают нам быть здоровыми и крепкими; защищают от микробов, бактерий и разных болезней; дают нам много сил и энергии. Одни витамины помогают детям расти, другие помогают глазам хорошо видеть, третьи – голове хорошо думать. А еще есть витамины, которые защищают нас от болезней.</a:t>
            </a:r>
          </a:p>
          <a:p>
            <a:pPr algn="just"/>
            <a:r>
              <a:rPr lang="ru-RU" b="1" baseline="0" dirty="0" smtClean="0"/>
              <a:t>А как вы думаете, где живут витамины и где нам их найти? </a:t>
            </a:r>
            <a:r>
              <a:rPr lang="ru-RU" b="0" baseline="0" dirty="0" smtClean="0"/>
              <a:t>(Ответы детей)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76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 А </a:t>
            </a:r>
            <a:endParaRPr lang="ru-RU" b="0" dirty="0" smtClean="0"/>
          </a:p>
          <a:p>
            <a:pPr algn="just"/>
            <a:r>
              <a:rPr lang="ru-RU" b="0" dirty="0" smtClean="0"/>
              <a:t>Расскажу</a:t>
            </a:r>
            <a:r>
              <a:rPr lang="ru-RU" b="0" baseline="0" dirty="0" smtClean="0"/>
              <a:t> вам не тая,</a:t>
            </a:r>
          </a:p>
          <a:p>
            <a:pPr algn="just"/>
            <a:r>
              <a:rPr lang="ru-RU" b="0" baseline="0" dirty="0" smtClean="0"/>
              <a:t>Как полезен я, друзья!</a:t>
            </a:r>
          </a:p>
          <a:p>
            <a:pPr algn="just"/>
            <a:r>
              <a:rPr lang="ru-RU" b="0" baseline="0" dirty="0" smtClean="0"/>
              <a:t>Я в морковке и томате,</a:t>
            </a:r>
          </a:p>
          <a:p>
            <a:pPr algn="just"/>
            <a:r>
              <a:rPr lang="ru-RU" b="0" baseline="0" dirty="0" smtClean="0"/>
              <a:t>В тыкве, персике, салате.</a:t>
            </a:r>
          </a:p>
          <a:p>
            <a:pPr algn="just"/>
            <a:r>
              <a:rPr lang="ru-RU" b="0" baseline="0" dirty="0" smtClean="0"/>
              <a:t>Съешь меня – и подрастешь,</a:t>
            </a:r>
          </a:p>
          <a:p>
            <a:pPr algn="just"/>
            <a:r>
              <a:rPr lang="ru-RU" b="0" baseline="0" dirty="0" smtClean="0"/>
              <a:t>Будешь ты во всем хорош!</a:t>
            </a:r>
          </a:p>
          <a:p>
            <a:pPr algn="just"/>
            <a:r>
              <a:rPr lang="ru-RU" b="0" baseline="0" dirty="0" smtClean="0"/>
              <a:t>Помни истину простую:</a:t>
            </a:r>
          </a:p>
          <a:p>
            <a:pPr algn="just"/>
            <a:r>
              <a:rPr lang="ru-RU" b="0" baseline="0" dirty="0" smtClean="0"/>
              <a:t>Лучше видит только тот,</a:t>
            </a:r>
          </a:p>
          <a:p>
            <a:pPr algn="just"/>
            <a:r>
              <a:rPr lang="ru-RU" b="0" baseline="0" dirty="0" smtClean="0"/>
              <a:t>Кто жует морковь сырую</a:t>
            </a:r>
          </a:p>
          <a:p>
            <a:pPr algn="just"/>
            <a:r>
              <a:rPr lang="ru-RU" b="0" baseline="0" dirty="0" smtClean="0"/>
              <a:t>Или пьет морковный сок!</a:t>
            </a:r>
          </a:p>
          <a:p>
            <a:pPr algn="just"/>
            <a:r>
              <a:rPr lang="ru-RU" b="1" baseline="0" dirty="0" smtClean="0"/>
              <a:t>Витамин А </a:t>
            </a:r>
            <a:r>
              <a:rPr lang="ru-RU" b="0" baseline="0" dirty="0" smtClean="0"/>
              <a:t>– его еще называют витамином роста. Он помогает нам расти, улучшает зрение. Найти его можно в молоке, яйцах, моркови, помидорах, абрикосе, говяжьей печени, сливочном масле, тыкве.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7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</a:t>
            </a:r>
            <a:r>
              <a:rPr lang="ru-RU" b="1" baseline="0" dirty="0" smtClean="0"/>
              <a:t> В</a:t>
            </a:r>
          </a:p>
          <a:p>
            <a:pPr algn="just"/>
            <a:r>
              <a:rPr lang="ru-RU" b="0" baseline="0" dirty="0" smtClean="0"/>
              <a:t>Рыба, хлеб, яйцо и сыр,</a:t>
            </a:r>
          </a:p>
          <a:p>
            <a:pPr algn="just"/>
            <a:r>
              <a:rPr lang="ru-RU" b="0" baseline="0" dirty="0" smtClean="0"/>
              <a:t>Мясо птица и кефир,</a:t>
            </a:r>
          </a:p>
          <a:p>
            <a:pPr algn="just"/>
            <a:r>
              <a:rPr lang="ru-RU" b="0" baseline="0" dirty="0" smtClean="0"/>
              <a:t>Дрожжи, курага, орехи – </a:t>
            </a:r>
          </a:p>
          <a:p>
            <a:pPr algn="just"/>
            <a:r>
              <a:rPr lang="ru-RU" b="0" baseline="0" dirty="0" smtClean="0"/>
              <a:t>Вот для вас секрет успеха!</a:t>
            </a:r>
          </a:p>
          <a:p>
            <a:pPr algn="just"/>
            <a:r>
              <a:rPr lang="ru-RU" b="0" baseline="0" dirty="0" smtClean="0"/>
              <a:t>И в горохе тоже я.</a:t>
            </a:r>
          </a:p>
          <a:p>
            <a:pPr algn="just"/>
            <a:r>
              <a:rPr lang="ru-RU" b="0" baseline="0" dirty="0" smtClean="0"/>
              <a:t>Много пользы от меня!</a:t>
            </a:r>
          </a:p>
          <a:p>
            <a:pPr algn="just"/>
            <a:r>
              <a:rPr lang="ru-RU" b="0" baseline="0" dirty="0" smtClean="0"/>
              <a:t>Очень важно спозаранку </a:t>
            </a:r>
          </a:p>
          <a:p>
            <a:pPr algn="just"/>
            <a:r>
              <a:rPr lang="ru-RU" b="0" baseline="0" dirty="0" smtClean="0"/>
              <a:t>Съесть за завтраком овсянку.</a:t>
            </a:r>
          </a:p>
          <a:p>
            <a:pPr algn="just"/>
            <a:r>
              <a:rPr lang="ru-RU" b="0" baseline="0" dirty="0" smtClean="0"/>
              <a:t>Черный хлеб полезен нам – </a:t>
            </a:r>
          </a:p>
          <a:p>
            <a:pPr algn="just"/>
            <a:r>
              <a:rPr lang="ru-RU" b="0" baseline="0" dirty="0" smtClean="0"/>
              <a:t>Ине только по утрам.</a:t>
            </a:r>
          </a:p>
          <a:p>
            <a:pPr algn="just"/>
            <a:r>
              <a:rPr lang="ru-RU" b="1" baseline="0" dirty="0" smtClean="0"/>
              <a:t>Витамин В –</a:t>
            </a:r>
            <a:r>
              <a:rPr lang="ru-RU" b="0" baseline="0" dirty="0" smtClean="0"/>
              <a:t>очень важен для работы головного мозга, для хорошей работы сердца. А найти его можно в черном хлебе, твороге, горохе, картофеле, сыре, курице, свекле, гречке, овсянке, рыбе.</a:t>
            </a: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61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54F6-3ABF-40E5-9C6B-403A7DF3383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Еще нам нужен </a:t>
            </a:r>
            <a:r>
              <a:rPr lang="ru-RU" b="1" dirty="0" smtClean="0"/>
              <a:t>Витамин С</a:t>
            </a:r>
            <a:endParaRPr lang="ru-RU" b="0" dirty="0" smtClean="0"/>
          </a:p>
          <a:p>
            <a:pPr algn="just"/>
            <a:r>
              <a:rPr lang="ru-RU" b="0" dirty="0" smtClean="0"/>
              <a:t>Земляничку ты сорвешь – </a:t>
            </a:r>
          </a:p>
          <a:p>
            <a:pPr algn="just"/>
            <a:r>
              <a:rPr lang="ru-RU" b="0" dirty="0" smtClean="0"/>
              <a:t>В ягодке меня найдешь.</a:t>
            </a:r>
          </a:p>
          <a:p>
            <a:pPr algn="just"/>
            <a:r>
              <a:rPr lang="ru-RU" b="0" dirty="0" smtClean="0"/>
              <a:t>Я в смородине, в капусте,</a:t>
            </a:r>
          </a:p>
          <a:p>
            <a:pPr algn="just"/>
            <a:r>
              <a:rPr lang="ru-RU" b="0" dirty="0" smtClean="0"/>
              <a:t>В яблоке живу и в луке,</a:t>
            </a:r>
          </a:p>
          <a:p>
            <a:pPr algn="just"/>
            <a:r>
              <a:rPr lang="ru-RU" b="0" dirty="0" smtClean="0"/>
              <a:t>Я в фасоли и картошке,</a:t>
            </a:r>
          </a:p>
          <a:p>
            <a:pPr algn="just"/>
            <a:r>
              <a:rPr lang="ru-RU" b="0" dirty="0" smtClean="0"/>
              <a:t>В помидоре и горошке!</a:t>
            </a:r>
          </a:p>
          <a:p>
            <a:pPr algn="just"/>
            <a:r>
              <a:rPr lang="ru-RU" b="0" dirty="0" smtClean="0"/>
              <a:t>От простуды и ангины</a:t>
            </a:r>
          </a:p>
          <a:p>
            <a:pPr algn="just"/>
            <a:r>
              <a:rPr lang="ru-RU" b="0" dirty="0" smtClean="0"/>
              <a:t>Помогают апельсины.</a:t>
            </a:r>
          </a:p>
          <a:p>
            <a:pPr algn="just"/>
            <a:r>
              <a:rPr lang="ru-RU" b="0" dirty="0" smtClean="0"/>
              <a:t>Ну а лучше съесть лимон,</a:t>
            </a:r>
          </a:p>
          <a:p>
            <a:pPr algn="just"/>
            <a:r>
              <a:rPr lang="ru-RU" b="0" dirty="0" smtClean="0"/>
              <a:t>Хоть и очень кислый он.</a:t>
            </a:r>
          </a:p>
          <a:p>
            <a:pPr algn="just"/>
            <a:r>
              <a:rPr lang="ru-RU" b="1" dirty="0" smtClean="0"/>
              <a:t>Витамин С </a:t>
            </a:r>
            <a:r>
              <a:rPr lang="ru-RU" b="0" dirty="0" smtClean="0"/>
              <a:t>– он помогает бороться с простудными заболеваниями, укрепляет кровеносные сосуды. Живет он в лимоне, апельсине, луке, в черной смородине, яблоке,</a:t>
            </a:r>
            <a:r>
              <a:rPr lang="ru-RU" b="0" baseline="0" dirty="0" smtClean="0"/>
              <a:t> сливе, ягодах шиповника.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18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 </a:t>
            </a:r>
            <a:r>
              <a:rPr lang="en-US" b="1" dirty="0" smtClean="0"/>
              <a:t>D</a:t>
            </a:r>
            <a:endParaRPr lang="ru-RU" b="0" dirty="0" smtClean="0"/>
          </a:p>
          <a:p>
            <a:pPr algn="just"/>
            <a:r>
              <a:rPr lang="ru-RU" b="0" dirty="0" smtClean="0"/>
              <a:t>Я – полезный витамин.</a:t>
            </a:r>
          </a:p>
          <a:p>
            <a:pPr algn="just"/>
            <a:r>
              <a:rPr lang="ru-RU" b="0" dirty="0" smtClean="0"/>
              <a:t>Вам, друзья, необходим!</a:t>
            </a:r>
          </a:p>
          <a:p>
            <a:pPr algn="just"/>
            <a:r>
              <a:rPr lang="ru-RU" b="0" dirty="0" smtClean="0"/>
              <a:t>Кто морскую рыбу ест,</a:t>
            </a:r>
          </a:p>
          <a:p>
            <a:pPr algn="just"/>
            <a:r>
              <a:rPr lang="ru-RU" b="0" dirty="0" smtClean="0"/>
              <a:t>Тот силен как Геркулес!</a:t>
            </a:r>
          </a:p>
          <a:p>
            <a:pPr algn="just"/>
            <a:r>
              <a:rPr lang="ru-RU" b="0" dirty="0" smtClean="0"/>
              <a:t>Если рыбий жир полюбишь,</a:t>
            </a:r>
          </a:p>
          <a:p>
            <a:pPr algn="just"/>
            <a:r>
              <a:rPr lang="ru-RU" b="0" dirty="0" smtClean="0"/>
              <a:t>Силачом тогда ты будешь!</a:t>
            </a:r>
          </a:p>
          <a:p>
            <a:pPr algn="just"/>
            <a:r>
              <a:rPr lang="ru-RU" b="0" dirty="0" smtClean="0"/>
              <a:t>Есть</a:t>
            </a:r>
            <a:r>
              <a:rPr lang="ru-RU" b="0" baseline="0" dirty="0" smtClean="0"/>
              <a:t> в икре я в яйце,</a:t>
            </a:r>
          </a:p>
          <a:p>
            <a:pPr algn="just"/>
            <a:r>
              <a:rPr lang="ru-RU" b="0" baseline="0" dirty="0" smtClean="0"/>
              <a:t>В масле, в сыре, в молоке.</a:t>
            </a:r>
            <a:endParaRPr lang="en-US" b="1" dirty="0" smtClean="0"/>
          </a:p>
          <a:p>
            <a:pPr algn="just"/>
            <a:r>
              <a:rPr lang="ru-RU" b="1" dirty="0" smtClean="0"/>
              <a:t>Витамин</a:t>
            </a:r>
            <a:r>
              <a:rPr lang="ru-RU" b="1" baseline="0" dirty="0" smtClean="0"/>
              <a:t> 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0" dirty="0" smtClean="0"/>
              <a:t>– он необходим нашим костям, чтобы они были крепкими. Их можно найти в желтке яйца, рыбьем жире, икре, в морской рыбе, печени, грибах, масле, сметане.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84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3. Пища должна быть разнообразной и полноценной,</a:t>
            </a:r>
            <a:r>
              <a:rPr lang="ru-RU" baseline="0" dirty="0" smtClean="0"/>
              <a:t> то есть, содержаться в нужном количестве все основные питательные вещества и витамины. На картинке изображено примерное соотношение разных видов продуктов для здорового рациона.</a:t>
            </a:r>
          </a:p>
          <a:p>
            <a:pPr algn="just"/>
            <a:r>
              <a:rPr lang="ru-RU" baseline="0" dirty="0" smtClean="0"/>
              <a:t>В основании пирамиды – </a:t>
            </a:r>
            <a:r>
              <a:rPr lang="ru-RU" b="1" baseline="0" dirty="0" smtClean="0"/>
              <a:t>Хлеб, зерновые и макаронные изделия</a:t>
            </a:r>
            <a:r>
              <a:rPr lang="ru-RU" b="0" baseline="0" dirty="0" smtClean="0"/>
              <a:t>.</a:t>
            </a:r>
          </a:p>
          <a:p>
            <a:pPr algn="just"/>
            <a:r>
              <a:rPr lang="ru-RU" b="0" baseline="0" dirty="0" smtClean="0"/>
              <a:t>Хлеб и зерна всегда были одним из основных продуктов питания человека. Предпочтение отдается сортам хлеба из муки грубого помола (ржаной хлеб, хлеб с отрубями).В них много растительного белка, витаминов и клетчатки. В дневном рационе и взрослого, и ребенка хотя бы один раз в день должна быть каша: овсяная, гречневая, рисовая, пшенная. Все эти продукты содержат полезные витамины и микроэлементы, которые просто необходимы для нашего кишечника.</a:t>
            </a:r>
          </a:p>
          <a:p>
            <a:pPr algn="just"/>
            <a:r>
              <a:rPr lang="ru-RU" b="0" baseline="0" dirty="0" smtClean="0"/>
              <a:t>Вторая ступень пирамиды – это фрукты и овощи.</a:t>
            </a:r>
          </a:p>
          <a:p>
            <a:pPr algn="just"/>
            <a:r>
              <a:rPr lang="ru-RU" b="0" baseline="0" dirty="0" smtClean="0"/>
              <a:t>Ягоды, фрукты и овощи – настоящий кладезь витаминов. В среднем, взрослый человек за год должен съедать 180кг овощей и фруктов, тогда весенние авитаминозы ему не страшны. </a:t>
            </a:r>
          </a:p>
          <a:p>
            <a:pPr algn="just"/>
            <a:r>
              <a:rPr lang="ru-RU" b="1" dirty="0" smtClean="0"/>
              <a:t>Авитаминоз </a:t>
            </a:r>
            <a:r>
              <a:rPr lang="ru-RU" b="0" dirty="0" smtClean="0"/>
              <a:t>–</a:t>
            </a:r>
            <a:r>
              <a:rPr lang="ru-RU" b="0" baseline="0" dirty="0" smtClean="0"/>
              <a:t> это нехватка витаминов в организме.</a:t>
            </a:r>
          </a:p>
          <a:p>
            <a:pPr algn="just"/>
            <a:r>
              <a:rPr lang="ru-RU" b="0" baseline="0" dirty="0" smtClean="0"/>
              <a:t>В третьей ступени пирамиды – мясо, рыба, птица и молочные продукты.</a:t>
            </a:r>
          </a:p>
          <a:p>
            <a:pPr algn="just"/>
            <a:r>
              <a:rPr lang="ru-RU" b="0" baseline="0" dirty="0" smtClean="0"/>
              <a:t>Мы привыкли считать этот набор основным и главным. Мясо – это животный белок и на его усвоение требуется 6-8 часов. Перед мясным блюдом лучше съесть салат из сырых овощей и зелень для лучшего усвоения. Правильно употреблять мясо 2-3 раза в неделю.</a:t>
            </a:r>
          </a:p>
          <a:p>
            <a:pPr algn="just"/>
            <a:r>
              <a:rPr lang="ru-RU" b="0" baseline="0" dirty="0" smtClean="0"/>
              <a:t>Другое дело – рыба. Она тоже содержит белок, но, в отличие от мяса, рыба быстрее усваивается. В ней содержатся различные минеральные вещества – йод, фтор, медь и цинк, которые повышают сопротивляемость организма инфекциям.</a:t>
            </a:r>
          </a:p>
          <a:p>
            <a:pPr algn="just"/>
            <a:r>
              <a:rPr lang="ru-RU" b="0" baseline="0" dirty="0" smtClean="0"/>
              <a:t>Молоко идеально для растущего организма. Оно является сбалансированным продуктом, обеспечивая организм ребенка практически всем необходимым. А в кефирах и йогуртах к тому же содержатся полезные </a:t>
            </a:r>
            <a:r>
              <a:rPr lang="ru-RU" b="0" baseline="0" dirty="0" err="1" smtClean="0"/>
              <a:t>бифидобактерии</a:t>
            </a:r>
            <a:r>
              <a:rPr lang="ru-RU" b="0" baseline="0" dirty="0" smtClean="0"/>
              <a:t>, формирующие иммунитет человека.</a:t>
            </a:r>
          </a:p>
          <a:p>
            <a:pPr algn="just"/>
            <a:r>
              <a:rPr lang="ru-RU" b="0" baseline="0" dirty="0" smtClean="0"/>
              <a:t>На вершине пирамиды здорового питания – соль, сахар и сладости. </a:t>
            </a:r>
          </a:p>
          <a:p>
            <a:pPr algn="just"/>
            <a:r>
              <a:rPr lang="ru-RU" b="0" baseline="0" dirty="0" smtClean="0"/>
              <a:t>Как мало им отводится места. Так же мало их должно быть в нашем рационе. Действительно, излишнее потребление соли и сахара приводит к болезням и лишнему весу. Любители сахара рискуют испортить себе зубы. Нужно приучать себя минимально употреблять эти продукты: вместо сахара, тортов, конфет, например, полезнее кушать джемы и фрукты.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96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50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62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83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1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8968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0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6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4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23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4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59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2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51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97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76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0414-A858-436D-8CCC-6A3110CBFABF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36254A-DBA3-462E-8C7B-CC27C0CE3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79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3.jpeg"/><Relationship Id="rId7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0120" y="1889760"/>
            <a:ext cx="5303520" cy="3307080"/>
          </a:xfrm>
        </p:spPr>
        <p:txBody>
          <a:bodyPr/>
          <a:lstStyle/>
          <a:p>
            <a:pPr algn="ctr"/>
            <a:r>
              <a:rPr lang="ru-RU" sz="6600" b="1" dirty="0" smtClean="0">
                <a:latin typeface="Comic Sans MS)"/>
              </a:rPr>
              <a:t>Полезные продукты и витамины</a:t>
            </a:r>
            <a:endParaRPr lang="ru-RU" sz="6600" b="1" dirty="0">
              <a:latin typeface="Comic Sans MS)"/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94360" y="30099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                                                                 «Детский сад присмотра и оздоровления  №79»                                                                       городского округа Самара</a:t>
            </a:r>
          </a:p>
          <a:p>
            <a:pPr algn="ctr"/>
            <a:endParaRPr lang="ru-RU" dirty="0">
              <a:solidFill>
                <a:srgbClr val="582A04"/>
              </a:solidFill>
              <a:latin typeface="Calibri" pitchFamily="34" charset="0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2823210" y="1458278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 проект</a:t>
            </a:r>
            <a:endParaRPr lang="ru-RU" sz="2000" b="1" dirty="0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2244090" y="5664518"/>
            <a:ext cx="5572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Фесик</a:t>
            </a:r>
            <a:r>
              <a:rPr lang="ru-RU" sz="20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Ольга Вячеславовна</a:t>
            </a:r>
            <a:endParaRPr lang="ru-RU" sz="2000" b="1" dirty="0">
              <a:solidFill>
                <a:srgbClr val="336600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5" y="2103120"/>
            <a:ext cx="4048948" cy="3166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6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картинки\витамин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14" y="0"/>
            <a:ext cx="8606972" cy="6899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10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723" y="240854"/>
            <a:ext cx="8596668" cy="4609515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вы хотите реже простужаться, быть бодрыми, быстрее выздоравливать при болезни, вам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нужен </a:t>
            </a:r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Витамин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sz="28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1184" y="4824632"/>
            <a:ext cx="8596668" cy="1570962"/>
          </a:xfrm>
        </p:spPr>
        <p:txBody>
          <a:bodyPr anchor="b">
            <a:norm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Повышает сопротивляемость к инфекциям, укрепляет кровеносные сосуды, поддерживает в здоровом состоянии десны, зубы, кости.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4" y="1908055"/>
            <a:ext cx="3191579" cy="3041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2" y="2723120"/>
            <a:ext cx="1486796" cy="158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60" y="1951188"/>
            <a:ext cx="1356101" cy="1313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2" y="1983323"/>
            <a:ext cx="986907" cy="905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41" y="1910021"/>
            <a:ext cx="1607918" cy="1294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72" y="3434048"/>
            <a:ext cx="1747911" cy="1651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42" y="3398803"/>
            <a:ext cx="2208610" cy="1548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0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картинки\витамин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7" y="0"/>
            <a:ext cx="8839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38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08" y="224014"/>
            <a:ext cx="9700380" cy="340360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Солнечный витамин </a:t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Если ты хочешь иметь крепкие кости,                                     хорошую кожу, красивые зубы,                                                  тебе нужен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Витамин</a:t>
            </a:r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792" y="4949371"/>
            <a:ext cx="9352036" cy="1570962"/>
          </a:xfrm>
        </p:spPr>
        <p:txBody>
          <a:bodyPr anchor="b"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Обязательно гуляй на свежем воздухе!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Принимай солнечные ванны!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44" y="1924730"/>
            <a:ext cx="2906876" cy="3171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99" y="1950199"/>
            <a:ext cx="1837208" cy="1956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37" y="3983761"/>
            <a:ext cx="2136116" cy="136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1" y="2210314"/>
            <a:ext cx="1532610" cy="1435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19" y="3669679"/>
            <a:ext cx="1921975" cy="1700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5" y="4049272"/>
            <a:ext cx="1615201" cy="1240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80" y="2223368"/>
            <a:ext cx="1793541" cy="132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6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230"/>
            <a:ext cx="10048722" cy="340360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вы хотите защитить кожу,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иметь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хорошую кровь, крепкие кости,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вам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нужен </a:t>
            </a:r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Витамин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9226" y="4712930"/>
            <a:ext cx="8596668" cy="1570962"/>
          </a:xfrm>
        </p:spPr>
        <p:txBody>
          <a:bodyPr anchor="b"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Предотвращает внутренние кровотечения и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кровоизлияния. Ускоряет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заживление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ран. Усиливает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сокращения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мышц. Обеспечивает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организм энергией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663839"/>
            <a:ext cx="2681977" cy="2815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75" y="1711569"/>
            <a:ext cx="1136992" cy="1071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91" y="2972889"/>
            <a:ext cx="1924783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9" y="1679751"/>
            <a:ext cx="1854078" cy="1318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27" y="1681093"/>
            <a:ext cx="1758378" cy="1283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97" y="3143308"/>
            <a:ext cx="1490395" cy="1505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8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ambar-cafe.ru/upload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176" y="1143000"/>
            <a:ext cx="6321152" cy="5421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629" y="362857"/>
            <a:ext cx="7242048" cy="72571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Comic Sans MS)"/>
              </a:rPr>
              <a:t>Пирамида питания</a:t>
            </a:r>
            <a:endParaRPr lang="ru-RU" sz="4400" dirty="0">
              <a:latin typeface="Comic Sans MS)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8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488" y="367518"/>
            <a:ext cx="6213787" cy="1101603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А Г А Д К И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456" y="1986418"/>
            <a:ext cx="6856230" cy="1060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Круглое, румяное,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расту на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ветке.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Любят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меня взрослые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маленькие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детки.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12" r="21267"/>
          <a:stretch>
            <a:fillRect/>
          </a:stretch>
        </p:blipFill>
        <p:spPr>
          <a:xfrm>
            <a:off x="7965055" y="1622556"/>
            <a:ext cx="2046514" cy="177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715" y="3466134"/>
            <a:ext cx="6473906" cy="12558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0737" y="5395995"/>
            <a:ext cx="6096000" cy="1139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Заставит плакать всех вокруг,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Хоть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он и не драчун, а ... </a:t>
            </a:r>
            <a:endParaRPr lang="ru-RU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54" y="5001136"/>
            <a:ext cx="2054416" cy="172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545324" y="3336818"/>
            <a:ext cx="7681477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плетне зеленый крюк, на крюке висит сундук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сундуке пять ребят дружно рядышком сидят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Вдруг раскрылся сундук, все рассыпалось вокруг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3" y="3114136"/>
            <a:ext cx="2676525" cy="203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616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807" y="400334"/>
            <a:ext cx="698541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От него здоровье, сила, и румянец щек всегда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Белое, а не белила, жидкое, а не вода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91" y="298223"/>
            <a:ext cx="3073380" cy="2357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13904" y="2785290"/>
            <a:ext cx="558474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Расколи лед – возьмешь серебро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Разрежь серебро- возьмешь золото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56" y="1765362"/>
            <a:ext cx="3272259" cy="237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32629" y="4292156"/>
            <a:ext cx="552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Отгадать легко и быстро,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Мягкий, пышный и душистый.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Он и черный он и белый,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бывает подгорелый.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88" y="4157790"/>
            <a:ext cx="3839304" cy="235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721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92" y="609600"/>
            <a:ext cx="8596668" cy="81123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Полезные и вредные продукты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4724" y="2178236"/>
            <a:ext cx="3235768" cy="5762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)"/>
              </a:rPr>
              <a:t>ВРЕДНО</a:t>
            </a:r>
            <a:endParaRPr lang="ru-RU" dirty="0">
              <a:solidFill>
                <a:srgbClr val="FF0000"/>
              </a:solidFill>
              <a:latin typeface="Comic Sans MS)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1187" y="2763124"/>
            <a:ext cx="4534884" cy="357646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Кока-Кола и другие газированные напитки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Чипсы, картофель фри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Гамбургеры, хот-доги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Торты, пирожные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Жевательная резинка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Майонез, кетчуп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К</a:t>
            </a:r>
            <a:r>
              <a:rPr lang="ru-RU" sz="2400" dirty="0" smtClean="0">
                <a:latin typeface="Comic Sans MS" panose="030F0702030302020204" pitchFamily="66" charset="0"/>
              </a:rPr>
              <a:t>олбаса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11941" y="2074719"/>
            <a:ext cx="4185618" cy="57626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Comic Sans MS)"/>
              </a:rPr>
              <a:t>ПОЛЕЗНО</a:t>
            </a:r>
            <a:endParaRPr lang="ru-RU" dirty="0">
              <a:solidFill>
                <a:srgbClr val="0070C0"/>
              </a:solidFill>
              <a:latin typeface="Comic Sans MS)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67108" y="2688224"/>
            <a:ext cx="5109576" cy="37070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)"/>
              </a:rPr>
              <a:t>Натуральные соки, молоко</a:t>
            </a:r>
          </a:p>
          <a:p>
            <a:r>
              <a:rPr lang="ru-RU" sz="2400" dirty="0" smtClean="0">
                <a:latin typeface="Comic Sans MS)"/>
              </a:rPr>
              <a:t>Орехи, фрукты</a:t>
            </a:r>
          </a:p>
          <a:p>
            <a:r>
              <a:rPr lang="ru-RU" sz="2400" dirty="0" smtClean="0">
                <a:latin typeface="Comic Sans MS)"/>
              </a:rPr>
              <a:t>Тушеные или свежие овощи</a:t>
            </a:r>
          </a:p>
          <a:p>
            <a:r>
              <a:rPr lang="ru-RU" sz="2400" dirty="0" smtClean="0">
                <a:latin typeface="Comic Sans MS)"/>
              </a:rPr>
              <a:t>Отварное и тушеное мясо</a:t>
            </a:r>
          </a:p>
          <a:p>
            <a:r>
              <a:rPr lang="ru-RU" sz="2400" dirty="0" smtClean="0">
                <a:latin typeface="Comic Sans MS)"/>
              </a:rPr>
              <a:t>Сыр, яйца, творог</a:t>
            </a:r>
          </a:p>
          <a:p>
            <a:r>
              <a:rPr lang="ru-RU" sz="2400" dirty="0" smtClean="0">
                <a:latin typeface="Comic Sans MS)"/>
              </a:rPr>
              <a:t>Мед, сухофрукты</a:t>
            </a:r>
          </a:p>
          <a:p>
            <a:r>
              <a:rPr lang="ru-RU" sz="2400" dirty="0" smtClean="0">
                <a:latin typeface="Comic Sans MS)"/>
              </a:rPr>
              <a:t>Ягоды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66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74743D5-5EE2-4D84-9268-C776EE3EC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54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5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754" y="345446"/>
            <a:ext cx="5549295" cy="4756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Что же такое витамины?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1" y="772485"/>
            <a:ext cx="5103473" cy="51034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11" y="4397322"/>
            <a:ext cx="5451882" cy="23468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Витамины 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это вещества,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которые </a:t>
            </a:r>
            <a:r>
              <a:rPr lang="ru-RU" sz="2400" dirty="0">
                <a:solidFill>
                  <a:srgbClr val="002060"/>
                </a:solidFill>
              </a:rPr>
              <a:t>организм обязательно должен получать с пищей.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Слово </a:t>
            </a:r>
            <a:r>
              <a:rPr lang="ru-RU" sz="2400" dirty="0">
                <a:solidFill>
                  <a:srgbClr val="002060"/>
                </a:solidFill>
              </a:rPr>
              <a:t>«витамины» образовано от латинского слова «вита»,что в переводе означает «жизнь».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3" y="958765"/>
            <a:ext cx="2656056" cy="3222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1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6E5A72-C5E5-4676-BF27-0643F02D73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72" y="0"/>
            <a:ext cx="8695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82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2742" y="1082819"/>
            <a:ext cx="3193143" cy="1611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Надо кушать помидоры,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Фрукты, овощи, лимоны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Кашу – утром, суп в обед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 на ужин винегрет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8" y="2886437"/>
            <a:ext cx="1807665" cy="1636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87" y="3143181"/>
            <a:ext cx="1494705" cy="1489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86" y="4917057"/>
            <a:ext cx="1912233" cy="1561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7" y="5114451"/>
            <a:ext cx="2007611" cy="1376617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11854" y="1210162"/>
            <a:ext cx="3952585" cy="14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Ну, а если свой обед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Ты начнешь с кулька конфет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Жвачкой импортной закусишь,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Шоколадкой подсластишь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1" y="3039896"/>
            <a:ext cx="1924856" cy="10245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10" y="4363524"/>
            <a:ext cx="1670759" cy="957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50" y="5437060"/>
            <a:ext cx="1666253" cy="1186207"/>
          </a:xfrm>
          <a:prstGeom prst="rect">
            <a:avLst/>
          </a:prstGeom>
        </p:spPr>
      </p:pic>
      <p:sp>
        <p:nvSpPr>
          <p:cNvPr id="14" name="Заголовок 9"/>
          <p:cNvSpPr txBox="1">
            <a:spLocks/>
          </p:cNvSpPr>
          <p:nvPr/>
        </p:nvSpPr>
        <p:spPr>
          <a:xfrm>
            <a:off x="7810694" y="2838364"/>
            <a:ext cx="3604379" cy="14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 тогда наверняка,</a:t>
            </a:r>
            <a:b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Ваши спутники всегда</a:t>
            </a:r>
            <a:b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Близорукость, бледный вид</a:t>
            </a:r>
            <a:b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неважный аппетит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85" y="4552230"/>
            <a:ext cx="1982063" cy="1892031"/>
          </a:xfrm>
          <a:prstGeom prst="rect">
            <a:avLst/>
          </a:prstGeom>
        </p:spPr>
      </p:pic>
      <p:sp>
        <p:nvSpPr>
          <p:cNvPr id="16" name="Текст 2"/>
          <p:cNvSpPr txBox="1">
            <a:spLocks/>
          </p:cNvSpPr>
          <p:nvPr/>
        </p:nvSpPr>
        <p:spPr>
          <a:xfrm>
            <a:off x="3110125" y="103517"/>
            <a:ext cx="5281654" cy="109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 ты правильно питаешься?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018" y="529096"/>
            <a:ext cx="1511124" cy="171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1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017" y="258108"/>
            <a:ext cx="9453636" cy="3403600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latin typeface="Comic Sans MS)"/>
              </a:rPr>
              <a:t>Ребята, соблюдайте эти простые правила: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2060"/>
                </a:solidFill>
              </a:rPr>
              <a:t>-  </a:t>
            </a:r>
            <a:r>
              <a:rPr lang="ru-RU" sz="3100" dirty="0" smtClean="0">
                <a:solidFill>
                  <a:srgbClr val="002060"/>
                </a:solidFill>
                <a:latin typeface="Comic Sans MS)"/>
              </a:rPr>
              <a:t>Ешьте здоровые, полезные продукты</a:t>
            </a:r>
            <a:br>
              <a:rPr lang="ru-RU" sz="3100" dirty="0" smtClean="0">
                <a:solidFill>
                  <a:srgbClr val="002060"/>
                </a:solidFill>
                <a:latin typeface="Comic Sans MS)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)"/>
              </a:rPr>
              <a:t>- Употребляйте овощи, фрукты, ягоды</a:t>
            </a:r>
            <a:br>
              <a:rPr lang="ru-RU" sz="3100" dirty="0" smtClean="0">
                <a:solidFill>
                  <a:srgbClr val="002060"/>
                </a:solidFill>
                <a:latin typeface="Comic Sans MS)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)"/>
              </a:rPr>
              <a:t>- Соблюдайте режим дня и режим питания</a:t>
            </a:r>
            <a:br>
              <a:rPr lang="ru-RU" sz="3100" dirty="0" smtClean="0">
                <a:solidFill>
                  <a:srgbClr val="002060"/>
                </a:solidFill>
                <a:latin typeface="Comic Sans MS)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)"/>
              </a:rPr>
              <a:t>- Соблюдайте личную гигиену </a:t>
            </a:r>
            <a:br>
              <a:rPr lang="ru-RU" sz="3100" dirty="0" smtClean="0">
                <a:solidFill>
                  <a:srgbClr val="002060"/>
                </a:solidFill>
                <a:latin typeface="Comic Sans MS)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)"/>
              </a:rPr>
              <a:t>- Занимайтесь физкультурой, больше двигайтесь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8664" y="4403307"/>
            <a:ext cx="5667194" cy="15709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)"/>
              </a:rPr>
              <a:t>И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omic Sans MS)"/>
              </a:rPr>
              <a:t>будете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)"/>
              </a:rPr>
              <a:t>здоровы 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)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97" y="1109882"/>
            <a:ext cx="2247900" cy="203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7" y="4039627"/>
            <a:ext cx="3617551" cy="2706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333" y="41228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MS (Заголовки)"/>
              </a:rPr>
              <a:t>«Дерево держится своими корнями,                   а человек пищей»</a:t>
            </a:r>
            <a:endParaRPr lang="ru-RU" dirty="0">
              <a:latin typeface="Comic Sans MSMS (Заголовки)"/>
            </a:endParaRPr>
          </a:p>
        </p:txBody>
      </p:sp>
      <p:pic>
        <p:nvPicPr>
          <p:cNvPr id="125956" name="Picture 4" descr="http://zoozel.ru/gallery/images/1796960_derevo-s-korny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101" y="1855550"/>
            <a:ext cx="3699914" cy="4075315"/>
          </a:xfrm>
          <a:prstGeom prst="rect">
            <a:avLst/>
          </a:prstGeom>
          <a:noFill/>
        </p:spPr>
      </p:pic>
      <p:pic>
        <p:nvPicPr>
          <p:cNvPr id="125958" name="Picture 6" descr="http://ddu40.minsk.edu.by/ru/sm_full.aspx?guid=32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4"/>
          <a:stretch>
            <a:fillRect/>
          </a:stretch>
        </p:blipFill>
        <p:spPr bwMode="auto">
          <a:xfrm>
            <a:off x="5527890" y="1646822"/>
            <a:ext cx="4172609" cy="414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10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detskii-mir55.ru/wp-content/uploads/2015/05/159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482" y="1513601"/>
            <a:ext cx="7247160" cy="48422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761" y="661222"/>
            <a:ext cx="8299319" cy="79568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mic Sans MS" pitchFamily="66" charset="0"/>
              </a:rPr>
              <a:t>Витамины – помощники здо</a:t>
            </a:r>
            <a:r>
              <a:rPr lang="ru-RU" sz="4400" dirty="0" smtClean="0">
                <a:latin typeface="Comic Sans MS" pitchFamily="66" charset="0"/>
              </a:rPr>
              <a:t>ровья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9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06" y="0"/>
            <a:ext cx="9511695" cy="185782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Витамины – </a:t>
            </a:r>
            <a:br>
              <a:rPr lang="ru-RU" sz="4400" dirty="0" smtClean="0">
                <a:latin typeface="Comic Sans MS" pitchFamily="66" charset="0"/>
              </a:rPr>
            </a:br>
            <a:r>
              <a:rPr lang="ru-RU" sz="4400" dirty="0" smtClean="0">
                <a:latin typeface="Comic Sans MS" pitchFamily="66" charset="0"/>
              </a:rPr>
              <a:t>помощники  нашего здоровья!</a:t>
            </a:r>
            <a:endParaRPr lang="ru-RU" sz="4400" dirty="0"/>
          </a:p>
        </p:txBody>
      </p:sp>
      <p:pic>
        <p:nvPicPr>
          <p:cNvPr id="1026" name="Picture 2" descr="D:\ДЕТСКИЙ САД\2019-2020\НЕДЕЛЯ ЗДОРОВЬЯ\Челове из овоще и фруктов png.png"/>
          <p:cNvPicPr>
            <a:picLocks noChangeAspect="1" noChangeArrowheads="1"/>
          </p:cNvPicPr>
          <p:nvPr/>
        </p:nvPicPr>
        <p:blipFill>
          <a:blip r:embed="rId3" cstate="print"/>
          <a:srcRect l="3340" t="17702" r="2505"/>
          <a:stretch>
            <a:fillRect/>
          </a:stretch>
        </p:blipFill>
        <p:spPr bwMode="auto">
          <a:xfrm>
            <a:off x="1854955" y="1348090"/>
            <a:ext cx="7126514" cy="5509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4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413-spb.ru/images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808" y="181154"/>
            <a:ext cx="7806906" cy="6340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3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" y="261258"/>
            <a:ext cx="9889065" cy="340360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вы хотите хорошо расти, хорошо видеть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иметь крепкие зубы, вам нужен </a:t>
            </a:r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Витамин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051" y="4884438"/>
            <a:ext cx="10484152" cy="766759"/>
          </a:xfrm>
        </p:spPr>
        <p:txBody>
          <a:bodyPr anchor="b"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Укрепляет зрение, способствует росту, оздоравливает кожу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05" y="1928649"/>
            <a:ext cx="3015641" cy="2940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1" y="1895044"/>
            <a:ext cx="2051796" cy="1463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29" y="1982433"/>
            <a:ext cx="1899139" cy="1229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02" y="1948216"/>
            <a:ext cx="1894156" cy="1335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1" y="3498369"/>
            <a:ext cx="1864116" cy="1434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21" y="3386505"/>
            <a:ext cx="2074885" cy="1569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84"/>
          <a:stretch>
            <a:fillRect/>
          </a:stretch>
        </p:blipFill>
        <p:spPr>
          <a:xfrm>
            <a:off x="4705768" y="3424512"/>
            <a:ext cx="2057342" cy="1368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0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картинки\витамин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916" y="155275"/>
            <a:ext cx="8350371" cy="6538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91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602" y="491022"/>
            <a:ext cx="8596668" cy="340360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вы хотите быть сильными, иметь хороший аппетит и не хотите огорчаться по пустякам, вам нужен </a:t>
            </a:r>
            <a:r>
              <a:rPr 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Витамин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4143" y="5221816"/>
            <a:ext cx="10455124" cy="758162"/>
          </a:xfrm>
        </p:spPr>
        <p:txBody>
          <a:bodyPr anchor="b">
            <a:no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Comic Sans MS" pitchFamily="66" charset="0"/>
              </a:rPr>
              <a:t>Улучшает сон, влияет на настроение, ускоряет заживление ран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2" r="12000"/>
          <a:stretch>
            <a:fillRect/>
          </a:stretch>
        </p:blipFill>
        <p:spPr>
          <a:xfrm>
            <a:off x="7763774" y="1888983"/>
            <a:ext cx="2286000" cy="3083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0" y="2074084"/>
            <a:ext cx="2118990" cy="1427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68" y="2169725"/>
            <a:ext cx="2112877" cy="1444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1" y="3821122"/>
            <a:ext cx="2300509" cy="1484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24" y="3785980"/>
            <a:ext cx="2078812" cy="14591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83" y="3588001"/>
            <a:ext cx="2124075" cy="17864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46" y="2074082"/>
            <a:ext cx="2078812" cy="1415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0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</TotalTime>
  <Words>1291</Words>
  <Application>Microsoft Office PowerPoint</Application>
  <PresentationFormat>Произвольный</PresentationFormat>
  <Paragraphs>139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Грань</vt:lpstr>
      <vt:lpstr>Полезные продукты и витамины</vt:lpstr>
      <vt:lpstr>Что же такое витамины?</vt:lpstr>
      <vt:lpstr>«Дерево держится своими корнями,                   а человек пищей»</vt:lpstr>
      <vt:lpstr>Витамины – помощники здоровья</vt:lpstr>
      <vt:lpstr>Витамины –  помощники  нашего здоровья!</vt:lpstr>
      <vt:lpstr>Слайд 6</vt:lpstr>
      <vt:lpstr>Если вы хотите хорошо расти, хорошо видеть  и иметь крепкие зубы, вам нужен Витамин </vt:lpstr>
      <vt:lpstr>Слайд 8</vt:lpstr>
      <vt:lpstr>Если вы хотите быть сильными, иметь хороший аппетит и не хотите огорчаться по пустякам, вам нужен Витамин</vt:lpstr>
      <vt:lpstr>Слайд 10</vt:lpstr>
      <vt:lpstr>Если вы хотите реже простужаться, быть бодрыми, быстрее выздоравливать при болезни, вам нужен Витамин  </vt:lpstr>
      <vt:lpstr>Слайд 12</vt:lpstr>
      <vt:lpstr>Солнечный витамин  Если ты хочешь иметь крепкие кости,                                     хорошую кожу, красивые зубы,                                                  тебе нужен Витамин</vt:lpstr>
      <vt:lpstr>Если вы хотите защитить кожу,                                                   иметь хорошую кровь, крепкие кости,                                             вам нужен Витамин </vt:lpstr>
      <vt:lpstr>Пирамида питания</vt:lpstr>
      <vt:lpstr>З А Г А Д К И </vt:lpstr>
      <vt:lpstr>Слайд 17</vt:lpstr>
      <vt:lpstr>Полезные и вредные продукты</vt:lpstr>
      <vt:lpstr>Слайд 19</vt:lpstr>
      <vt:lpstr>Слайд 20</vt:lpstr>
      <vt:lpstr>Ну, а если свой обед  Ты начнешь с кулька конфет Жвачкой импортной закусишь,  Шоколадкой подсластишь</vt:lpstr>
      <vt:lpstr>Ребята, соблюдайте эти простые правила: -  Ешьте здоровые, полезные продукты - Употребляйте овощи, фрукты, ягоды - Соблюдайте режим дня и режим питания - Соблюдайте личную гигиену  - Занимайтесь физкультурой, больше двигайтесь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продукты и витамины</dc:title>
  <dc:creator>Asus User</dc:creator>
  <cp:lastModifiedBy>user</cp:lastModifiedBy>
  <cp:revision>75</cp:revision>
  <dcterms:created xsi:type="dcterms:W3CDTF">2015-06-09T21:18:33Z</dcterms:created>
  <dcterms:modified xsi:type="dcterms:W3CDTF">2022-12-03T14:32:03Z</dcterms:modified>
</cp:coreProperties>
</file>