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49" r:id="rId4"/>
  </p:sldMasterIdLst>
  <p:notesMasterIdLst>
    <p:notesMasterId r:id="rId18"/>
  </p:notesMasterIdLst>
  <p:handoutMasterIdLst>
    <p:handoutMasterId r:id="rId19"/>
  </p:handoutMasterIdLst>
  <p:sldIdLst>
    <p:sldId id="267" r:id="rId5"/>
    <p:sldId id="268" r:id="rId6"/>
    <p:sldId id="282" r:id="rId7"/>
    <p:sldId id="271" r:id="rId8"/>
    <p:sldId id="279" r:id="rId9"/>
    <p:sldId id="278" r:id="rId10"/>
    <p:sldId id="272" r:id="rId11"/>
    <p:sldId id="273" r:id="rId12"/>
    <p:sldId id="283" r:id="rId13"/>
    <p:sldId id="269" r:id="rId14"/>
    <p:sldId id="270" r:id="rId15"/>
    <p:sldId id="277" r:id="rId16"/>
    <p:sldId id="280" r:id="rId17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730B351-01BE-48EC-B701-8046A27C308B}" type="datetime1">
              <a:rPr lang="ru-RU" noProof="1" smtClean="0"/>
              <a:t>30.04.2023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7ABD897-4713-476D-AE20-029593262098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5601369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A3C3DEB-F00F-4C5E-B755-0F9698B17AA6}" type="datetime1">
              <a:rPr lang="ru-RU" noProof="1" smtClean="0"/>
              <a:t>30.04.2023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FCC149C-479E-4175-B238-B83A279FCF50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7289732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pPr rtl="0"/>
            <a:fld id="{BF968B2B-3E70-4362-9375-2079A7E8B5D3}" type="datetime1">
              <a:rPr lang="ru-RU" noProof="1" smtClean="0"/>
              <a:t>30.04.2023</a:t>
            </a:fld>
            <a:endParaRPr lang="ru-RU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pPr rtl="0"/>
            <a:endParaRPr lang="ru-RU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pPr rtl="0"/>
            <a:fld id="{6D22F896-40B5-4ADD-8801-0D06FADFA095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671731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D3D6-2994-4777-9559-1E0BA6D0F28C}" type="datetime1">
              <a:rPr lang="ru-RU" noProof="1" smtClean="0"/>
              <a:pPr/>
              <a:t>30.04.2023</a:t>
            </a:fld>
            <a:endParaRPr lang="ru-RU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ru-RU" noProof="1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43624415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4BED3D6-2994-4777-9559-1E0BA6D0F28C}" type="datetime1">
              <a:rPr lang="ru-RU" noProof="1" smtClean="0"/>
              <a:pPr/>
              <a:t>30.04.2023</a:t>
            </a:fld>
            <a:endParaRPr lang="ru-RU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ru-RU" noProof="1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67784156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4BED3D6-2994-4777-9559-1E0BA6D0F28C}" type="datetime1">
              <a:rPr lang="ru-RU" noProof="1" smtClean="0"/>
              <a:pPr/>
              <a:t>30.04.2023</a:t>
            </a:fld>
            <a:endParaRPr lang="ru-RU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ru-RU" noProof="1" smtClean="0"/>
              <a:pPr/>
              <a:t>‹#›</a:t>
            </a:fld>
            <a:endParaRPr lang="ru-RU" noProof="1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846178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4BED3D6-2994-4777-9559-1E0BA6D0F28C}" type="datetime1">
              <a:rPr lang="ru-RU" noProof="1" smtClean="0"/>
              <a:pPr/>
              <a:t>30.04.2023</a:t>
            </a:fld>
            <a:endParaRPr lang="ru-RU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ru-RU" noProof="1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14175402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D3D6-2994-4777-9559-1E0BA6D0F28C}" type="datetime1">
              <a:rPr lang="ru-RU" noProof="1" smtClean="0"/>
              <a:pPr/>
              <a:t>30.04.2023</a:t>
            </a:fld>
            <a:endParaRPr lang="ru-RU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ru-RU" noProof="1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91392013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D3D6-2994-4777-9559-1E0BA6D0F28C}" type="datetime1">
              <a:rPr lang="ru-RU" noProof="1" smtClean="0"/>
              <a:pPr/>
              <a:t>30.04.2023</a:t>
            </a:fld>
            <a:endParaRPr lang="ru-RU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ru-RU" noProof="1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50118900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4B10FC-B528-4A16-B10B-A9DC13D67C80}" type="datetime1">
              <a:rPr lang="ru-RU" noProof="1" smtClean="0"/>
              <a:t>30.04.2023</a:t>
            </a:fld>
            <a:endParaRPr lang="ru-RU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388979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rtl="0"/>
            <a:fld id="{906F3BFA-C537-4668-BAE1-431655EC6ADF}" type="datetime1">
              <a:rPr lang="ru-RU" noProof="1" smtClean="0"/>
              <a:t>30.04.2023</a:t>
            </a:fld>
            <a:endParaRPr lang="ru-RU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 rtl="0"/>
            <a:endParaRPr lang="ru-RU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rtl="0"/>
            <a:fld id="{6D22F896-40B5-4ADD-8801-0D06FADFA095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615543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195307A-D27E-46BF-B3FB-F3A03DE9CD07}" type="datetime1">
              <a:rPr lang="ru-RU" noProof="1" smtClean="0"/>
              <a:t>30.04.2023</a:t>
            </a:fld>
            <a:endParaRPr lang="ru-RU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922572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rtl="0"/>
            <a:fld id="{8F1551EA-80F1-41B8-BD41-5E1A36C3072F}" type="datetime1">
              <a:rPr lang="ru-RU" noProof="1" smtClean="0"/>
              <a:t>30.04.2023</a:t>
            </a:fld>
            <a:endParaRPr lang="ru-RU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pPr rtl="0"/>
            <a:endParaRPr lang="ru-RU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rtl="0"/>
            <a:fld id="{6D22F896-40B5-4ADD-8801-0D06FADFA095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778283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B9A3C06-FDC1-4427-8C40-6AE082524308}" type="datetime1">
              <a:rPr lang="ru-RU" noProof="1" smtClean="0"/>
              <a:t>30.04.2023</a:t>
            </a:fld>
            <a:endParaRPr lang="ru-RU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076999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EF2FC30-AFFB-45B5-9F81-51510AF4B08F}" type="datetime1">
              <a:rPr lang="ru-RU" noProof="1" smtClean="0"/>
              <a:t>30.04.2023</a:t>
            </a:fld>
            <a:endParaRPr lang="ru-RU" noProof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672429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E8EA2CA-9329-4B5B-BB6A-27EF7C315BF5}" type="datetime1">
              <a:rPr lang="ru-RU" noProof="1" smtClean="0"/>
              <a:t>30.04.2023</a:t>
            </a:fld>
            <a:endParaRPr lang="ru-RU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811509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0BD4C3E-C62F-49E8-9B2B-D21CB9241128}" type="datetime1">
              <a:rPr lang="ru-RU" noProof="1" smtClean="0"/>
              <a:t>30.04.2023</a:t>
            </a:fld>
            <a:endParaRPr lang="ru-RU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129258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B6746B0-6C06-471D-8CE9-B865864AC703}" type="datetime1">
              <a:rPr lang="ru-RU" noProof="1" smtClean="0"/>
              <a:t>30.04.2023</a:t>
            </a:fld>
            <a:endParaRPr lang="ru-RU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96911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65FC14-E33A-4163-94AF-B233FD812A3B}" type="datetime1">
              <a:rPr lang="ru-RU" noProof="1" smtClean="0"/>
              <a:t>30.04.2023</a:t>
            </a:fld>
            <a:endParaRPr lang="ru-RU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455266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ED3D6-2994-4777-9559-1E0BA6D0F28C}" type="datetime1">
              <a:rPr lang="ru-RU" noProof="1" smtClean="0"/>
              <a:pPr/>
              <a:t>30.04.2023</a:t>
            </a:fld>
            <a:endParaRPr lang="ru-RU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ru-RU" noProof="1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6661676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4215" y="2074730"/>
            <a:ext cx="8170451" cy="168939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Роль дидактических игр в формировании словаря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1322161"/>
          </a:xfrm>
        </p:spPr>
        <p:txBody>
          <a:bodyPr>
            <a:normAutofit fontScale="400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МБОУДО ДТДМ «Гармония» </a:t>
            </a:r>
          </a:p>
          <a:p>
            <a:r>
              <a:rPr lang="ru-RU" dirty="0"/>
              <a:t> </a:t>
            </a:r>
            <a:r>
              <a:rPr lang="ru-RU" dirty="0" smtClean="0"/>
              <a:t> Петровых Т.В.</a:t>
            </a:r>
          </a:p>
          <a:p>
            <a:r>
              <a:rPr lang="ru-RU" dirty="0"/>
              <a:t>г</a:t>
            </a:r>
            <a:r>
              <a:rPr lang="ru-RU" dirty="0" smtClean="0"/>
              <a:t>. Курган</a:t>
            </a:r>
          </a:p>
          <a:p>
            <a:r>
              <a:rPr lang="ru-RU" dirty="0" smtClean="0"/>
              <a:t>    2023 год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54" y="369570"/>
            <a:ext cx="4362872" cy="327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5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дидактических игр: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sz="1800" dirty="0" smtClean="0"/>
              <a:t>Дидактические игры с наглядным материалом,</a:t>
            </a:r>
          </a:p>
          <a:p>
            <a:pPr marL="285750" indent="-285750">
              <a:buFontTx/>
              <a:buChar char="-"/>
            </a:pPr>
            <a:r>
              <a:rPr lang="ru-RU" sz="1800" dirty="0" smtClean="0"/>
              <a:t>Словесные дидактические игры,</a:t>
            </a:r>
          </a:p>
          <a:p>
            <a:pPr marL="285750" indent="-285750">
              <a:buFontTx/>
              <a:buChar char="-"/>
            </a:pPr>
            <a:r>
              <a:rPr lang="ru-RU" sz="1800" dirty="0" smtClean="0"/>
              <a:t>Настольно-печатные дидактические игры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4119">
            <a:off x="7720109" y="399347"/>
            <a:ext cx="4218236" cy="2911818"/>
          </a:xfrm>
          <a:prstGeom prst="rect">
            <a:avLst/>
          </a:prstGeom>
        </p:spPr>
      </p:pic>
      <p:pic>
        <p:nvPicPr>
          <p:cNvPr id="22" name="Объект 2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947" y="2820172"/>
            <a:ext cx="5086925" cy="3815194"/>
          </a:xfr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3507" y="2820172"/>
            <a:ext cx="3809902" cy="37860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350">
            <a:off x="4626218" y="614746"/>
            <a:ext cx="3129747" cy="435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2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Дидактические игры с наглядным материалом: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863" y="1040805"/>
            <a:ext cx="6510337" cy="488275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Знакомят детей со свойствами предметов: цветом, формой, величиной;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Учат сравнивать предметы, классифицировать их;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Знакомят с материалом, из которого изготовлен предмет;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Знакомят с составом предмета из частей.</a:t>
            </a:r>
          </a:p>
          <a:p>
            <a:r>
              <a:rPr lang="ru-RU" dirty="0"/>
              <a:t>Используем картинки, игрушки, природный материал.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816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Словесные игры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ru-RU" sz="1800" dirty="0" smtClean="0"/>
          </a:p>
          <a:p>
            <a:r>
              <a:rPr lang="ru-RU" sz="1800" dirty="0" smtClean="0"/>
              <a:t>используем с целью : опираясь на имеющиеся у детей знания о предметах, расширять знания о них. </a:t>
            </a:r>
            <a:endParaRPr lang="ru-RU" sz="1800" dirty="0"/>
          </a:p>
          <a:p>
            <a:r>
              <a:rPr lang="ru-RU" sz="1800" dirty="0" smtClean="0"/>
              <a:t>В словесных играх дети используют ранее приобретённые знания в новых связях и обстоятельствах.</a:t>
            </a:r>
            <a:endParaRPr lang="ru-RU" sz="1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84621">
            <a:off x="8344180" y="896575"/>
            <a:ext cx="3601324" cy="44552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75216">
            <a:off x="4807241" y="765961"/>
            <a:ext cx="3812481" cy="4716472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995" y="316537"/>
            <a:ext cx="2925657" cy="3827735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04645">
            <a:off x="6046820" y="3375376"/>
            <a:ext cx="4632006" cy="335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6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Роль дидактических игр в формировании словаря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endParaRPr lang="ru-RU" sz="1800" dirty="0" smtClean="0"/>
          </a:p>
          <a:p>
            <a:r>
              <a:rPr lang="ru-RU" sz="1800" dirty="0" smtClean="0"/>
              <a:t>При проведении дидактических игр :</a:t>
            </a:r>
          </a:p>
          <a:p>
            <a:pPr marL="285750" indent="-285750">
              <a:buFontTx/>
              <a:buChar char="-"/>
            </a:pPr>
            <a:r>
              <a:rPr lang="ru-RU" sz="1800" dirty="0" smtClean="0"/>
              <a:t>ОБОГАЩАЕТСЯ словарь детей;</a:t>
            </a:r>
          </a:p>
          <a:p>
            <a:pPr marL="285750" indent="-285750">
              <a:buFontTx/>
              <a:buChar char="-"/>
            </a:pPr>
            <a:r>
              <a:rPr lang="ru-RU" sz="1800" dirty="0" smtClean="0"/>
              <a:t>Происходит АКТИВИЗАЦИЯ в речи новых слов;</a:t>
            </a:r>
          </a:p>
          <a:p>
            <a:pPr marL="285750" indent="-285750">
              <a:buFontTx/>
              <a:buChar char="-"/>
            </a:pPr>
            <a:r>
              <a:rPr lang="ru-RU" sz="1800" dirty="0" smtClean="0"/>
              <a:t>Уточняется смысл слов,</a:t>
            </a:r>
          </a:p>
          <a:p>
            <a:pPr marL="285750" indent="-285750">
              <a:buFontTx/>
              <a:buChar char="-"/>
            </a:pPr>
            <a:endParaRPr lang="ru-RU" sz="1800" dirty="0"/>
          </a:p>
          <a:p>
            <a:r>
              <a:rPr lang="ru-RU" sz="1800" dirty="0" smtClean="0"/>
              <a:t>То есть  решаются все задачи по формированию словаря.</a:t>
            </a:r>
            <a:endParaRPr lang="ru-RU" sz="1800" dirty="0"/>
          </a:p>
        </p:txBody>
      </p:sp>
      <p:pic>
        <p:nvPicPr>
          <p:cNvPr id="18" name="Объект 1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0600" y="1946366"/>
            <a:ext cx="6996369" cy="35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2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При подготовке к школьному обучению мы решаем следующие задачи по развитию речи: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sz="1800" dirty="0" smtClean="0"/>
              <a:t>Формирование словаря</a:t>
            </a:r>
          </a:p>
          <a:p>
            <a:pPr marL="285750" indent="-285750">
              <a:buFontTx/>
              <a:buChar char="-"/>
            </a:pPr>
            <a:r>
              <a:rPr lang="ru-RU" sz="1800" dirty="0" smtClean="0"/>
              <a:t>Формирование грамматического строя речи</a:t>
            </a:r>
          </a:p>
          <a:p>
            <a:pPr marL="285750" indent="-285750">
              <a:buFontTx/>
              <a:buChar char="-"/>
            </a:pPr>
            <a:r>
              <a:rPr lang="ru-RU" sz="1800" dirty="0" smtClean="0"/>
              <a:t>Воспитание звуковой культуры речи</a:t>
            </a:r>
          </a:p>
          <a:p>
            <a:pPr marL="285750" indent="-285750">
              <a:buFontTx/>
              <a:buChar char="-"/>
            </a:pPr>
            <a:r>
              <a:rPr lang="ru-RU" sz="1800" dirty="0" smtClean="0"/>
              <a:t>Формирование связной диалогической речи</a:t>
            </a:r>
          </a:p>
          <a:p>
            <a:pPr marL="285750" indent="-285750">
              <a:buFontTx/>
              <a:buChar char="-"/>
            </a:pPr>
            <a:r>
              <a:rPr lang="ru-RU" sz="1800" dirty="0" smtClean="0"/>
              <a:t>Формирование связной монологической речи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123" y="3452000"/>
            <a:ext cx="4187325" cy="3140494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52618" y="633447"/>
            <a:ext cx="6510337" cy="338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8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Успешно решить поставленные задачи нам помогают Дидактические игры 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ru-RU" sz="2000" dirty="0" smtClean="0"/>
          </a:p>
          <a:p>
            <a:r>
              <a:rPr lang="ru-RU" sz="1800" dirty="0" smtClean="0"/>
              <a:t>Они </a:t>
            </a:r>
            <a:r>
              <a:rPr lang="ru-RU" sz="1800" dirty="0"/>
              <a:t>незаметно учат детей. </a:t>
            </a:r>
            <a:endParaRPr lang="ru-RU" sz="1800" dirty="0" smtClean="0"/>
          </a:p>
          <a:p>
            <a:r>
              <a:rPr lang="ru-RU" sz="1800" dirty="0" smtClean="0"/>
              <a:t>Деятельность </a:t>
            </a:r>
            <a:r>
              <a:rPr lang="ru-RU" sz="1800" dirty="0"/>
              <a:t>проходит в игровой форме</a:t>
            </a:r>
            <a:r>
              <a:rPr lang="ru-RU" sz="1800" dirty="0" smtClean="0"/>
              <a:t>. </a:t>
            </a:r>
            <a:endParaRPr lang="ru-RU" sz="1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58" y="849085"/>
            <a:ext cx="4754882" cy="3566161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330" y="3278357"/>
            <a:ext cx="4446620" cy="294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8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dirty="0" smtClean="0"/>
              <a:t>Дидактические - обучающие</a:t>
            </a:r>
            <a:r>
              <a:rPr lang="ru-RU" sz="2200" dirty="0"/>
              <a:t>, развивающие игры.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При подборе игр, </a:t>
            </a:r>
            <a:r>
              <a:rPr lang="ru-RU" sz="1800" dirty="0" smtClean="0"/>
              <a:t>используемых </a:t>
            </a:r>
            <a:r>
              <a:rPr lang="ru-RU" sz="1800" dirty="0"/>
              <a:t>на занятиях, учитываем</a:t>
            </a:r>
            <a:r>
              <a:rPr lang="ru-RU" sz="1800" dirty="0" smtClean="0"/>
              <a:t>:</a:t>
            </a:r>
          </a:p>
          <a:p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- соответствие </a:t>
            </a:r>
            <a:r>
              <a:rPr lang="ru-RU" sz="1800" dirty="0"/>
              <a:t>игры возрасту детей,</a:t>
            </a:r>
            <a:endParaRPr lang="ru-RU" sz="1800" dirty="0" smtClean="0"/>
          </a:p>
          <a:p>
            <a:r>
              <a:rPr lang="ru-RU" sz="1800" dirty="0" smtClean="0"/>
              <a:t>- игра </a:t>
            </a:r>
            <a:r>
              <a:rPr lang="ru-RU" sz="1800" dirty="0"/>
              <a:t>должна быть интересна детям</a:t>
            </a:r>
            <a:br>
              <a:rPr lang="ru-RU" sz="1800" dirty="0"/>
            </a:br>
            <a:r>
              <a:rPr lang="ru-RU" sz="1800" dirty="0" smtClean="0"/>
              <a:t>- именно </a:t>
            </a:r>
            <a:r>
              <a:rPr lang="ru-RU" sz="1800" dirty="0"/>
              <a:t>посредством этой игры мы можем получить наилучший результат.</a:t>
            </a:r>
          </a:p>
        </p:txBody>
      </p:sp>
      <p:pic>
        <p:nvPicPr>
          <p:cNvPr id="7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246" y="2767113"/>
            <a:ext cx="5185955" cy="3889465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223" y="547384"/>
            <a:ext cx="4206239" cy="357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5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В процессе дидактических игр </a:t>
            </a:r>
            <a:r>
              <a:rPr lang="ru-RU" sz="2400" dirty="0" smtClean="0"/>
              <a:t>развивается: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z="1800" dirty="0" smtClean="0"/>
          </a:p>
          <a:p>
            <a:r>
              <a:rPr lang="ru-RU" sz="1800" dirty="0"/>
              <a:t>-</a:t>
            </a:r>
            <a:r>
              <a:rPr lang="ru-RU" sz="1800" dirty="0" smtClean="0"/>
              <a:t>словарь </a:t>
            </a:r>
            <a:r>
              <a:rPr lang="ru-RU" sz="1800" dirty="0"/>
              <a:t>детей, </a:t>
            </a:r>
            <a:endParaRPr lang="ru-RU" sz="1800" dirty="0" smtClean="0"/>
          </a:p>
          <a:p>
            <a:r>
              <a:rPr lang="ru-RU" sz="1800" dirty="0"/>
              <a:t>-</a:t>
            </a:r>
            <a:r>
              <a:rPr lang="ru-RU" sz="1800" dirty="0" smtClean="0"/>
              <a:t>формируется </a:t>
            </a:r>
            <a:r>
              <a:rPr lang="ru-RU" sz="1800" dirty="0"/>
              <a:t>мыслительная деятельность, </a:t>
            </a:r>
            <a:endParaRPr lang="ru-RU" sz="1800" dirty="0" smtClean="0"/>
          </a:p>
          <a:p>
            <a:r>
              <a:rPr lang="ru-RU" sz="1800" dirty="0"/>
              <a:t>-</a:t>
            </a:r>
            <a:r>
              <a:rPr lang="ru-RU" sz="1800" dirty="0" smtClean="0"/>
              <a:t>расширяются </a:t>
            </a:r>
            <a:r>
              <a:rPr lang="ru-RU" sz="1800" dirty="0"/>
              <a:t>представления детей об окружающем мире</a:t>
            </a:r>
            <a:r>
              <a:rPr lang="ru-RU" sz="1800" dirty="0" smtClean="0"/>
              <a:t>,</a:t>
            </a:r>
          </a:p>
          <a:p>
            <a:r>
              <a:rPr lang="ru-RU" sz="1800" dirty="0"/>
              <a:t>-</a:t>
            </a:r>
            <a:r>
              <a:rPr lang="ru-RU" sz="1800" dirty="0" smtClean="0"/>
              <a:t> </a:t>
            </a:r>
            <a:r>
              <a:rPr lang="ru-RU" sz="1800" dirty="0"/>
              <a:t>формируется звуковая культура речи.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938" y="593723"/>
            <a:ext cx="4890285" cy="3667714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94" y="3124199"/>
            <a:ext cx="4551506" cy="3413629"/>
          </a:xfrm>
        </p:spPr>
      </p:pic>
    </p:spTree>
    <p:extLst>
      <p:ext uri="{BB962C8B-B14F-4D97-AF65-F5344CB8AC3E}">
        <p14:creationId xmlns:p14="http://schemas.microsoft.com/office/powerpoint/2010/main" val="252029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Структура дидактических игр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sz="1800" dirty="0" smtClean="0"/>
              <a:t>1. Дидактическая задача – определена целью обучения, отражает объём знаний, навыков и умений, которыми должны овладеть дети.</a:t>
            </a:r>
            <a:endParaRPr lang="ru-RU" sz="1800" dirty="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6260">
            <a:off x="5009474" y="499317"/>
            <a:ext cx="4368264" cy="3276198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85268" y="3176650"/>
            <a:ext cx="5229938" cy="330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2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дидактических игр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8829">
            <a:off x="5036893" y="602433"/>
            <a:ext cx="3295492" cy="452211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ru-RU" sz="1800" dirty="0" smtClean="0"/>
          </a:p>
          <a:p>
            <a:r>
              <a:rPr lang="ru-RU" sz="1800" dirty="0" smtClean="0"/>
              <a:t>2. </a:t>
            </a:r>
            <a:r>
              <a:rPr lang="ru-RU" sz="1800" dirty="0"/>
              <a:t>И</a:t>
            </a:r>
            <a:r>
              <a:rPr lang="ru-RU" sz="1800" dirty="0" smtClean="0"/>
              <a:t>гровые действия.</a:t>
            </a:r>
          </a:p>
          <a:p>
            <a:r>
              <a:rPr lang="ru-RU" sz="1800" dirty="0" smtClean="0"/>
              <a:t>Контролируют поведение детей в игре и являются выполнением правил.</a:t>
            </a:r>
          </a:p>
          <a:p>
            <a:r>
              <a:rPr lang="ru-RU" sz="1800" dirty="0" smtClean="0"/>
              <a:t>Могут быть самыми разнообразными.</a:t>
            </a:r>
          </a:p>
        </p:txBody>
      </p:sp>
      <p:pic>
        <p:nvPicPr>
          <p:cNvPr id="7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053" y="3264349"/>
            <a:ext cx="3820883" cy="331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3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дидактических игр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108">
            <a:off x="5160422" y="568580"/>
            <a:ext cx="4260717" cy="319553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sz="1800" dirty="0" smtClean="0"/>
              <a:t>3. Игровые правила – контролируют и направляют действия детей в игре. </a:t>
            </a:r>
          </a:p>
          <a:p>
            <a:r>
              <a:rPr lang="ru-RU" sz="1800" dirty="0" smtClean="0"/>
              <a:t>Правила бывают запрещающими и предписывающими.</a:t>
            </a:r>
            <a:endParaRPr lang="ru-RU" sz="18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7318">
            <a:off x="8313815" y="525112"/>
            <a:ext cx="3404555" cy="4419578"/>
          </a:xfrm>
          <a:prstGeom prst="rect">
            <a:avLst/>
          </a:prstGeom>
        </p:spPr>
      </p:pic>
      <p:pic>
        <p:nvPicPr>
          <p:cNvPr id="7" name="Объект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32" y="3124199"/>
            <a:ext cx="4715414" cy="353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6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Подведение итогов игры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sz="2800" dirty="0" smtClean="0"/>
              <a:t>Важен положительный итог, установка на последующие игры.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459" y="494637"/>
            <a:ext cx="4229819" cy="3172364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09326" y="3523512"/>
            <a:ext cx="3593563" cy="269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1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A78EF8-E824-4C87-A4FF-3288A5E914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E99C30C-D4EF-40A1-90A6-0C8077024112}">
  <ds:schemaRefs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elements/1.1/"/>
    <ds:schemaRef ds:uri="71af3243-3dd4-4a8d-8c0d-dd76da1f02a5"/>
    <ds:schemaRef ds:uri="http://purl.org/dc/terms/"/>
    <ds:schemaRef ds:uri="http://schemas.microsoft.com/office/2006/metadata/properties"/>
    <ds:schemaRef ds:uri="16c05727-aa75-4e4a-9b5f-8a80a116589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1E252AE-1687-4F4A-AAAD-EE8304DE909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0</TotalTime>
  <Words>326</Words>
  <Application>Microsoft Office PowerPoint</Application>
  <PresentationFormat>Широкоэкранный</PresentationFormat>
  <Paragraphs>67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Century Gothic</vt:lpstr>
      <vt:lpstr>След самолета</vt:lpstr>
      <vt:lpstr>Роль дидактических игр в формировании словаря</vt:lpstr>
      <vt:lpstr>При подготовке к школьному обучению мы решаем следующие задачи по развитию речи:</vt:lpstr>
      <vt:lpstr>  Успешно решить поставленные задачи нам помогают Дидактические игры </vt:lpstr>
      <vt:lpstr>Дидактические - обучающие, развивающие игры.  </vt:lpstr>
      <vt:lpstr>В процессе дидактических игр развивается:</vt:lpstr>
      <vt:lpstr>Структура дидактических игр</vt:lpstr>
      <vt:lpstr>Структура дидактических игр</vt:lpstr>
      <vt:lpstr>Структура дидактических игр</vt:lpstr>
      <vt:lpstr>Подведение итогов игры</vt:lpstr>
      <vt:lpstr>Виды дидактических игр:</vt:lpstr>
      <vt:lpstr>Дидактические игры с наглядным материалом:</vt:lpstr>
      <vt:lpstr>Словесные игры</vt:lpstr>
      <vt:lpstr>Роль дидактических игр в формировании словаря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2023-04-30T08:59:29Z</dcterms:created>
  <dcterms:modified xsi:type="dcterms:W3CDTF">2023-04-30T13:28:54Z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