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32"/>
  </p:notesMasterIdLst>
  <p:sldIdLst>
    <p:sldId id="273" r:id="rId2"/>
    <p:sldId id="274" r:id="rId3"/>
    <p:sldId id="275" r:id="rId4"/>
    <p:sldId id="276" r:id="rId5"/>
    <p:sldId id="256" r:id="rId6"/>
    <p:sldId id="265" r:id="rId7"/>
    <p:sldId id="290" r:id="rId8"/>
    <p:sldId id="292" r:id="rId9"/>
    <p:sldId id="277" r:id="rId10"/>
    <p:sldId id="283" r:id="rId11"/>
    <p:sldId id="266" r:id="rId12"/>
    <p:sldId id="267" r:id="rId13"/>
    <p:sldId id="268" r:id="rId14"/>
    <p:sldId id="257" r:id="rId15"/>
    <p:sldId id="269" r:id="rId16"/>
    <p:sldId id="258" r:id="rId17"/>
    <p:sldId id="270" r:id="rId18"/>
    <p:sldId id="260" r:id="rId19"/>
    <p:sldId id="261" r:id="rId20"/>
    <p:sldId id="259" r:id="rId21"/>
    <p:sldId id="271" r:id="rId22"/>
    <p:sldId id="285" r:id="rId23"/>
    <p:sldId id="278" r:id="rId24"/>
    <p:sldId id="279" r:id="rId25"/>
    <p:sldId id="281" r:id="rId26"/>
    <p:sldId id="289" r:id="rId27"/>
    <p:sldId id="288" r:id="rId28"/>
    <p:sldId id="293" r:id="rId29"/>
    <p:sldId id="291" r:id="rId30"/>
    <p:sldId id="27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713" autoAdjust="0"/>
  </p:normalViewPr>
  <p:slideViewPr>
    <p:cSldViewPr snapToGrid="0">
      <p:cViewPr>
        <p:scale>
          <a:sx n="100" d="100"/>
          <a:sy n="100" d="100"/>
        </p:scale>
        <p:origin x="-990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718F3-45E4-4AD2-AFCB-F90CAA761FB7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D5393-FA34-453A-8160-1E988EEFF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9020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93265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30857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4723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00715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2922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4617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0836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15333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47055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5754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7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0070C0"/>
            </a:solidFill>
          </a:ln>
          <a:solidFill>
            <a:schemeClr val="accent1">
              <a:lumMod val="50000"/>
            </a:schemeClr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neo.ru/wp-content/uploads/2020/02/Screenshot_3.p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duneo.ru/wp-content/uploads/2020/10/Screenshot_4-1.png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06039">
            <a:off x="660459" y="770457"/>
            <a:ext cx="62947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с несплошным  текстом как способ развития навыков функционального чтения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www.eduneo.ru/wp-content/uploads/2019/12/%D1%80%D0%B5%D0%BA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4665">
            <a:off x="8183155" y="791461"/>
            <a:ext cx="3041797" cy="2281348"/>
          </a:xfrm>
          <a:prstGeom prst="rect">
            <a:avLst/>
          </a:prstGeom>
          <a:noFill/>
        </p:spPr>
      </p:pic>
      <p:pic>
        <p:nvPicPr>
          <p:cNvPr id="15364" name="Picture 4" descr="http://vshkola2.ucoz.ru/foto/201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9165">
            <a:off x="3190557" y="3427739"/>
            <a:ext cx="2345275" cy="2522756"/>
          </a:xfrm>
          <a:prstGeom prst="rect">
            <a:avLst/>
          </a:prstGeom>
          <a:noFill/>
        </p:spPr>
      </p:pic>
      <p:pic>
        <p:nvPicPr>
          <p:cNvPr id="15366" name="Picture 6" descr="1. Умение различать сплошные и несплошные тексты, определять вид несплошного текста Задание: выберите из предложенных текстов таблицу? Докажите, что это таблица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19404">
            <a:off x="6849458" y="3123809"/>
            <a:ext cx="3193155" cy="2394866"/>
          </a:xfrm>
          <a:prstGeom prst="rect">
            <a:avLst/>
          </a:prstGeom>
          <a:noFill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112873" y="5486400"/>
            <a:ext cx="4708161" cy="1371600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Шохалевич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Ирина Дмитриевна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bs.twimg.com/media/E4nn7VAXEAEwv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 l="9621" t="47153" r="14539" b="15099"/>
          <a:stretch>
            <a:fillRect/>
          </a:stretch>
        </p:blipFill>
        <p:spPr bwMode="auto">
          <a:xfrm>
            <a:off x="1021057" y="675169"/>
            <a:ext cx="4400028" cy="34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9452" y="4049486"/>
            <a:ext cx="53261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</a:rPr>
              <a:t>Рассмотри рисунок и ответь на вопрос: </a:t>
            </a:r>
          </a:p>
          <a:p>
            <a:r>
              <a:rPr lang="ru-RU" altLang="ru-RU" sz="2400" dirty="0" smtClean="0">
                <a:latin typeface="Times New Roman" pitchFamily="18" charset="0"/>
              </a:rPr>
              <a:t>сколько рублей надо заплатить за покупку,  состоящую из двух машинок и четырёх роботов?</a:t>
            </a:r>
          </a:p>
          <a:p>
            <a:r>
              <a:rPr lang="ru-RU" altLang="ru-RU" sz="2400" dirty="0" smtClean="0">
                <a:latin typeface="Times New Roman" pitchFamily="18" charset="0"/>
              </a:rPr>
              <a:t>Составьте задачу по данному рисунку.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005" y="0"/>
            <a:ext cx="6274489" cy="7254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Рабочий стол\T0vKcWWED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708" y="227195"/>
            <a:ext cx="2586446" cy="272028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8365" y="3266856"/>
            <a:ext cx="5238206" cy="3037219"/>
          </a:xfrm>
          <a:prstGeom prst="rect">
            <a:avLst/>
          </a:prstGeom>
          <a:ln w="381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bilet_na_avtobus_mezhdugorodnyj_kerch_simferopo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207" y="1133182"/>
            <a:ext cx="3134148" cy="4745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0747" y="274321"/>
            <a:ext cx="5320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«Рассматривая билет, постарайтесь ответить на вопросы».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eduneo.ru/wp-content/uploads/2020/02/Screenshot_3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481" y="4580709"/>
            <a:ext cx="5643154" cy="1219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23004" y="104260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Ответь на вопросы: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65569" y="860380"/>
            <a:ext cx="52518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В каком направлении едет автобус?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Какова стоимость билета?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Какое место занимает пассажир?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Укажите дату и время отправления автобуса?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Определи, сколько времени было у пассажира с момента покупки билета до его посадки в автобус?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Roboto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6. Из какого города выезжал автобус? Какова конечная остановка?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Roboto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7. Составь текст СМС сообщения, чтобы пассажира встретили в пункте прибытия.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Roboto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Roboto"/>
                <a:cs typeface="Times New Roman" pitchFamily="18" charset="0"/>
              </a:rPr>
              <a:t>8. Заполни таблицу необходимой информацией из билета.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14" y="981738"/>
            <a:ext cx="2864603" cy="44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687" y="1495680"/>
            <a:ext cx="2750353" cy="493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049346" y="195943"/>
            <a:ext cx="4084357" cy="72547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Русский язык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8549" y="300445"/>
            <a:ext cx="5394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которые можно предложить ученикам на уроках русского языка.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0983" y="1354436"/>
            <a:ext cx="533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kk-KZ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</a:t>
            </a:r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однородных </a:t>
            </a:r>
            <a:r>
              <a:rPr lang="kk-KZ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членов предложения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17109" y="2305579"/>
            <a:ext cx="5078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составьте предложение с однородными членами предложения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купила в магазине творог, сметану, молоко и бананы.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9398" y="3541657"/>
            <a:ext cx="56416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темы  слова с непроверяемыми орфограммами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 выпишите словарные слова: </a:t>
            </a:r>
          </a:p>
          <a:p>
            <a:pPr fontAlgn="base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сметана, молоко, творог, банан, кассир, магазин, сумма, телефон, спасибо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4343" y="535783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Тема. Алфавит.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Задание. Выпиши и расположи слова в алфавитном порядке.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262" y="227784"/>
            <a:ext cx="53133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 fontAlgn="base">
              <a:buNone/>
            </a:pPr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имён собственных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fontAlgn="base">
              <a:buNone/>
            </a:pPr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 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выпишите все имена собственные из первого чека: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fontAlgn="base">
              <a:buNone/>
            </a:pP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(город)  Алматы, (переулок) Карский, «Мария-Ра», </a:t>
            </a:r>
          </a:p>
          <a:p>
            <a:pPr marL="109728" indent="0" fontAlgn="base">
              <a:buNone/>
            </a:pP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каждом кассовом чеке указывается имя продавца)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587" y="2081740"/>
            <a:ext cx="503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имён числительных</a:t>
            </a:r>
            <a:endParaRPr lang="ru-RU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32432" y="2570098"/>
            <a:ext cx="5350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u="sng" dirty="0">
                <a:solidFill>
                  <a:srgbClr val="002060"/>
                </a:solidFill>
              </a:rPr>
              <a:t>Задание</a:t>
            </a:r>
            <a:r>
              <a:rPr lang="kk-KZ" b="1" dirty="0">
                <a:solidFill>
                  <a:srgbClr val="002060"/>
                </a:solidFill>
              </a:rPr>
              <a:t>: </a:t>
            </a:r>
            <a:endParaRPr lang="kk-KZ" b="1" dirty="0" smtClean="0">
              <a:solidFill>
                <a:srgbClr val="002060"/>
              </a:solidFill>
            </a:endParaRPr>
          </a:p>
          <a:p>
            <a:r>
              <a:rPr lang="kk-KZ" b="1" dirty="0" smtClean="0">
                <a:solidFill>
                  <a:srgbClr val="002060"/>
                </a:solidFill>
              </a:rPr>
              <a:t>напишите</a:t>
            </a:r>
            <a:r>
              <a:rPr lang="kk-KZ" b="1" dirty="0">
                <a:solidFill>
                  <a:srgbClr val="002060"/>
                </a:solidFill>
              </a:rPr>
              <a:t>, в какое время произведена покупка?</a:t>
            </a:r>
            <a:r>
              <a:rPr lang="kk-KZ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kk-KZ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1740" y="3193854"/>
            <a:ext cx="5555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6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Покупка совершена в двадцать один час пятнадцать минут</a:t>
            </a:r>
            <a:br>
              <a:rPr lang="kk-KZ" sz="16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Покупка совершена в пятнадцать минут десятого вечера.</a:t>
            </a:r>
            <a:r>
              <a:rPr lang="kk-KZ" sz="1600" i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i="1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614" y="4057234"/>
            <a:ext cx="2465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 номера чеков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550" y="5052873"/>
            <a:ext cx="2647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Сорок три </a:t>
            </a:r>
          </a:p>
          <a:p>
            <a:pPr lvl="0"/>
            <a:r>
              <a:rPr lang="kk-KZ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(за 06.10.2020)</a:t>
            </a:r>
            <a:br>
              <a:rPr lang="kk-KZ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Сто семьдесят девять</a:t>
            </a:r>
          </a:p>
          <a:p>
            <a:pPr lvl="0"/>
            <a:r>
              <a:rPr lang="kk-KZ" i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(за 17.10.2020)</a:t>
            </a:r>
            <a:endParaRPr lang="ru-RU" i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3708" y="4018044"/>
            <a:ext cx="3166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напишите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какого числа произведена покупка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2833" y="4959802"/>
            <a:ext cx="29668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Покупка совершена шестого октября две тысячи двадцатого года.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65965" y="229327"/>
            <a:ext cx="53383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 fontAlgn="base">
              <a:buNone/>
            </a:pPr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изучении многозначных слов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lvl="0" indent="0" fontAlgn="base">
              <a:buNone/>
            </a:pPr>
            <a:r>
              <a:rPr lang="kk-KZ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 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в чеке многозначное слово. Напишите лексическое значение данного слова. 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fontAlgn="base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Это слово </a:t>
            </a:r>
            <a:r>
              <a:rPr lang="kk-KZ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</a:t>
            </a:r>
            <a:endParaRPr lang="ru-RU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309359" y="1673255"/>
          <a:ext cx="5355771" cy="2413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5257"/>
                <a:gridCol w="1785257"/>
                <a:gridCol w="17852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Значение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Хирургическое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вмешательство, предпринимаемое с  лечебной целью при некоторых заболеваниях или ранениях.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области математики – арифметическое или логическое действие. Например: операция сложения.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Действие или их совокупность для достижения какой-либо цели. Например: кредитная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операция.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296297" y="4470367"/>
            <a:ext cx="5381897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придумайте и напишите предложения со словом операция. В каждом предложении слово должно обозначать разное лексическое значение.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eduneo.ru/wp-content/uploads/2020/10/Screenshot_4-1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90" y="3409406"/>
            <a:ext cx="5499461" cy="2129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7829" y="188641"/>
            <a:ext cx="5421085" cy="4739951"/>
          </a:xfrm>
        </p:spPr>
        <p:txBody>
          <a:bodyPr>
            <a:normAutofit/>
          </a:bodyPr>
          <a:lstStyle/>
          <a:p>
            <a:pPr marL="109728" lvl="0" indent="0" algn="ctr" fontAlgn="base">
              <a:buNone/>
            </a:pPr>
            <a:r>
              <a:rPr lang="kk-KZ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kk-KZ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изучении </a:t>
            </a:r>
            <a:r>
              <a:rPr lang="kk-KZ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лексического значения слова в прямом и переносном </a:t>
            </a:r>
            <a:r>
              <a:rPr lang="kk-KZ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значении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fontAlgn="base">
              <a:buNone/>
            </a:pPr>
            <a:r>
              <a:rPr lang="kk-KZ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kk-KZ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найдите слово, употребляемое в чеке в переносном значении? </a:t>
            </a:r>
            <a:r>
              <a:rPr lang="kk-KZ" sz="1800" b="1" dirty="0" smtClean="0">
                <a:solidFill>
                  <a:schemeClr val="accent1">
                    <a:lumMod val="75000"/>
                  </a:schemeClr>
                </a:solidFill>
              </a:rPr>
              <a:t>горячая линия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 fontAlgn="base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проводит работу со значением слова </a:t>
            </a:r>
            <a:r>
              <a:rPr lang="kk-KZ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«горячий»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в прямом значении и переносном. Здесь важно понять детям данные значения и употреблять их в своей речи. Лучше, если обучающиеся поработают с толковым словарём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372" y="740514"/>
            <a:ext cx="53558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u="sng" dirty="0" smtClean="0">
                <a:latin typeface="Times New Roman" pitchFamily="18" charset="0"/>
                <a:cs typeface="Times New Roman" pitchFamily="18" charset="0"/>
              </a:rPr>
              <a:t>Задания: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Придумайте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предложения, чтобы данное слово употреблялось в прямом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значении.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Придумайте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предложения, чтобы данное слово употреблялось в переносном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значении.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Опишите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ситуацию: покупатель звонит по горячей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линии.</a:t>
            </a:r>
          </a:p>
          <a:p>
            <a:pPr>
              <a:buFont typeface="Arial" pitchFamily="34" charset="0"/>
              <a:buChar char="•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диалог.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943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049346" y="195943"/>
            <a:ext cx="4084357" cy="72547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Окружающий мир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 descr="https://uchebniki-rabochaya-tetrad.com/onlajn_0994_kniga/stranica_1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027" t="4795" r="5708" b="36928"/>
          <a:stretch/>
        </p:blipFill>
        <p:spPr bwMode="auto">
          <a:xfrm>
            <a:off x="870449" y="1119323"/>
            <a:ext cx="4886325" cy="4514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348549" y="444814"/>
            <a:ext cx="50814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Познакомься с картой и выполни задания: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страны-соседи Российской Федерации.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Соседи на западе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__________________________________________________________________________________________________________________________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Соседи на юге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__________________________________________________________________________________________________________________________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Соседи на востоке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__________________________________________________________________________________________________________________________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океаны, омывающие территорию РФ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столицы стран: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Китай 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Япония 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Украина 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4* Запиши название представленной карты 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17313" y="354613"/>
            <a:ext cx="57136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altLang="ru-RU" sz="2000" dirty="0">
                <a:latin typeface="Times New Roman" pitchFamily="18" charset="0"/>
              </a:rPr>
              <a:t>На Интернет-сайтах погоды можно встретить </a:t>
            </a:r>
          </a:p>
          <a:p>
            <a:r>
              <a:rPr lang="ru-RU" altLang="ru-RU" sz="2000" dirty="0">
                <a:latin typeface="Times New Roman" pitchFamily="18" charset="0"/>
              </a:rPr>
              <a:t>подобные таблицы. Изучи прогноз погоды </a:t>
            </a:r>
          </a:p>
          <a:p>
            <a:r>
              <a:rPr lang="ru-RU" altLang="ru-RU" sz="2000" dirty="0">
                <a:latin typeface="Times New Roman" pitchFamily="18" charset="0"/>
              </a:rPr>
              <a:t>на трое суток.</a:t>
            </a:r>
          </a:p>
        </p:txBody>
      </p:sp>
      <p:pic>
        <p:nvPicPr>
          <p:cNvPr id="11267" name="Picture 504" descr="п"/>
          <p:cNvPicPr>
            <a:picLocks noChangeAspect="1" noChangeArrowheads="1"/>
          </p:cNvPicPr>
          <p:nvPr/>
        </p:nvPicPr>
        <p:blipFill>
          <a:blip r:embed="rId2" cstate="print"/>
          <a:srcRect l="29329" t="53928" r="28596" b="24414"/>
          <a:stretch>
            <a:fillRect/>
          </a:stretch>
        </p:blipFill>
        <p:spPr bwMode="auto">
          <a:xfrm>
            <a:off x="541565" y="1438956"/>
            <a:ext cx="5467349" cy="20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05"/>
          <p:cNvSpPr>
            <a:spLocks noChangeArrowheads="1"/>
          </p:cNvSpPr>
          <p:nvPr/>
        </p:nvSpPr>
        <p:spPr bwMode="auto">
          <a:xfrm>
            <a:off x="431076" y="3501112"/>
            <a:ext cx="557783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ru-RU" altLang="ru-RU" dirty="0">
                <a:latin typeface="Times New Roman" pitchFamily="18" charset="0"/>
              </a:rPr>
              <a:t>Выбери верные утверждения об ожидаемой погоде на эти трое суток </a:t>
            </a:r>
          </a:p>
          <a:p>
            <a:pPr marL="342900" indent="-342900">
              <a:buFontTx/>
              <a:buAutoNum type="arabicParenR"/>
            </a:pPr>
            <a:r>
              <a:rPr lang="ru-RU" altLang="ru-RU" dirty="0">
                <a:latin typeface="Times New Roman" pitchFamily="18" charset="0"/>
              </a:rPr>
              <a:t>Влажность воздуха во вторник будет изменяться от 95% ночью </a:t>
            </a:r>
          </a:p>
          <a:p>
            <a:pPr marL="342900" indent="-342900">
              <a:buFontTx/>
              <a:buAutoNum type="arabicParenR"/>
            </a:pPr>
            <a:r>
              <a:rPr lang="ru-RU" altLang="ru-RU" dirty="0">
                <a:latin typeface="Times New Roman" pitchFamily="18" charset="0"/>
              </a:rPr>
              <a:t>до 70% днём.</a:t>
            </a:r>
          </a:p>
          <a:p>
            <a:pPr marL="342900" indent="-342900"/>
            <a:r>
              <a:rPr lang="ru-RU" altLang="ru-RU" dirty="0">
                <a:latin typeface="Times New Roman" pitchFamily="18" charset="0"/>
              </a:rPr>
              <a:t>2) Со вторника по четверг будет переменная облачность.</a:t>
            </a:r>
          </a:p>
          <a:p>
            <a:pPr marL="342900" indent="-342900"/>
            <a:r>
              <a:rPr lang="ru-RU" altLang="ru-RU" dirty="0">
                <a:latin typeface="Times New Roman" pitchFamily="18" charset="0"/>
              </a:rPr>
              <a:t>3) Температура воздуха в четверг будет выше –6 °С.</a:t>
            </a:r>
          </a:p>
          <a:p>
            <a:pPr marL="342900" indent="-342900"/>
            <a:r>
              <a:rPr lang="ru-RU" altLang="ru-RU" dirty="0">
                <a:latin typeface="Times New Roman" pitchFamily="18" charset="0"/>
              </a:rPr>
              <a:t>4) Утром в среду ветер сменится с южного на юго-восточный.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23990" y="300310"/>
            <a:ext cx="475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Масштаб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48845" y="1002714"/>
            <a:ext cx="5142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Определите по карте расстояние от опушки леса  (точка А) до точки пересечения дороги с рекой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800" y="2053001"/>
            <a:ext cx="4228169" cy="38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8125665" y="4114232"/>
            <a:ext cx="2518319" cy="1158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430589" y="5823948"/>
            <a:ext cx="3959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Масштаб карты 1 : 100 000</a:t>
            </a:r>
          </a:p>
          <a:p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433" y="650018"/>
            <a:ext cx="5129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ru-RU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В.Сутеев. «Снежный зайчик»</a:t>
            </a:r>
            <a:endParaRPr lang="ru-RU" dirty="0"/>
          </a:p>
        </p:txBody>
      </p:sp>
      <p:graphicFrame>
        <p:nvGraphicFramePr>
          <p:cNvPr id="3" name="Google Shape;251;p34"/>
          <p:cNvGraphicFramePr/>
          <p:nvPr/>
        </p:nvGraphicFramePr>
        <p:xfrm>
          <a:off x="689608" y="1365113"/>
          <a:ext cx="5123362" cy="2608797"/>
        </p:xfrm>
        <a:graphic>
          <a:graphicData uri="http://schemas.openxmlformats.org/drawingml/2006/table">
            <a:tbl>
              <a:tblPr>
                <a:solidFill>
                  <a:schemeClr val="accent1">
                    <a:lumMod val="20000"/>
                    <a:lumOff val="80000"/>
                  </a:schemeClr>
                </a:solidFill>
                <a:tableStyleId>{BC89EF96-8CEA-46FF-86C4-4CE0E7609802}</a:tableStyleId>
              </a:tblPr>
              <a:tblGrid>
                <a:gridCol w="1214936"/>
                <a:gridCol w="1214936"/>
                <a:gridCol w="1345746"/>
                <a:gridCol w="1347744"/>
              </a:tblGrid>
              <a:tr h="2603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 dirty="0">
                          <a:sym typeface="Calibri"/>
                        </a:rPr>
                        <a:t>Имя героя</a:t>
                      </a:r>
                      <a:endParaRPr dirty="0"/>
                    </a:p>
                  </a:txBody>
                  <a:tcPr marL="68575" marR="68575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 dirty="0">
                          <a:sym typeface="Calibri"/>
                        </a:rPr>
                        <a:t>Что слепили дети из снега</a:t>
                      </a:r>
                      <a:endParaRPr dirty="0"/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>
                          <a:sym typeface="Calibri"/>
                        </a:rPr>
                        <a:t>в первый раз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>
                          <a:sym typeface="Calibri"/>
                        </a:rPr>
                        <a:t>во второй раз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strike="noStrike" cap="none">
                          <a:sym typeface="Calibri"/>
                        </a:rPr>
                        <a:t>в третий раз</a:t>
                      </a:r>
                      <a:endParaRPr/>
                    </a:p>
                  </a:txBody>
                  <a:tcPr marL="68575" marR="68575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4" name="Google Shape;249;p34"/>
          <p:cNvSpPr txBox="1"/>
          <p:nvPr/>
        </p:nvSpPr>
        <p:spPr>
          <a:xfrm>
            <a:off x="6807245" y="348615"/>
            <a:ext cx="35274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Задание: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Google Shape;250;p34"/>
          <p:cNvSpPr txBox="1"/>
          <p:nvPr/>
        </p:nvSpPr>
        <p:spPr>
          <a:xfrm>
            <a:off x="6692355" y="832667"/>
            <a:ext cx="484214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1. 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Прочитай</a:t>
            </a:r>
            <a:r>
              <a:rPr lang="ru-RU" sz="2000" b="0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текст. </a:t>
            </a:r>
            <a:b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</a:b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2. Заполни </a:t>
            </a:r>
            <a:r>
              <a:rPr lang="ru-RU" sz="2000" b="0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таблицу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, </a:t>
            </a:r>
            <a:r>
              <a:rPr lang="ru-RU" sz="2000" b="0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пользуясь </a:t>
            </a:r>
            <a:r>
              <a:rPr lang="en-US" sz="2000" b="0" i="0" u="none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текстом.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oogle Shape;252;p34"/>
          <p:cNvGraphicFramePr/>
          <p:nvPr/>
        </p:nvGraphicFramePr>
        <p:xfrm>
          <a:off x="6538368" y="1887629"/>
          <a:ext cx="4930820" cy="30370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04849"/>
                <a:gridCol w="1104849"/>
                <a:gridCol w="1361459"/>
                <a:gridCol w="1359663"/>
              </a:tblGrid>
              <a:tr h="485403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dirty="0">
                          <a:sym typeface="Calibri"/>
                        </a:rPr>
                        <a:t>Имя героя</a:t>
                      </a:r>
                      <a:endParaRPr dirty="0"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dirty="0">
                          <a:sym typeface="Calibri"/>
                        </a:rPr>
                        <a:t>Что слепили дети из снега</a:t>
                      </a:r>
                      <a:endParaRPr dirty="0"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в первый раз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во второй раз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в третий раз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9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Коля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dirty="0">
                          <a:sym typeface="Calibri"/>
                        </a:rPr>
                        <a:t>снеговик</a:t>
                      </a:r>
                      <a:endParaRPr dirty="0"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Дед Мороз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ракета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0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Саша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медведь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Снегурочка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спутник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9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Женя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слон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домик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космонавт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8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>
                          <a:sym typeface="Calibri"/>
                        </a:rPr>
                        <a:t>Катя</a:t>
                      </a:r>
                      <a:endParaRPr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dirty="0">
                          <a:sym typeface="Calibri"/>
                        </a:rPr>
                        <a:t>зайчик</a:t>
                      </a:r>
                      <a:endParaRPr dirty="0"/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dirty="0">
                          <a:sym typeface="Calibri"/>
                        </a:rPr>
                        <a:t>зайчик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u="none" dirty="0">
                          <a:sym typeface="Calibri"/>
                        </a:rPr>
                        <a:t>зайчик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1049346" y="195943"/>
            <a:ext cx="4423991" cy="72547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Литературное чтение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tsad-kitty.ru/uploads/posts/2011-11/1320925502_teat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63" y="356734"/>
            <a:ext cx="5056505" cy="2242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26777" y="438599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 пригласительный билет в кукольный театр.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78030" y="3061454"/>
            <a:ext cx="5524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Сочини свою сказку «Грибок теремок"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4949" y="2553915"/>
            <a:ext cx="53427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  1.  Задания с выбором ответа.</a:t>
            </a:r>
          </a:p>
          <a:p>
            <a:pPr indent="450850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450850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Куда приглашает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билет?    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450850"/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   а) в кино    </a:t>
            </a:r>
          </a:p>
          <a:p>
            <a:pPr indent="450850"/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   б) в цирк   </a:t>
            </a:r>
          </a:p>
          <a:p>
            <a:pPr indent="450850"/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   в) на спектакль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199" y="4610250"/>
            <a:ext cx="534271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/>
            <a:r>
              <a:rPr lang="ru-RU" altLang="ru-RU" dirty="0"/>
              <a:t>       </a:t>
            </a:r>
            <a:r>
              <a:rPr lang="ru-RU" altLang="ru-RU" sz="1600" dirty="0">
                <a:latin typeface="Times New Roman" pitchFamily="18" charset="0"/>
              </a:rPr>
              <a:t>2. Задания с кратким ответом.</a:t>
            </a:r>
            <a:endParaRPr lang="ru-RU" altLang="ru-RU" sz="1600" b="1" dirty="0">
              <a:latin typeface="Times New Roman" pitchFamily="18" charset="0"/>
            </a:endParaRPr>
          </a:p>
          <a:p>
            <a:pPr indent="450850"/>
            <a:r>
              <a:rPr lang="ru-RU" altLang="ru-RU" sz="1600" b="1" dirty="0">
                <a:latin typeface="Times New Roman" pitchFamily="18" charset="0"/>
              </a:rPr>
              <a:t>    </a:t>
            </a:r>
          </a:p>
          <a:p>
            <a:pPr indent="450850"/>
            <a:r>
              <a:rPr lang="ru-RU" altLang="ru-RU" sz="1600" b="1" dirty="0">
                <a:latin typeface="Times New Roman" pitchFamily="18" charset="0"/>
              </a:rPr>
              <a:t> В каком месяце будет проходить спектакль?</a:t>
            </a:r>
          </a:p>
          <a:p>
            <a:pPr indent="450850"/>
            <a:r>
              <a:rPr lang="ru-RU" altLang="ru-RU" sz="1600" b="1" dirty="0">
                <a:latin typeface="Times New Roman" pitchFamily="18" charset="0"/>
              </a:rPr>
              <a:t> </a:t>
            </a:r>
            <a:endParaRPr lang="ru-RU" altLang="ru-RU" sz="1600" dirty="0">
              <a:latin typeface="Times New Roman" pitchFamily="18" charset="0"/>
            </a:endParaRPr>
          </a:p>
          <a:p>
            <a:pPr indent="450850"/>
            <a:r>
              <a:rPr lang="ru-RU" altLang="ru-RU" sz="1600" i="1" dirty="0">
                <a:latin typeface="Times New Roman" pitchFamily="18" charset="0"/>
              </a:rPr>
              <a:t> Спектакль будет проходить __________.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54670" y="412784"/>
            <a:ext cx="51275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495300" algn="l"/>
              </a:tabLst>
            </a:pPr>
            <a:r>
              <a:rPr lang="ru-RU" altLang="ru-RU" sz="1600" dirty="0">
                <a:latin typeface="Times New Roman" pitchFamily="18" charset="0"/>
              </a:rPr>
              <a:t>3</a:t>
            </a:r>
            <a:r>
              <a:rPr lang="ru-RU" altLang="ru-RU" sz="3000" dirty="0">
                <a:latin typeface="Times New Roman" pitchFamily="18" charset="0"/>
              </a:rPr>
              <a:t>. </a:t>
            </a:r>
            <a:r>
              <a:rPr lang="ru-RU" altLang="ru-RU" sz="1600" dirty="0">
                <a:latin typeface="Times New Roman" pitchFamily="18" charset="0"/>
              </a:rPr>
              <a:t>Задания с развернутым ответом.</a:t>
            </a:r>
          </a:p>
          <a:p>
            <a:pPr>
              <a:tabLst>
                <a:tab pos="495300" algn="l"/>
              </a:tabLst>
            </a:pPr>
            <a:r>
              <a:rPr lang="ru-RU" altLang="ru-RU" sz="1600" b="1" dirty="0">
                <a:latin typeface="Times New Roman" pitchFamily="18" charset="0"/>
              </a:rPr>
              <a:t> </a:t>
            </a:r>
          </a:p>
          <a:p>
            <a:pPr>
              <a:tabLst>
                <a:tab pos="495300" algn="l"/>
              </a:tabLst>
            </a:pPr>
            <a:r>
              <a:rPr lang="ru-RU" altLang="ru-RU" sz="1600" b="1" dirty="0">
                <a:latin typeface="Times New Roman" pitchFamily="18" charset="0"/>
              </a:rPr>
              <a:t>    Успеете ли вы пойти на спортивную секцию к </a:t>
            </a:r>
            <a:r>
              <a:rPr lang="ru-RU" altLang="ru-RU" sz="1600" b="1" dirty="0" smtClean="0">
                <a:latin typeface="Times New Roman" pitchFamily="18" charset="0"/>
              </a:rPr>
              <a:t>12.00</a:t>
            </a:r>
            <a:r>
              <a:rPr lang="ru-RU" altLang="ru-RU" sz="1600" b="1" dirty="0">
                <a:latin typeface="Times New Roman" pitchFamily="18" charset="0"/>
              </a:rPr>
              <a:t>, если у Вас куплен билет в театр?</a:t>
            </a:r>
          </a:p>
          <a:p>
            <a:pPr>
              <a:tabLst>
                <a:tab pos="495300" algn="l"/>
              </a:tabLst>
            </a:pPr>
            <a:r>
              <a:rPr lang="ru-RU" altLang="ru-RU" sz="1600" b="1" dirty="0">
                <a:latin typeface="Times New Roman" pitchFamily="18" charset="0"/>
              </a:rPr>
              <a:t>_______________________________________________________________ </a:t>
            </a:r>
            <a:endParaRPr lang="ru-RU" altLang="ru-RU" sz="1600" dirty="0">
              <a:latin typeface="Times New Roman" pitchFamily="18" charset="0"/>
            </a:endParaRPr>
          </a:p>
          <a:p>
            <a:pPr eaLnBrk="0" hangingPunct="0">
              <a:tabLst>
                <a:tab pos="495300" algn="l"/>
              </a:tabLst>
            </a:pPr>
            <a:endParaRPr lang="ru-RU" altLang="ru-RU" sz="30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908049" y="765176"/>
            <a:ext cx="10259483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Функциональная грамотность –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набор умений и навыков,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обеспечивающих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человеку полноценное участие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жизни общества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95" name="Google Shape;95;p14" descr="9cd2fc7ab82543c6e3da8c10422c022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5701" y="4005262"/>
            <a:ext cx="4320116" cy="237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79270" y="209006"/>
            <a:ext cx="5159828" cy="72547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Финансовая грамотность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50" y="623727"/>
            <a:ext cx="546027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древние времена денег не существовало и люди, жившие племенами, обменивались товарами: продуктами, животными, вещами.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или                         или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=                или             или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9841" y="550210"/>
            <a:ext cx="5312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Укажи в таблице: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Сколько племя получит стрел, обменяв 2 топора?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Сколько оно получит копий, обменяв 3 топора?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Сколько получит горшков, обменяв 5 топоров?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Сколько получит овец, обменяв 10 топоров?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999" y="3122023"/>
            <a:ext cx="5177110" cy="215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6741" y="1630997"/>
            <a:ext cx="1076642" cy="125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248" y="1811383"/>
            <a:ext cx="1290929" cy="99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6522" y="1789749"/>
            <a:ext cx="1313593" cy="114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907" y="1580469"/>
            <a:ext cx="723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9" y="3272562"/>
            <a:ext cx="1076642" cy="125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219" y="2750412"/>
            <a:ext cx="4476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0656" y="3195909"/>
            <a:ext cx="723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4248" y="3622766"/>
            <a:ext cx="1290929" cy="99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183" y="286107"/>
            <a:ext cx="54297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диаграмме показан доход семьи за один год по месяцам. Рассмотри диаграмму и ответь на вопросы: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 каких месяцах доход семьи можно считать стабильным?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 каком месяце доход семьи был самым высоким? Самым низким?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 каком месяце доход семьи был выше: в июле или в октябре?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 каком месяце доход семьи был ниже: в апреле или в ноябре?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348" y="1551486"/>
            <a:ext cx="5535431" cy="345158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bs.twimg.com/media/E4nn7VAXEAEwv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9/11/30/s_5de2041822a7a/1272574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61956"/>
            <a:ext cx="8737600" cy="655791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.znanio.ru/methodology/images/92/28/92280464d4ee8c42f062cf6ff39a00c6e8ecc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849" y="186531"/>
            <a:ext cx="8588376" cy="644128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f3.ppt-online.org/files3/slide/x/xlGbaL4ZWqQoJhwUcC1piXSHmRT7jNB5DFYsKd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121286"/>
            <a:ext cx="8689973" cy="650899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videouroki.net/html/2020/10/18/v_5f8c3de70b69e/99759882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220" y="233575"/>
            <a:ext cx="9336455" cy="65061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bs.twimg.com/media/E4nn7VAXEAEwv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57200" y="323849"/>
            <a:ext cx="112395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систематической работе 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несплошными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текстами у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 формируются устойчивые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умения: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быстро делят информацию на смысловые части;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выделяют основную мысль каждой части, отмечая трудное,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непонятное;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устанавливают содержательные связи между частями текста;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группируют по смыслу выделенные при анализе мысли,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объединяя их в более крупные части;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синтезируют информацию в другой логической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последовательности, в другом жанре;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устанавливают связи нового с изученным ранее;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находят в тексте ответы на вопросы;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организовывают свою деятельность по выявлению неизвестных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обобщают то, что в тексте дано конкретно;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конкретизируют то, что изложено обобщенно;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доказывают, аргументируют;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кратко или развернуто излагают содержание текста.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74" y="762001"/>
            <a:ext cx="10639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Таким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образом, продуманная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целенаправленная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несплошным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текстом позволяет получать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ребёнку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большого объема информации нужную 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полезную, 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также приобретать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социально – нравственный  опыт и заставляет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думать,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ознавая окружающий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31800" y="404813"/>
            <a:ext cx="11453283" cy="324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Базовым</a:t>
            </a:r>
            <a:r>
              <a:rPr lang="en-US" sz="4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навыком</a:t>
            </a:r>
            <a:r>
              <a:rPr lang="en-US" sz="4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функциональной</a:t>
            </a:r>
            <a:r>
              <a:rPr lang="en-US" sz="4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грамотности</a:t>
            </a:r>
            <a:r>
              <a:rPr lang="en-US" sz="4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</a:t>
            </a:r>
            <a:r>
              <a:rPr lang="en-US" sz="4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читательская</a:t>
            </a:r>
            <a:r>
              <a:rPr lang="en-US" sz="4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грамотность</a:t>
            </a:r>
            <a:r>
              <a:rPr lang="en-US" sz="44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08" name="Google Shape;108;p16" descr="18-188689_book-discussion-club-wedding-invitation-library-librarian-books-png-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1734" y="3716338"/>
            <a:ext cx="4320116" cy="28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5364" y="2036743"/>
            <a:ext cx="5087911" cy="1325563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 idx="4294967295"/>
          </p:nvPr>
        </p:nvSpPr>
        <p:spPr>
          <a:xfrm>
            <a:off x="1390649" y="333376"/>
            <a:ext cx="9497483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800"/>
              <a:buFont typeface="Times New Roman"/>
              <a:buNone/>
            </a:pPr>
            <a:r>
              <a:rPr lang="en-US" sz="4800" b="1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Тексты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814917" y="1700213"/>
            <a:ext cx="4032249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Сплошные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912284" y="2565400"/>
            <a:ext cx="4032249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719667" y="2852738"/>
            <a:ext cx="5183716" cy="237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●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●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Повествование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●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Рассуждение</a:t>
            </a:r>
            <a:b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7056968" y="1700213"/>
            <a:ext cx="4032249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Несплошные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6671734" y="2924176"/>
            <a:ext cx="5183716" cy="324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●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Таблицы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●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Схемы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●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Афиши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●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Билеты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●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Диаграммы </a:t>
            </a:r>
            <a:endParaRPr/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●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Карты и т.д.</a:t>
            </a:r>
            <a:b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cxnSp>
        <p:nvCxnSpPr>
          <p:cNvPr id="140" name="Google Shape;140;p18"/>
          <p:cNvCxnSpPr/>
          <p:nvPr/>
        </p:nvCxnSpPr>
        <p:spPr>
          <a:xfrm flipH="1">
            <a:off x="2639483" y="1125538"/>
            <a:ext cx="2017183" cy="50323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1" name="Google Shape;141;p18"/>
          <p:cNvCxnSpPr/>
          <p:nvPr/>
        </p:nvCxnSpPr>
        <p:spPr>
          <a:xfrm>
            <a:off x="7247467" y="1052512"/>
            <a:ext cx="1729316" cy="57626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356894">
            <a:off x="831103" y="2681113"/>
            <a:ext cx="4943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Несплошные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тексты – это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тексты, c которыми учащиеся чаще всего встречаются в реальной действительности.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bilet_na_avtobus_mezhdugorodnyj_kerch_simferopo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7786">
            <a:off x="6884126" y="4036855"/>
            <a:ext cx="1496197" cy="2552858"/>
          </a:xfrm>
          <a:prstGeom prst="rect">
            <a:avLst/>
          </a:prstGeom>
          <a:noFill/>
        </p:spPr>
      </p:pic>
      <p:pic>
        <p:nvPicPr>
          <p:cNvPr id="1028" name="Picture 4" descr="D:\Рабочий стол\pTzvIWvWa2cввв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3180">
            <a:off x="9072654" y="4527369"/>
            <a:ext cx="2359025" cy="1716088"/>
          </a:xfrm>
          <a:prstGeom prst="rect">
            <a:avLst/>
          </a:prstGeom>
          <a:noFill/>
        </p:spPr>
      </p:pic>
      <p:pic>
        <p:nvPicPr>
          <p:cNvPr id="12" name="Picture 10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 rot="368094">
            <a:off x="9064516" y="340445"/>
            <a:ext cx="1885151" cy="25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Рабочий стол\-GV0WTOrc5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4705" y="2909253"/>
            <a:ext cx="3436392" cy="1189683"/>
          </a:xfrm>
          <a:prstGeom prst="rect">
            <a:avLst/>
          </a:prstGeom>
          <a:noFill/>
        </p:spPr>
      </p:pic>
      <p:pic>
        <p:nvPicPr>
          <p:cNvPr id="1030" name="Picture 6" descr="https://i.pinimg.com/736x/bd/8e/44/bd8e44d00b9b29b7f2ec5c011c1ff0d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57568">
            <a:off x="6856590" y="456052"/>
            <a:ext cx="1586155" cy="2236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5927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7452374" y="4525879"/>
            <a:ext cx="3905277" cy="1496097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045535" y="4399743"/>
            <a:ext cx="4762533" cy="1596107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1265424" y="538831"/>
            <a:ext cx="3905277" cy="1285884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7119257" y="335134"/>
            <a:ext cx="4001083" cy="142876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370056" y="2236602"/>
            <a:ext cx="3744416" cy="1810144"/>
          </a:xfrm>
          <a:prstGeom prst="ellipse">
            <a:avLst/>
          </a:prstGeom>
          <a:solidFill>
            <a:schemeClr val="bg1">
              <a:alpha val="54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0557" y="2984863"/>
            <a:ext cx="3618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НЕСПЛОШНЫЕ ТЕКСТЫ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2862" y="674769"/>
            <a:ext cx="3619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Входные билеты, афиши, объявления, рекламные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постеры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8892" y="458824"/>
            <a:ext cx="3566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Географические карты, планы местности, помещений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4674" y="4621814"/>
            <a:ext cx="3619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Обложки журналов, меню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3721" y="4359740"/>
            <a:ext cx="4191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Графики, диаграммы, схемы, таблицы, масштаб, списки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650435">
            <a:off x="7705591" y="3721265"/>
            <a:ext cx="871040" cy="622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3796062">
            <a:off x="3985366" y="1932256"/>
            <a:ext cx="831877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8344752">
            <a:off x="7519183" y="1875184"/>
            <a:ext cx="769193" cy="579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723608">
            <a:off x="4191670" y="3779039"/>
            <a:ext cx="747247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373662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85775" y="361949"/>
            <a:ext cx="112680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Умения, необходимые для работы 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несплошными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текстами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различать сплошные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несплошные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тексты, определять вид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несплошного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текста;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читать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несплошной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 (воспринимать текст, извлекать информацию, данную в явном и неявном виде; интерпретировать её);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переводить информацию в другие текстовые формы (сплошной текст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несплошной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наоборот);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менять вид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несплошного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текста (например, составлять кластер на основе таблицы);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самостоятельно создавать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несплошные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тексты;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использовать полученную информацию для решения учебной задачи.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76249" y="304800"/>
            <a:ext cx="112680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При работе 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несплошными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текстами отрабатываются  информационные                                           умения: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нахождение информации, необходимой для выполнения задания;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извлечение информации, заданной в тексте в явном или неявном виде;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приведение примеров из текста, подтверждающих данное высказывание;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выделение в тексте объяснительного метода исследования;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устанавливание истинности суждений с опорой на информацию текста;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определение значения терминов и понятий;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сопоставление информации из разных частей текста;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сопоставление информации, представленной в разных знаковых системах - текстах и рисунках или фотографиях;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описывание на основе текста значений графических символов;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устанавливание в тексте последовательности действий.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3"/>
          </p:nvPr>
        </p:nvSpPr>
        <p:spPr>
          <a:xfrm>
            <a:off x="719527" y="378372"/>
            <a:ext cx="10678942" cy="141889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РАБОТЫ С ДАННЫМИ ТЕКСТАМИ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7820" y="1245476"/>
            <a:ext cx="1002686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Как называется текст?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 какой форме представлен текст?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Какая информация представлена в тексте?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В каких единицах измеряются данные?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Какую закономерность (закономерности) данных вы наблюдаете?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Предложите свое объяснение выявленным закономерностям.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Есть ли исключения из выявленных закономерностей и с чем они связаны?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Какое практическое значение имеют эти данные?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листание 4" id="{DC9A3EBD-EFBB-4E35-B9D9-ACE369662A00}" vid="{55953BCE-0291-4281-8BA7-4D678A7526D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2</Template>
  <TotalTime>394</TotalTime>
  <Words>867</Words>
  <Application>Microsoft Office PowerPoint</Application>
  <PresentationFormat>Произвольный</PresentationFormat>
  <Paragraphs>186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листание 5</vt:lpstr>
      <vt:lpstr>Слайд 1</vt:lpstr>
      <vt:lpstr>Слайд 2</vt:lpstr>
      <vt:lpstr>Базовым навыком функциональной грамотности является читательская грамотность </vt:lpstr>
      <vt:lpstr>Тексты</vt:lpstr>
      <vt:lpstr>Слайд 5</vt:lpstr>
      <vt:lpstr>Слайд 6</vt:lpstr>
      <vt:lpstr>Слайд 7</vt:lpstr>
      <vt:lpstr>Слайд 8</vt:lpstr>
      <vt:lpstr>Слайд 9</vt:lpstr>
      <vt:lpstr>Слайд 10</vt:lpstr>
      <vt:lpstr>Математика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СПАСИБО 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52</cp:revision>
  <dcterms:created xsi:type="dcterms:W3CDTF">2016-11-15T09:14:47Z</dcterms:created>
  <dcterms:modified xsi:type="dcterms:W3CDTF">2023-01-29T04:10:15Z</dcterms:modified>
</cp:coreProperties>
</file>