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1" r:id="rId9"/>
    <p:sldId id="262" r:id="rId10"/>
    <p:sldId id="265" r:id="rId11"/>
    <p:sldId id="269" r:id="rId12"/>
    <p:sldId id="266" r:id="rId13"/>
    <p:sldId id="268" r:id="rId14"/>
    <p:sldId id="274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C24BC33-6901-43A2-9899-71DAE1E8D916}">
          <p14:sldIdLst>
            <p14:sldId id="256"/>
            <p14:sldId id="257"/>
            <p14:sldId id="258"/>
            <p14:sldId id="259"/>
            <p14:sldId id="260"/>
            <p14:sldId id="261"/>
            <p14:sldId id="263"/>
            <p14:sldId id="271"/>
            <p14:sldId id="262"/>
            <p14:sldId id="265"/>
          </p14:sldIdLst>
        </p14:section>
        <p14:section name="Раздел без заголовка" id="{7F57154C-14BC-40A5-87A1-82F9AAF5E65F}">
          <p14:sldIdLst>
            <p14:sldId id="269"/>
            <p14:sldId id="266"/>
            <p14:sldId id="268"/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03DF7-6B89-4140-AC25-2B3B11969FF1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09E11-96E9-40F5-9065-E5FE698175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4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09E11-96E9-40F5-9065-E5FE6981751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05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705AC-CE26-4745-8A0B-E0AD870CF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6F5838-9244-4E59-AF70-722390F03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0B822A-0816-4D6D-AF20-5A3D0AA4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1AFC0-7340-4009-BD2D-33D975F8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2CF73-56F0-43FC-A8F7-A43242A1D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0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FB5834-A94C-4F90-BF51-85FE93E6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FF6BBD-96D5-4E32-997A-7C775855D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B73AA4-7D76-44EF-9DAE-9AE18154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BB19E5-36C5-4132-B129-D387E38B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84F7A-71D2-488A-A90F-69A7A5F9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5BA58A-0DD1-45B4-AA3D-5A043EC97E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A935D5-4FBD-473A-BD95-CE61A70D7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114C4-D26A-478A-A254-FFFF4437E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6AF22-4552-43A4-A8AF-4DCD4391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43F07A-E7AD-45AA-B0B8-B1207EF6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31D41-7F14-432E-AD38-62135423B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EA927B-52F0-4682-BEBF-122607D0D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F2D99E-8A3B-4732-A45E-306F5A33A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0F945C-97C1-438F-9B20-554F8A46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0269E-CF64-4BC1-83E7-0BF3E7A75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D23D02-B8E1-43A8-941F-6CD9E348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7AE39C-02A1-4275-96AD-ECB5186ED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A5F9A9-1E21-4836-8AAE-AE425E785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29E63-986B-4003-A8FA-F2CC6A914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A65F48-44C7-4DC3-A136-3A5AB6F7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0626-816D-45CC-9924-6DD1CAC4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1E2F9-D268-4851-90CF-A56E26B9C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753782-BA29-4528-99A5-41BF731C9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5FD67-20B5-4D61-90C0-C5160CCC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89FC02-FD9C-42D1-8B1A-752255325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3B02DC-D372-40A4-B5B1-70CE02C1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62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E3B8E-71BF-4D37-B679-5445CA9C7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FA937E-C103-4046-B412-758B6BA9A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92F29B-986A-48DB-9E68-C950D6B3C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93D698-1F6F-46B4-944E-C6AD2909E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7121CD-5978-4C3E-BCCE-CEDD35258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6D1FF2-1DB3-460C-BECA-55760FE2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9C4710-B1B9-488F-AD53-469D6657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3A652B-9DF6-4B7A-B125-27E2DF56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99068-6D94-404A-9AEE-601D44520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AA3441-6021-4E72-89BC-C72D00ED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10277-2080-4C23-A46E-DC159B3F5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F8F480-5A4D-49B9-96B2-DD8B5963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6FED00-6DCD-4862-9F1E-8FB732B7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DE6ED1-F37F-4295-AB49-80B4CFAB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036D5-97F7-47AA-9C74-CE375CC0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543B5-F84A-4466-B2AF-C8687F3E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B9ECF0-AAA4-4ABA-B985-7BB44FF4D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43D3EB-999D-42C3-A414-FADE9B8EF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AF48A2-5934-4255-AACF-13129A8A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8558C3-39A9-47F3-8603-17912275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A59D9D-6203-4EED-9B01-EE691C2F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9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5A5C1-EBD7-45A1-BA02-58177676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90D7DE8-DF64-4D48-B586-35C8AC8F9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652A5E-5C8A-480A-963C-466EE309C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FC454C-92E7-4A2D-92EF-A73F5769D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529DE3-5885-48E6-AD3F-2B8A090FD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3D19CB-E763-424C-8A72-84D356A6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4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CAA9B4-4189-45B4-9906-3E0212490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746A0A-FDC3-4673-A8A8-A1B4C7822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C373B-84ED-4AE8-BEF4-63F6AAEA8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284AB-FE1F-45C0-8799-36DC1F369FC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5DCD99-FD7F-4E42-8B6C-F7C4A85A8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D81189-22FB-4CEE-B6D6-A4ED25C16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5C450-2432-4C9E-8595-79BCC828A6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37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30A637-03E4-4C78-AD2C-0BCBA41E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98BAD-5C0C-463D-B7B0-41F808AB40E8}"/>
              </a:ext>
            </a:extLst>
          </p:cNvPr>
          <p:cNvSpPr txBox="1"/>
          <p:nvPr/>
        </p:nvSpPr>
        <p:spPr>
          <a:xfrm>
            <a:off x="1396218" y="392501"/>
            <a:ext cx="9590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дошкольное образовательное учреждение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-детский сад «Звездочка» г. Аркадак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1BC7A-6699-431E-A1C0-B3D8FA7E842A}"/>
              </a:ext>
            </a:extLst>
          </p:cNvPr>
          <p:cNvSpPr txBox="1"/>
          <p:nvPr/>
        </p:nvSpPr>
        <p:spPr>
          <a:xfrm>
            <a:off x="2198076" y="1814730"/>
            <a:ext cx="798693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Роль дидактической игры в познавательном развитии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дошкольников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i="1" dirty="0">
              <a:solidFill>
                <a:srgbClr val="002060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Calibri"/>
              </a:rPr>
              <a:t>Подготовила воспитатель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категории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Calibri"/>
              </a:rPr>
              <a:t>Белоусова Елена Александровна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3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E34C24-0D78-4248-8126-C732E921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DFF16E-685D-46CB-AB64-1A0DD59BCF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66" y="1161463"/>
            <a:ext cx="5284763" cy="39635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C5B626-CB8D-4DE4-8619-1011EE328B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29" y="2250831"/>
            <a:ext cx="5479365" cy="4109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5FD9D5-90B4-4C91-8122-450A586B4F02}"/>
              </a:ext>
            </a:extLst>
          </p:cNvPr>
          <p:cNvSpPr txBox="1"/>
          <p:nvPr/>
        </p:nvSpPr>
        <p:spPr>
          <a:xfrm>
            <a:off x="2700997" y="497645"/>
            <a:ext cx="8145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Дидактическая игра«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геометрическую фигуру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626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78BD9A-5529-48F1-937E-2DD33F129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ED0CB4-B4AE-42BF-ADD3-75A34F768E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" y="2018018"/>
            <a:ext cx="2912347" cy="46289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953EE1-F7EC-43F8-9DAD-8B35F638D6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53" y="2018017"/>
            <a:ext cx="3471724" cy="46289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0277EE-EE15-40AA-8584-FDE7E7523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76" y="2018015"/>
            <a:ext cx="3471725" cy="46289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C02B60-749E-4F9C-BB2E-D7FDF82301D2}"/>
              </a:ext>
            </a:extLst>
          </p:cNvPr>
          <p:cNvSpPr txBox="1"/>
          <p:nvPr/>
        </p:nvSpPr>
        <p:spPr>
          <a:xfrm>
            <a:off x="1055077" y="450167"/>
            <a:ext cx="10986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«Волшебные баночки» направлены  на закрепление знаний овощей и фруктов, а также умение соотносить количество предметов с цифрой, закрепление счета в пределах 10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942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AA9B27-8AF4-47E8-BD9C-651824485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364ED3-598C-4092-841B-9B0F5D47D2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54" y="3383713"/>
            <a:ext cx="4158762" cy="3119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EF91BE-2A80-4D27-8C46-772D03492B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8" y="3383713"/>
            <a:ext cx="4158763" cy="31190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3A306C-D79B-4325-B9A5-5C131BDA0A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8" y="792876"/>
            <a:ext cx="4020430" cy="25079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0300" y="340695"/>
            <a:ext cx="65698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«Все начинается с семечки»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3724" y="2725614"/>
            <a:ext cx="4536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«Части суток»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95492" y="2795954"/>
            <a:ext cx="4457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Найди пару»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1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70485A-7F89-4715-AAF9-23A9727D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474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E1BF1-53AF-495C-9742-7D5B65332254}"/>
              </a:ext>
            </a:extLst>
          </p:cNvPr>
          <p:cNvSpPr txBox="1"/>
          <p:nvPr/>
        </p:nvSpPr>
        <p:spPr>
          <a:xfrm>
            <a:off x="1223890" y="3170629"/>
            <a:ext cx="3376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«Каждому вагончику свои колёса»</a:t>
            </a:r>
          </a:p>
        </p:txBody>
      </p:sp>
      <p:pic>
        <p:nvPicPr>
          <p:cNvPr id="8" name="Picture 7" descr="C:\Users\гук\Desktop\YsFkiREISH0.jpg">
            <a:extLst>
              <a:ext uri="{FF2B5EF4-FFF2-40B4-BE49-F238E27FC236}">
                <a16:creationId xmlns:a16="http://schemas.microsoft.com/office/drawing/2014/main" id="{8886750B-67BB-4AA7-B4A5-18890856B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195" y="3965679"/>
            <a:ext cx="3476648" cy="2286016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52BEAE-6435-4248-B2F5-947DE96559CB}"/>
              </a:ext>
            </a:extLst>
          </p:cNvPr>
          <p:cNvSpPr txBox="1"/>
          <p:nvPr/>
        </p:nvSpPr>
        <p:spPr>
          <a:xfrm>
            <a:off x="4979962" y="3064107"/>
            <a:ext cx="2813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«Найди пару»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F4758-31DB-4C7D-B808-AE7896AE59EB}"/>
              </a:ext>
            </a:extLst>
          </p:cNvPr>
          <p:cNvSpPr txBox="1"/>
          <p:nvPr/>
        </p:nvSpPr>
        <p:spPr>
          <a:xfrm>
            <a:off x="8398411" y="3099281"/>
            <a:ext cx="5827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 картинку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4B5891-476C-40E7-A24B-0FBB428A23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8" y="376544"/>
            <a:ext cx="3551214" cy="2663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CD4133-6E97-4BB3-8674-475BDFBEAC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41" y="446101"/>
            <a:ext cx="3551214" cy="26634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5B75FE-A3EB-49F4-872E-C811CEED2F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322" y="743437"/>
            <a:ext cx="2793315" cy="20949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F26473-4EDB-42D8-B90B-A3371E246B6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9937" y="3553824"/>
            <a:ext cx="2479016" cy="33762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B5983A-7AAE-4902-A1DD-DBE98B1F92F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736037" y="3723455"/>
            <a:ext cx="2644726" cy="28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3DDAE3-AC7A-4175-8CB2-66C83F6A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358773-2F83-4645-A433-197ADD888D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9028" y="1492134"/>
            <a:ext cx="2565593" cy="19241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77E689-D3D4-46A1-9E74-EB4B1F8349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03" y="3737029"/>
            <a:ext cx="3760763" cy="2820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FBABC-F4AD-4A54-AF20-365D057E57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9864" y="4083639"/>
            <a:ext cx="2772892" cy="20796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F68163-619C-4F0E-8546-A5ED3CFB9A20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0736" y="1301658"/>
            <a:ext cx="4398499" cy="243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B52776-201E-4D30-B820-ED2DD06F1B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412" y="3737028"/>
            <a:ext cx="3760763" cy="2820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AA455A-EF7B-4C5A-BA83-32C8634A8990}"/>
              </a:ext>
            </a:extLst>
          </p:cNvPr>
          <p:cNvSpPr txBox="1"/>
          <p:nvPr/>
        </p:nvSpPr>
        <p:spPr>
          <a:xfrm>
            <a:off x="5117124" y="267286"/>
            <a:ext cx="64887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«Геометрическое лото»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направлена на закрепление умения детей различать геометрические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фигуры, ребенку предлагается выложить узор по схеме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22CE9A-85E1-4E45-B7ED-D30467B9093F}"/>
              </a:ext>
            </a:extLst>
          </p:cNvPr>
          <p:cNvSpPr txBox="1"/>
          <p:nvPr/>
        </p:nvSpPr>
        <p:spPr>
          <a:xfrm>
            <a:off x="1041445" y="267287"/>
            <a:ext cx="4346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из фетра «</a:t>
            </a:r>
            <a:r>
              <a:rPr lang="ru-RU" b="1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Мороженое</a:t>
            </a:r>
            <a:r>
              <a:rPr lang="ru-RU" sz="18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Ц: закреплять состав числа из 2 меньших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7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82B063-2484-46EA-B56D-99A2DB15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A1E401-C7D2-4405-8493-BD9B4537AB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1185" y="3815664"/>
            <a:ext cx="3171488" cy="23786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B3AD42-24EE-483E-99A5-EC6FC65594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1106" y="2105360"/>
            <a:ext cx="3503647" cy="2627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638B4B-CF86-4D9A-A5EC-FC721EDB6453}"/>
              </a:ext>
            </a:extLst>
          </p:cNvPr>
          <p:cNvSpPr txBox="1"/>
          <p:nvPr/>
        </p:nvSpPr>
        <p:spPr>
          <a:xfrm>
            <a:off x="6625883" y="956603"/>
            <a:ext cx="5205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из фетра «Наряди елку» 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C6C64D-482F-4E2B-9488-6788F72873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0160" y="2721514"/>
            <a:ext cx="4421945" cy="33164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C944F8-D560-498B-9CA9-05AF0428E5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2546" y="1161651"/>
            <a:ext cx="3503647" cy="2627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C5D454-F462-4354-86B1-FD2459BF227D}"/>
              </a:ext>
            </a:extLst>
          </p:cNvPr>
          <p:cNvSpPr txBox="1"/>
          <p:nvPr/>
        </p:nvSpPr>
        <p:spPr>
          <a:xfrm>
            <a:off x="1127668" y="319988"/>
            <a:ext cx="6196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«Наряди </a:t>
            </a:r>
            <a:r>
              <a:rPr lang="ru-RU" b="1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матрешк</a:t>
            </a:r>
            <a:r>
              <a:rPr lang="ru-RU" sz="18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8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37210C-B16B-46EC-B13A-F4274EAC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E86A8-8DDB-4882-B03F-E8FA31F60E08}"/>
              </a:ext>
            </a:extLst>
          </p:cNvPr>
          <p:cNvSpPr txBox="1"/>
          <p:nvPr/>
        </p:nvSpPr>
        <p:spPr>
          <a:xfrm>
            <a:off x="4477043" y="454913"/>
            <a:ext cx="61968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это искра, разжигающая огонёк пытливости и любознательности»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BF8F49-E602-4594-8153-AEA7EC4C805A}"/>
              </a:ext>
            </a:extLst>
          </p:cNvPr>
          <p:cNvSpPr txBox="1"/>
          <p:nvPr/>
        </p:nvSpPr>
        <p:spPr>
          <a:xfrm>
            <a:off x="2958904" y="1365741"/>
            <a:ext cx="619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 – древнейшая форма передачи знаний.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Дидактическая игра – это лучший способ развить способности детей, подготовить их к жизни и общению с людьми.</a:t>
            </a:r>
          </a:p>
        </p:txBody>
      </p:sp>
      <p:pic>
        <p:nvPicPr>
          <p:cNvPr id="7" name="Picture 6" descr="http://elochka28chap.ucoz.ru/metodika/vospitateli/rannij_vozrast.jpg">
            <a:extLst>
              <a:ext uri="{FF2B5EF4-FFF2-40B4-BE49-F238E27FC236}">
                <a16:creationId xmlns:a16="http://schemas.microsoft.com/office/drawing/2014/main" id="{7C55B749-8B9F-4A57-A94E-4EB6C05F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62" y="3304733"/>
            <a:ext cx="3332054" cy="3426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0880F7-41DF-46CF-8917-2F3BEC19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452" y="3959583"/>
            <a:ext cx="4400833" cy="24744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682BB2-E32C-4854-9E21-CDF0710C0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752" y="3220626"/>
            <a:ext cx="3912344" cy="292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0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F95C20-62B3-48BA-ABE1-A7983374E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BE1E47-642B-4681-9018-8D07F945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34" y="783707"/>
            <a:ext cx="10249155" cy="529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49467E-0CF1-4DA8-A74F-CC34EFED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FFFFD9-C2B6-44D6-B4BF-180CEE15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77" y="872198"/>
            <a:ext cx="10501568" cy="53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D9C8D4-DAB2-4B83-B340-3C5E6254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8DA5B6-5A41-4C78-B7C8-93405A31982B}"/>
              </a:ext>
            </a:extLst>
          </p:cNvPr>
          <p:cNvSpPr txBox="1"/>
          <p:nvPr/>
        </p:nvSpPr>
        <p:spPr>
          <a:xfrm>
            <a:off x="1322363" y="337943"/>
            <a:ext cx="98895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Дидактический 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Лэпбук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«</a:t>
            </a:r>
            <a:r>
              <a:rPr kumimoji="0" lang="ru-RU" sz="20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Времена года»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 на развитие речи детей, ознакомление с окружающим миром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основными явлениями в природе (снег, дождь, листопад) развитие мелкой моторики рук.</a:t>
            </a:r>
          </a:p>
        </p:txBody>
      </p:sp>
      <p:pic>
        <p:nvPicPr>
          <p:cNvPr id="7" name="Picture 5" descr="C:\Users\гук\Desktop\3QaHYoQCiYM.jpg">
            <a:extLst>
              <a:ext uri="{FF2B5EF4-FFF2-40B4-BE49-F238E27FC236}">
                <a16:creationId xmlns:a16="http://schemas.microsoft.com/office/drawing/2014/main" id="{659411AB-A3B2-4901-8267-E1B58410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1118" y="3871329"/>
            <a:ext cx="2071702" cy="292895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918BAC-2253-4641-8BC1-5920F5812CBE}"/>
              </a:ext>
            </a:extLst>
          </p:cNvPr>
          <p:cNvPicPr/>
          <p:nvPr/>
        </p:nvPicPr>
        <p:blipFill rotWithShape="1">
          <a:blip r:embed="rId4" cstate="print"/>
          <a:srcRect l="6716" t="-1982" r="23610" b="-1"/>
          <a:stretch/>
        </p:blipFill>
        <p:spPr bwMode="auto">
          <a:xfrm>
            <a:off x="1433146" y="1312303"/>
            <a:ext cx="3089793" cy="250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99268C-BC53-4552-8B68-CC915D4685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3859" y="2090567"/>
            <a:ext cx="4660704" cy="34955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C94666-4D60-47B0-ACAE-E8ED26E47C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5174" y="2563577"/>
            <a:ext cx="4514015" cy="33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3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8CE0C-6F35-4964-9136-F521F2D22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6F4041-D576-4DBD-BFEF-E37A2BE2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22" y="3537183"/>
            <a:ext cx="4962342" cy="2972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365106-465C-405A-986E-242E9F026897}"/>
              </a:ext>
            </a:extLst>
          </p:cNvPr>
          <p:cNvSpPr txBox="1"/>
          <p:nvPr/>
        </p:nvSpPr>
        <p:spPr>
          <a:xfrm>
            <a:off x="316833" y="2792556"/>
            <a:ext cx="6688876" cy="744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866900" algn="l"/>
              </a:tabLst>
            </a:pPr>
            <a:r>
              <a:rPr lang="ru-RU" sz="20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Тренажер для пальчиков </a:t>
            </a:r>
            <a:r>
              <a:rPr lang="ru-RU" sz="2000" b="1" i="1" u="sng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«Матрешки – застежки»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направлен на формирование мелкой моторики                 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C9E61-60E2-4C60-9781-B454F7DE220B}"/>
              </a:ext>
            </a:extLst>
          </p:cNvPr>
          <p:cNvSpPr txBox="1"/>
          <p:nvPr/>
        </p:nvSpPr>
        <p:spPr>
          <a:xfrm>
            <a:off x="8104128" y="523178"/>
            <a:ext cx="2923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</a:t>
            </a:r>
            <a:r>
              <a:rPr lang="ru-RU" sz="2000" b="1" i="1" u="sng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«Веселые прищепки»,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6F011C-F009-494E-A731-1D05AEFB31E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0352" y="2402237"/>
            <a:ext cx="5104815" cy="410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E1D59C-D36A-4316-BC5A-66F1098741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9337" y="685832"/>
            <a:ext cx="2480602" cy="18604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148B6E-1DAC-45DA-80E2-F28405AD99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35001" y="704934"/>
            <a:ext cx="2576016" cy="19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1DFE9E-9FF4-4035-B768-9CC1EA526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9569" cy="6938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48304-132B-4363-BB3C-DA09FDCD7970}"/>
              </a:ext>
            </a:extLst>
          </p:cNvPr>
          <p:cNvSpPr txBox="1"/>
          <p:nvPr/>
        </p:nvSpPr>
        <p:spPr>
          <a:xfrm>
            <a:off x="1012875" y="590843"/>
            <a:ext cx="4709500" cy="113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866900" algn="l"/>
              </a:tabLst>
            </a:pPr>
            <a:r>
              <a:rPr lang="ru-RU" sz="20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«Математические цветочки»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на закрепление состава числа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C129FE-073C-4D51-907D-25DA51E2C7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2874" y="2546251"/>
            <a:ext cx="5411371" cy="405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5965B3-6AB2-411A-B456-12DA33DA4E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61" y="1689414"/>
            <a:ext cx="3798637" cy="28489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4738EE-37DE-4D15-A911-598C818CB253}"/>
              </a:ext>
            </a:extLst>
          </p:cNvPr>
          <p:cNvSpPr txBox="1"/>
          <p:nvPr/>
        </p:nvSpPr>
        <p:spPr>
          <a:xfrm>
            <a:off x="6297561" y="590844"/>
            <a:ext cx="4836186" cy="1098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866900" algn="l"/>
              </a:tabLst>
            </a:pPr>
            <a:r>
              <a:rPr lang="ru-RU" sz="20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«Математические яблочки»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направлена на закрепление навыков счета в пределах десяти.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77B44A-658D-417B-BBB3-55A4257EB7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879" y="4009022"/>
            <a:ext cx="3798637" cy="28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E34C24-0D78-4248-8126-C732E9219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4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7FC4A-0B62-4136-852A-245BB8482C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243" y="1838276"/>
            <a:ext cx="5321495" cy="3991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70B3DA-06AF-4C94-B929-E0ACA027E9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26" y="1768962"/>
            <a:ext cx="5506329" cy="4129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53154" y="439615"/>
            <a:ext cx="5603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b="1" i="1" dirty="0" smtClean="0">
                <a:solidFill>
                  <a:srgbClr val="98480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«Числовые домики»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26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AFF42B-759C-4E63-AF4A-3D4CCC65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E1B8B-F722-4B3F-94F2-A660BBACDB33}"/>
              </a:ext>
            </a:extLst>
          </p:cNvPr>
          <p:cNvSpPr txBox="1"/>
          <p:nvPr/>
        </p:nvSpPr>
        <p:spPr>
          <a:xfrm>
            <a:off x="1252025" y="548640"/>
            <a:ext cx="59506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Дидактическая игра </a:t>
            </a:r>
            <a:r>
              <a:rPr lang="ru-RU" sz="2000" b="1" i="1" u="sng" dirty="0">
                <a:solidFill>
                  <a:srgbClr val="984806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«Цветочная полянка»,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направлена на закрепление умения группировать предметы по 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цветам и называть их.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25582-653E-446D-941F-DEE00657581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2025" y="2838963"/>
            <a:ext cx="6224368" cy="378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6C507C-8F2A-4CDF-8D3C-B35EDB2E4E2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8" r="-5055" b="37920"/>
          <a:stretch/>
        </p:blipFill>
        <p:spPr bwMode="auto">
          <a:xfrm>
            <a:off x="6486486" y="1024807"/>
            <a:ext cx="5375544" cy="33169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5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250</Words>
  <Application>Microsoft Office PowerPoint</Application>
  <PresentationFormat>Широкоэкранный</PresentationFormat>
  <Paragraphs>33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44</cp:revision>
  <dcterms:created xsi:type="dcterms:W3CDTF">2023-09-04T10:16:54Z</dcterms:created>
  <dcterms:modified xsi:type="dcterms:W3CDTF">2023-09-06T20:01:34Z</dcterms:modified>
</cp:coreProperties>
</file>