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3" r:id="rId4"/>
    <p:sldId id="265" r:id="rId5"/>
    <p:sldId id="266" r:id="rId6"/>
    <p:sldId id="267" r:id="rId7"/>
    <p:sldId id="274" r:id="rId8"/>
    <p:sldId id="268" r:id="rId9"/>
    <p:sldId id="269" r:id="rId10"/>
    <p:sldId id="270" r:id="rId11"/>
    <p:sldId id="275" r:id="rId12"/>
    <p:sldId id="276" r:id="rId13"/>
    <p:sldId id="277" r:id="rId14"/>
    <p:sldId id="271" r:id="rId15"/>
    <p:sldId id="278" r:id="rId16"/>
    <p:sldId id="272" r:id="rId17"/>
    <p:sldId id="264" r:id="rId18"/>
    <p:sldId id="280" r:id="rId19"/>
    <p:sldId id="273" r:id="rId20"/>
    <p:sldId id="28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884EECB4-B9AF-46D3-9C8A-492AB4EFEEC7}">
          <p14:sldIdLst>
            <p14:sldId id="256"/>
            <p14:sldId id="259"/>
            <p14:sldId id="263"/>
            <p14:sldId id="265"/>
            <p14:sldId id="266"/>
            <p14:sldId id="267"/>
            <p14:sldId id="274"/>
            <p14:sldId id="268"/>
            <p14:sldId id="269"/>
            <p14:sldId id="270"/>
            <p14:sldId id="275"/>
            <p14:sldId id="276"/>
            <p14:sldId id="277"/>
            <p14:sldId id="271"/>
            <p14:sldId id="278"/>
            <p14:sldId id="272"/>
            <p14:sldId id="264"/>
            <p14:sldId id="280"/>
            <p14:sldId id="273"/>
            <p14:sldId id="281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5C55"/>
    <a:srgbClr val="C6247A"/>
    <a:srgbClr val="C52378"/>
    <a:srgbClr val="98124D"/>
    <a:srgbClr val="853E5B"/>
    <a:srgbClr val="F94900"/>
    <a:srgbClr val="613125"/>
    <a:srgbClr val="AC187B"/>
    <a:srgbClr val="542939"/>
    <a:srgbClr val="E4EC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6433" autoAdjust="0"/>
  </p:normalViewPr>
  <p:slideViewPr>
    <p:cSldViewPr snapToGrid="0">
      <p:cViewPr varScale="1">
        <p:scale>
          <a:sx n="57" d="100"/>
          <a:sy n="57" d="100"/>
        </p:scale>
        <p:origin x="-28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656860" y="1068918"/>
            <a:ext cx="673408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0">
                  <a:noFill/>
                </a:ln>
                <a:solidFill>
                  <a:srgbClr val="815C55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МКУ </a:t>
            </a:r>
            <a:r>
              <a:rPr lang="ru-RU" sz="2400" b="1" dirty="0" smtClean="0">
                <a:ln w="0">
                  <a:noFill/>
                </a:ln>
                <a:solidFill>
                  <a:srgbClr val="815C55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Д</a:t>
            </a:r>
            <a:r>
              <a:rPr lang="ru-RU" sz="2400" b="1" dirty="0" smtClean="0">
                <a:ln w="0">
                  <a:noFill/>
                </a:ln>
                <a:solidFill>
                  <a:srgbClr val="815C55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 </a:t>
            </a:r>
            <a:r>
              <a:rPr lang="ru-RU" sz="2400" b="1" dirty="0" err="1" smtClean="0">
                <a:ln w="0">
                  <a:noFill/>
                </a:ln>
                <a:solidFill>
                  <a:srgbClr val="815C55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с.Ленинское</a:t>
            </a:r>
            <a:endParaRPr lang="ru-RU" sz="2400" b="1" dirty="0" smtClean="0">
              <a:ln w="0">
                <a:noFill/>
              </a:ln>
              <a:solidFill>
                <a:srgbClr val="815C55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000" b="1" dirty="0" smtClean="0">
                <a:ln w="0">
                  <a:noFill/>
                </a:ln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ТЕМА</a:t>
            </a:r>
          </a:p>
          <a:p>
            <a:pPr algn="ctr"/>
            <a:r>
              <a:rPr lang="ru-RU" sz="4000" b="1" dirty="0" smtClean="0">
                <a:ln w="0">
                  <a:noFill/>
                </a:ln>
                <a:solidFill>
                  <a:srgbClr val="815C55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«Можно ли самим создать духи дома?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822192" y="3812635"/>
            <a:ext cx="50474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Работу </a:t>
            </a:r>
            <a:r>
              <a:rPr lang="ru-RU" sz="20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выполнила: воспитанница кружка «Искусники»</a:t>
            </a:r>
            <a:endParaRPr lang="ru-RU" sz="2000" dirty="0" smtClean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000" b="1" dirty="0" err="1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Пекарчик</a:t>
            </a:r>
            <a:r>
              <a:rPr lang="ru-RU" sz="20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Елизавета</a:t>
            </a:r>
            <a:endParaRPr lang="ru-RU" sz="2000" b="1" dirty="0" smtClean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Руководитель проекта</a:t>
            </a:r>
            <a:r>
              <a:rPr lang="ru-RU" sz="20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: педагог дополнительного образования </a:t>
            </a:r>
            <a:r>
              <a:rPr lang="ru-RU" sz="20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Савченко Лилия Александровна</a:t>
            </a:r>
            <a:endParaRPr lang="ru-RU" sz="20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4306"/>
            <a:ext cx="9135879" cy="695230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942964" y="292710"/>
            <a:ext cx="3192915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/>
              <a:t>3</a:t>
            </a:r>
            <a:r>
              <a:rPr lang="ru-RU" sz="2800" dirty="0" smtClean="0"/>
              <a:t>)</a:t>
            </a:r>
            <a:r>
              <a:rPr lang="ru-RU" sz="2000" dirty="0" smtClean="0"/>
              <a:t>. </a:t>
            </a:r>
            <a:r>
              <a:rPr lang="ru-RU" sz="2000" b="1" dirty="0" smtClean="0"/>
              <a:t>Генрих(Анри) </a:t>
            </a:r>
            <a:r>
              <a:rPr lang="ru-RU" sz="2000" b="1" dirty="0" err="1" smtClean="0"/>
              <a:t>Брокар</a:t>
            </a:r>
            <a:r>
              <a:rPr lang="ru-RU" sz="2000" b="1" dirty="0" smtClean="0"/>
              <a:t> </a:t>
            </a:r>
            <a:r>
              <a:rPr lang="ru-RU" sz="2000" dirty="0" smtClean="0"/>
              <a:t>впервые из-за конкуренции начал придумывать маркетинговые акции: фонтан из духов, из которого каждый посетитель мог налить себе духи бесплатно.</a:t>
            </a:r>
          </a:p>
          <a:p>
            <a:pPr algn="just"/>
            <a:r>
              <a:rPr lang="ru-RU" sz="2000" dirty="0" smtClean="0"/>
              <a:t>Его фабрика поставляла продукцию Императорскому Двору. А его духи «Любимый букет Императрицы» дожили и до наших дней. Кстати – это любимые духи моих бабушек – «Красная Москва» .</a:t>
            </a:r>
            <a:r>
              <a:rPr lang="en-US" sz="2400" b="1" dirty="0"/>
              <a:t/>
            </a:r>
            <a:br>
              <a:rPr lang="en-US" sz="2400" b="1" dirty="0"/>
            </a:br>
            <a:endParaRPr lang="ru-RU" sz="2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 descr="https://st6.styapokupayu.ru/ckeditor_assets/pictures/000/396/954_content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4305"/>
            <a:ext cx="5942965" cy="69523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214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4306"/>
            <a:ext cx="9135879" cy="695230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14400" y="292710"/>
            <a:ext cx="8221479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Правила пользования духами: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2800" b="1" dirty="0" smtClean="0"/>
              <a:t>Духи не рекомендуют наносить на кожу – может вызвать раздражение, аромат быстро улетучивается и духи крепко пахнут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200" b="1" dirty="0" smtClean="0"/>
              <a:t>Не рекомендуют наносить на лицевую сторону одежды –могут остаться жирные пятна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200" dirty="0"/>
              <a:t>Правильный вариант применения духов заключается в </a:t>
            </a:r>
            <a:r>
              <a:rPr lang="ru-RU" sz="3200" dirty="0" err="1"/>
              <a:t>отдушивании</a:t>
            </a:r>
            <a:r>
              <a:rPr lang="ru-RU" sz="3200" dirty="0"/>
              <a:t> лоскутка плюша или шерстяной ткани, который подшивают с внутренней стороны одежды</a:t>
            </a:r>
            <a:r>
              <a:rPr lang="en-US" sz="3600" b="1" dirty="0"/>
              <a:t/>
            </a:r>
            <a:br>
              <a:rPr lang="en-US" sz="3600" b="1" dirty="0"/>
            </a:br>
            <a:endParaRPr lang="ru-RU" sz="36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26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4306"/>
            <a:ext cx="9135879" cy="695230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14400" y="292710"/>
            <a:ext cx="8063345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/>
              <a:t>Виды духов:</a:t>
            </a:r>
          </a:p>
          <a:p>
            <a:pPr marL="514350" indent="-514350">
              <a:buAutoNum type="arabicPeriod"/>
            </a:pPr>
            <a:r>
              <a:rPr lang="ru-RU" sz="3600" dirty="0" err="1" smtClean="0"/>
              <a:t>Парфюмированная</a:t>
            </a:r>
            <a:r>
              <a:rPr lang="ru-RU" sz="3600" dirty="0" smtClean="0"/>
              <a:t> вода</a:t>
            </a:r>
          </a:p>
          <a:p>
            <a:r>
              <a:rPr lang="ru-RU" sz="3600" dirty="0" smtClean="0"/>
              <a:t>2.Духи на спиртовой основе</a:t>
            </a:r>
          </a:p>
          <a:p>
            <a:r>
              <a:rPr lang="ru-RU" sz="3600" dirty="0" smtClean="0"/>
              <a:t>3. Духи на масляной основе</a:t>
            </a:r>
          </a:p>
          <a:p>
            <a:r>
              <a:rPr lang="ru-RU" sz="3600" dirty="0" smtClean="0"/>
              <a:t>4.</a:t>
            </a:r>
            <a:r>
              <a:rPr lang="ru-RU" sz="3600" dirty="0"/>
              <a:t> </a:t>
            </a:r>
            <a:r>
              <a:rPr lang="ru-RU" sz="3600" dirty="0" smtClean="0"/>
              <a:t>Твёрдые духи на основе  </a:t>
            </a:r>
            <a:r>
              <a:rPr lang="ru-RU" sz="3600" dirty="0"/>
              <a:t>жировых и воскообразных веществ. </a:t>
            </a:r>
            <a:endParaRPr lang="ru-RU" sz="3600" dirty="0" smtClean="0"/>
          </a:p>
          <a:p>
            <a:r>
              <a:rPr lang="ru-RU" sz="3600" dirty="0" smtClean="0"/>
              <a:t>5.Также </a:t>
            </a:r>
            <a:r>
              <a:rPr lang="ru-RU" sz="3600" dirty="0"/>
              <a:t>существуют сухие (порошковые) духи саше для </a:t>
            </a:r>
            <a:r>
              <a:rPr lang="ru-RU" sz="3600" dirty="0" err="1"/>
              <a:t>отдушивания</a:t>
            </a:r>
            <a:r>
              <a:rPr lang="ru-RU" sz="3600" dirty="0"/>
              <a:t> белья</a:t>
            </a:r>
            <a:r>
              <a:rPr lang="en-US" sz="3600" b="1" dirty="0"/>
              <a:t/>
            </a:r>
            <a:br>
              <a:rPr lang="en-US" sz="3600" b="1" dirty="0"/>
            </a:br>
            <a:endParaRPr lang="ru-RU" sz="36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84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4306"/>
            <a:ext cx="9135879" cy="695230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14400" y="292710"/>
            <a:ext cx="82214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/>
            </a:r>
            <a:br>
              <a:rPr lang="en-US" sz="3600" b="1" dirty="0"/>
            </a:br>
            <a:endParaRPr lang="ru-RU" sz="36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651" y="177422"/>
            <a:ext cx="7724633" cy="244294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u="sng" dirty="0" smtClean="0"/>
              <a:t> </a:t>
            </a:r>
            <a:br>
              <a:rPr lang="ru-RU" b="1" u="sng" dirty="0" smtClean="0"/>
            </a:br>
            <a:r>
              <a:rPr lang="ru-RU" b="1" u="sng" dirty="0" smtClean="0"/>
              <a:t>3 фазы действия аромата духов:</a:t>
            </a:r>
            <a:br>
              <a:rPr lang="ru-RU" b="1" u="sng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b="1" dirty="0" smtClean="0"/>
              <a:t>1)фаза -Начальная нота композиции , </a:t>
            </a:r>
            <a:br>
              <a:rPr lang="ru-RU" sz="3100" b="1" dirty="0" smtClean="0"/>
            </a:br>
            <a:r>
              <a:rPr lang="ru-RU" sz="3100" b="1" dirty="0" smtClean="0"/>
              <a:t>держится 20 минут</a:t>
            </a:r>
            <a:endParaRPr lang="ru-RU" sz="3100" b="1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050878" y="2961563"/>
            <a:ext cx="3463972" cy="32153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 smtClean="0"/>
              <a:t>2)фаза-</a:t>
            </a:r>
            <a:r>
              <a:rPr lang="ru-RU" sz="3200" dirty="0"/>
              <a:t>основная, она вступает в силу примерно через полчаса после использования.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629150" y="2961563"/>
            <a:ext cx="3886200" cy="32154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3)</a:t>
            </a:r>
            <a:r>
              <a:rPr lang="ru-RU" dirty="0"/>
              <a:t> </a:t>
            </a:r>
            <a:r>
              <a:rPr lang="ru-RU" sz="3200" dirty="0"/>
              <a:t>фаза — послевкусие, базовая нота, которую часто называют шлейфом</a:t>
            </a:r>
          </a:p>
        </p:txBody>
      </p:sp>
    </p:spTree>
    <p:extLst>
      <p:ext uri="{BB962C8B-B14F-4D97-AF65-F5344CB8AC3E}">
        <p14:creationId xmlns:p14="http://schemas.microsoft.com/office/powerpoint/2010/main" val="300996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4306"/>
            <a:ext cx="9135879" cy="695230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942965" y="292710"/>
            <a:ext cx="13905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.</a:t>
            </a:r>
            <a:r>
              <a:rPr lang="en-US" sz="2400" b="1" dirty="0"/>
              <a:t/>
            </a:r>
            <a:br>
              <a:rPr lang="en-US" sz="2400" b="1" dirty="0"/>
            </a:br>
            <a:endParaRPr lang="ru-RU" sz="2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173707" y="95534"/>
            <a:ext cx="2405312" cy="1351129"/>
          </a:xfrm>
        </p:spPr>
        <p:txBody>
          <a:bodyPr/>
          <a:lstStyle/>
          <a:p>
            <a:pPr algn="ctr"/>
            <a:r>
              <a:rPr lang="ru-RU" dirty="0" smtClean="0"/>
              <a:t>Состав моих духов: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928047" y="1446663"/>
            <a:ext cx="2803691" cy="4363094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1)2 </a:t>
            </a:r>
            <a:r>
              <a:rPr lang="ru-RU" sz="1800" b="1" dirty="0" err="1" smtClean="0"/>
              <a:t>ч.л.дистилированной</a:t>
            </a:r>
            <a:r>
              <a:rPr lang="ru-RU" sz="1800" b="1" dirty="0" smtClean="0"/>
              <a:t> воды</a:t>
            </a:r>
          </a:p>
          <a:p>
            <a:r>
              <a:rPr lang="ru-RU" sz="1800" b="1" dirty="0" smtClean="0"/>
              <a:t>2)6 </a:t>
            </a:r>
            <a:r>
              <a:rPr lang="ru-RU" sz="1800" b="1" dirty="0" err="1" smtClean="0"/>
              <a:t>ст.л</a:t>
            </a:r>
            <a:r>
              <a:rPr lang="ru-RU" sz="1800" b="1" dirty="0" smtClean="0"/>
              <a:t> спирта</a:t>
            </a:r>
          </a:p>
          <a:p>
            <a:r>
              <a:rPr lang="ru-RU" sz="1800" b="1" dirty="0" smtClean="0"/>
              <a:t>3)6 капель обычного рафинированного масла</a:t>
            </a:r>
          </a:p>
          <a:p>
            <a:r>
              <a:rPr lang="ru-RU" sz="1800" b="1" dirty="0" smtClean="0"/>
              <a:t>4) 10 капель эфирного масла </a:t>
            </a:r>
            <a:r>
              <a:rPr lang="ru-RU" sz="1800" b="1" dirty="0" err="1" smtClean="0"/>
              <a:t>грейпфрукта</a:t>
            </a:r>
            <a:endParaRPr lang="ru-RU" sz="1800" b="1" dirty="0" smtClean="0"/>
          </a:p>
          <a:p>
            <a:r>
              <a:rPr lang="ru-RU" sz="1800" b="1" dirty="0" smtClean="0"/>
              <a:t>Всё тщательно перемешивается, процеживается, переливается в флакон .</a:t>
            </a:r>
          </a:p>
          <a:p>
            <a:r>
              <a:rPr lang="ru-RU" sz="1800" b="1" dirty="0" smtClean="0"/>
              <a:t>Ставим в тёмное место на 1 неделю</a:t>
            </a:r>
            <a:endParaRPr lang="ru-RU" sz="1800" b="1" dirty="0"/>
          </a:p>
        </p:txBody>
      </p:sp>
      <p:pic>
        <p:nvPicPr>
          <p:cNvPr id="11" name="Picture 3" descr="C:\Users\User\Desktop\проекты\ярикова\IMG-20221215-WA0034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0" b="10520"/>
          <a:stretch>
            <a:fillRect/>
          </a:stretch>
        </p:blipFill>
        <p:spPr bwMode="auto">
          <a:xfrm>
            <a:off x="3887391" y="95534"/>
            <a:ext cx="5092836" cy="5895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188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4306"/>
            <a:ext cx="9135879" cy="695230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942965" y="292710"/>
            <a:ext cx="13905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.</a:t>
            </a:r>
            <a:r>
              <a:rPr lang="en-US" sz="2400" b="1" dirty="0"/>
              <a:t/>
            </a:r>
            <a:br>
              <a:rPr lang="en-US" sz="2400" b="1" dirty="0"/>
            </a:br>
            <a:endParaRPr lang="ru-RU" sz="2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 descr="C:\Users\User\Desktop\проекты\ярикова\IMG-20221215-WA00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" y="0"/>
            <a:ext cx="8138160" cy="6035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262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4306"/>
            <a:ext cx="9135879" cy="695230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942964" y="292710"/>
            <a:ext cx="159645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.</a:t>
            </a:r>
            <a:r>
              <a:rPr lang="en-US" sz="2400" b="1" dirty="0"/>
              <a:t/>
            </a:r>
            <a:br>
              <a:rPr lang="en-US" sz="2400" b="1" dirty="0"/>
            </a:br>
            <a:endParaRPr lang="ru-RU" sz="2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 descr="C:\Users\User\Desktop\проекты\ярикова\a269c94f-ed82-4dc5-b690-dc93ec127eaf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4306"/>
            <a:ext cx="4567939" cy="3476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User\Desktop\проекты\ярикова\d8f8bbd0-0f7c-43d8-bc88-ec79d750c85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080" y="-94306"/>
            <a:ext cx="3923799" cy="3476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User\Desktop\проекты\ярикова\IMG-20221215-WA0032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080" y="3712464"/>
            <a:ext cx="3923799" cy="3143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User\Desktop\проекты\ярикова\1c19d918-40ba-48f6-83e2-be278ea7e215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2464"/>
            <a:ext cx="4567939" cy="31455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091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95842" y="459449"/>
            <a:ext cx="78189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/>
            </a:r>
            <a:br>
              <a:rPr lang="en-US" sz="2400" b="1" dirty="0"/>
            </a:br>
            <a:endParaRPr lang="ru-RU" sz="2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dirty="0" smtClean="0">
                <a:latin typeface="Arial Black" panose="020B0A04020102020204" pitchFamily="34" charset="0"/>
              </a:rPr>
              <a:t/>
            </a:r>
            <a:br>
              <a:rPr lang="ru-RU" sz="1800" dirty="0" smtClean="0">
                <a:latin typeface="Arial Black" panose="020B0A04020102020204" pitchFamily="34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73457" y="2551837"/>
            <a:ext cx="807947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Предлагаем вам уже проверенные сочетания ароматов, ароматические комбинации: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-пачули и бергамот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герань,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иланг-иланг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лаванда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-ладан, жасмин и апельсин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кедровое дерево, лаванда и мандарин</a:t>
            </a:r>
            <a:endParaRPr lang="ru-RU" sz="3200" dirty="0"/>
          </a:p>
        </p:txBody>
      </p:sp>
      <p:pic>
        <p:nvPicPr>
          <p:cNvPr id="7" name="Рисунок 6" descr="https://lamirina-opt.ru/image/catalog/stati09/ln28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457" y="203835"/>
            <a:ext cx="7941358" cy="23480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19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95842" y="459449"/>
            <a:ext cx="78189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/>
            </a:r>
            <a:br>
              <a:rPr lang="en-US" sz="2400" b="1" dirty="0"/>
            </a:br>
            <a:endParaRPr lang="ru-RU" sz="2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8547" y="204716"/>
            <a:ext cx="7641893" cy="2524835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Arial Black" panose="020B0A04020102020204" pitchFamily="34" charset="0"/>
              </a:rPr>
              <a:t/>
            </a:r>
            <a:br>
              <a:rPr lang="ru-RU" sz="1800" dirty="0" smtClean="0">
                <a:latin typeface="Arial Black" panose="020B0A04020102020204" pitchFamily="34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968546" y="204716"/>
            <a:ext cx="8025329" cy="58003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Рецепт: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стеклянный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флакон 10 мл с крышкой-роллером</a:t>
            </a:r>
          </a:p>
          <a:p>
            <a:pPr marL="0" indent="0"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 базового масла — масла из виноградных косточек или масла сладкого миндаля</a:t>
            </a:r>
          </a:p>
          <a:p>
            <a:pPr marL="0" indent="0"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по 5 капель каждого эфирного масла из выбранной ароматической комбинации</a:t>
            </a:r>
          </a:p>
          <a:p>
            <a:pPr marL="0" indent="0"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сушеные лепестки календулы или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центаврии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стеклянный флакон налейте 9 мл базового масла (масло сладкого миндаля или масло из виноградных косточек).</a:t>
            </a:r>
          </a:p>
          <a:p>
            <a:pPr marL="0" indent="0"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Добавьте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нему по 5 капель эфирных масел из выбранных ароматических композиций.</a:t>
            </a:r>
          </a:p>
          <a:p>
            <a:pPr marL="0" indent="0"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Поместите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внутрь флакона насколько лепестков календулы или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центаврии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Закройте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флакон крышкой-роллером и оставьте настаиваться в темном и сухом месте на неделю.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203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95842" y="459449"/>
            <a:ext cx="78189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/>
            </a:r>
            <a:br>
              <a:rPr lang="en-US" sz="2400" b="1" dirty="0"/>
            </a:br>
            <a:endParaRPr lang="ru-RU" sz="2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9808" y="365127"/>
            <a:ext cx="7955007" cy="644808"/>
          </a:xfrm>
        </p:spPr>
        <p:txBody>
          <a:bodyPr>
            <a:normAutofit fontScale="90000"/>
          </a:bodyPr>
          <a:lstStyle/>
          <a:p>
            <a:r>
              <a:rPr lang="ru-RU" b="1" u="sng" dirty="0" smtClean="0"/>
              <a:t>Вывод: </a:t>
            </a:r>
            <a:r>
              <a:rPr lang="ru-RU" dirty="0" smtClean="0"/>
              <a:t>Духи можно сделать самому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59808" y="1375063"/>
            <a:ext cx="8161362" cy="458901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/>
              <a:t>Д</a:t>
            </a:r>
            <a:r>
              <a:rPr lang="ru-RU" sz="3600" dirty="0" smtClean="0"/>
              <a:t>ухи</a:t>
            </a:r>
            <a:r>
              <a:rPr lang="ru-RU" sz="3600" dirty="0"/>
              <a:t>, сделанные из масел своими руками,  отличаются стойкостью и насыщенностью аромата. Ну а комбинировать между собой эфирные </a:t>
            </a:r>
            <a:r>
              <a:rPr lang="ru-RU" sz="3600" dirty="0" smtClean="0"/>
              <a:t>масла, можно </a:t>
            </a:r>
            <a:r>
              <a:rPr lang="ru-RU" sz="3600" dirty="0"/>
              <a:t>и опираясь на собственные предпочтения</a:t>
            </a:r>
            <a:r>
              <a:rPr lang="ru-RU" sz="3600" dirty="0" smtClean="0"/>
              <a:t>.</a:t>
            </a:r>
          </a:p>
          <a:p>
            <a:pPr marL="0" indent="0" algn="ctr">
              <a:buNone/>
            </a:pPr>
            <a:r>
              <a:rPr lang="ru-RU" sz="3600" dirty="0" smtClean="0"/>
              <a:t> </a:t>
            </a:r>
            <a:r>
              <a:rPr lang="ru-RU" sz="3600" dirty="0"/>
              <a:t>Главное — умение находить гармонию в сочетаемости ингредиентов!</a:t>
            </a:r>
          </a:p>
        </p:txBody>
      </p:sp>
    </p:spTree>
    <p:extLst>
      <p:ext uri="{BB962C8B-B14F-4D97-AF65-F5344CB8AC3E}">
        <p14:creationId xmlns:p14="http://schemas.microsoft.com/office/powerpoint/2010/main" val="37075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840480" y="1025952"/>
            <a:ext cx="1131824" cy="821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ru-RU" sz="2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04671" y="285287"/>
            <a:ext cx="8335267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Актуальность проекта: </a:t>
            </a:r>
            <a: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На прилавках магазинов находится множество видов духов с различными ароматами. Но все эти духи упакованы</a:t>
            </a:r>
            <a:r>
              <a:rPr lang="ru-RU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и определить, нравится тебе  аромат в данном флаконе, порой не возможно. Да и  стоимость  духов порой отпугивает покупателя. А так хочется порадовать близких, например – маму, подарком изготовленным своими руками.</a:t>
            </a:r>
          </a:p>
          <a:p>
            <a:pPr algn="just"/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Цель</a:t>
            </a: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: узнать историю происхождения духов и изготовить их самостоятельно дома</a:t>
            </a:r>
          </a:p>
          <a:p>
            <a:pPr algn="just"/>
            <a:r>
              <a:rPr lang="ru-RU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Задачи:</a:t>
            </a:r>
          </a:p>
          <a:p>
            <a:pPr algn="just"/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1.Изучить историю возникновения духов.</a:t>
            </a:r>
          </a:p>
          <a:p>
            <a:pPr algn="just"/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2.Провести  анкетирование среди уч-ся старших классов с целью узнать, пробовали ли они когда-нибудь изготовить самостоятельно духи дома?</a:t>
            </a:r>
          </a:p>
          <a:p>
            <a:pPr algn="just"/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3. Проинформировать обучающихся нашего класса и других ребят о своём опыте.</a:t>
            </a:r>
          </a:p>
          <a:p>
            <a:pPr lvl="0"/>
            <a:endParaRPr lang="ru-RU" sz="3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59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95842" y="459449"/>
            <a:ext cx="78189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/>
            </a:r>
            <a:br>
              <a:rPr lang="en-US" sz="2400" b="1" dirty="0"/>
            </a:br>
            <a:endParaRPr lang="ru-RU" sz="2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 descr="Человечек поклон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898" y="182880"/>
            <a:ext cx="8096597" cy="58521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668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95842" y="292710"/>
            <a:ext cx="781897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Гипотеза</a:t>
            </a:r>
            <a:r>
              <a:rPr lang="ru-RU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: 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Можно ли в домашних условиях создать духи</a:t>
            </a: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?</a:t>
            </a:r>
            <a:r>
              <a:rPr lang="ru-RU" sz="2400" b="1" dirty="0" smtClean="0"/>
              <a:t> 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 smtClean="0">
                <a:solidFill>
                  <a:srgbClr val="FF0000"/>
                </a:solidFill>
              </a:rPr>
              <a:t>Материалы</a:t>
            </a:r>
            <a:r>
              <a:rPr lang="ru-RU" sz="2400" b="1" dirty="0">
                <a:solidFill>
                  <a:srgbClr val="FF0000"/>
                </a:solidFill>
              </a:rPr>
              <a:t>: 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/>
              <a:t>- работа проводилась в </a:t>
            </a:r>
            <a:r>
              <a:rPr lang="ru-RU" sz="2400" b="1" dirty="0" smtClean="0"/>
              <a:t>2022-2023гг</a:t>
            </a:r>
            <a:r>
              <a:rPr lang="ru-RU" sz="2400" b="1" dirty="0"/>
              <a:t>.  в</a:t>
            </a:r>
            <a:r>
              <a:rPr lang="ru-RU" sz="2400" b="1" dirty="0" smtClean="0"/>
              <a:t> школе и дома</a:t>
            </a:r>
          </a:p>
          <a:p>
            <a:r>
              <a:rPr lang="ru-RU" sz="2400" b="1" dirty="0" smtClean="0"/>
              <a:t>-Сбор информации происходил в ДЦБ </a:t>
            </a:r>
            <a:r>
              <a:rPr lang="ru-RU" sz="2400" b="1" dirty="0" err="1" smtClean="0"/>
              <a:t>с.Ленинское</a:t>
            </a:r>
            <a:r>
              <a:rPr lang="ru-RU" sz="2400" b="1" dirty="0" smtClean="0"/>
              <a:t> и в интернете.  </a:t>
            </a:r>
            <a:endParaRPr lang="ru-RU" sz="2400" b="1" dirty="0"/>
          </a:p>
          <a:p>
            <a:r>
              <a:rPr lang="ru-RU" sz="2400" b="1" dirty="0" smtClean="0"/>
              <a:t>-Опрошено около 50 учащихся  МКОУ СОШ </a:t>
            </a:r>
            <a:r>
              <a:rPr lang="ru-RU" sz="2400" b="1" dirty="0" err="1" smtClean="0"/>
              <a:t>с.Ленинское</a:t>
            </a:r>
            <a:r>
              <a:rPr lang="ru-RU" sz="2400" b="1" dirty="0"/>
              <a:t> </a:t>
            </a:r>
            <a:r>
              <a:rPr lang="ru-RU" sz="2400" b="1" dirty="0" smtClean="0"/>
              <a:t> и взрослых.</a:t>
            </a:r>
            <a:r>
              <a:rPr lang="en-US" sz="2400" b="1" dirty="0"/>
              <a:t/>
            </a:r>
            <a:br>
              <a:rPr lang="en-US" sz="2400" b="1" dirty="0"/>
            </a:br>
            <a:r>
              <a:rPr lang="ru-RU" sz="2400" b="1" dirty="0">
                <a:solidFill>
                  <a:srgbClr val="FF0000"/>
                </a:solidFill>
              </a:rPr>
              <a:t>Методы исследования</a:t>
            </a:r>
            <a:r>
              <a:rPr lang="ru-RU" sz="2400" b="1" dirty="0" smtClean="0">
                <a:solidFill>
                  <a:srgbClr val="FF0000"/>
                </a:solidFill>
              </a:rPr>
              <a:t>: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/>
              <a:t>- </a:t>
            </a:r>
            <a:r>
              <a:rPr lang="ru-RU" sz="2400" b="1" dirty="0" smtClean="0"/>
              <a:t>анкетирование</a:t>
            </a:r>
          </a:p>
          <a:p>
            <a:r>
              <a:rPr lang="ru-RU" sz="2400" b="1" dirty="0" smtClean="0"/>
              <a:t>-классифицирование</a:t>
            </a:r>
          </a:p>
          <a:p>
            <a:r>
              <a:rPr lang="ru-RU" sz="2400" b="1" dirty="0" smtClean="0"/>
              <a:t>-ранжирование информации</a:t>
            </a:r>
          </a:p>
          <a:p>
            <a:r>
              <a:rPr lang="ru-RU" sz="2400" b="1" dirty="0" smtClean="0"/>
              <a:t>-исследования</a:t>
            </a:r>
            <a:endParaRPr lang="ru-RU" sz="2400" dirty="0"/>
          </a:p>
          <a:p>
            <a:pPr marL="514350" indent="-514350">
              <a:lnSpc>
                <a:spcPct val="150000"/>
              </a:lnSpc>
              <a:buFont typeface="+mj-lt"/>
              <a:buAutoNum type="romanUcPeriod"/>
            </a:pPr>
            <a:endParaRPr lang="ru-RU" sz="2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36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95842" y="292710"/>
            <a:ext cx="781897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 толковом словаре русского языка С. Н. Ожегова дается толкование слову духи. Духи – парфюмерное средство, ароматическая жидкость на спиртовом растворе [1; 183].</a:t>
            </a:r>
            <a:r>
              <a:rPr lang="en-US" sz="2400" b="1" dirty="0"/>
              <a:t/>
            </a:r>
            <a:br>
              <a:rPr lang="en-US" sz="2400" b="1" dirty="0"/>
            </a:br>
            <a:endParaRPr lang="ru-RU" sz="2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 descr="https://xn----7sbkbgtbnydecjr0ixc.xn--p1ai/image/cache/catalog/books/leather-bound/ogegov-1200x900-1200x90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507" y="1444753"/>
            <a:ext cx="7014307" cy="4608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589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4306"/>
            <a:ext cx="9135879" cy="695230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917860" y="292710"/>
            <a:ext cx="5896955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 </a:t>
            </a:r>
            <a:r>
              <a:rPr lang="ru-RU" sz="2400" dirty="0" smtClean="0"/>
              <a:t>1.Впервые </a:t>
            </a:r>
            <a:r>
              <a:rPr lang="ru-RU" sz="2400" dirty="0"/>
              <a:t>духи использовали  в Древнем Египте. Это были на самом деле </a:t>
            </a:r>
            <a:r>
              <a:rPr lang="ru-RU" sz="2400" dirty="0" smtClean="0"/>
              <a:t>благовония, ароматные вещества, </a:t>
            </a:r>
            <a:r>
              <a:rPr lang="ru-RU" sz="2400" dirty="0"/>
              <a:t>которые жгли во время религиозных </a:t>
            </a:r>
            <a:r>
              <a:rPr lang="ru-RU" sz="2400" dirty="0" smtClean="0"/>
              <a:t>обрядов.</a:t>
            </a:r>
            <a:r>
              <a:rPr lang="ru-RU" sz="2400" u="sng" dirty="0" smtClean="0"/>
              <a:t> </a:t>
            </a:r>
            <a:r>
              <a:rPr lang="ru-RU" sz="2400" dirty="0"/>
              <a:t>Ароматические эссенции и масла использовали, сначала для богослужений, а позже и для ароматизации </a:t>
            </a:r>
            <a:r>
              <a:rPr lang="ru-RU" sz="2400" dirty="0" smtClean="0"/>
              <a:t>тела</a:t>
            </a:r>
          </a:p>
          <a:p>
            <a:pPr algn="just"/>
            <a:endParaRPr lang="ru-RU" sz="2400" u="sng" dirty="0" smtClean="0"/>
          </a:p>
          <a:p>
            <a:pPr algn="just"/>
            <a:r>
              <a:rPr lang="ru-RU" sz="2400" dirty="0" smtClean="0"/>
              <a:t>2.Первыми </a:t>
            </a:r>
            <a:r>
              <a:rPr lang="ru-RU" sz="2400" dirty="0"/>
              <a:t>же </a:t>
            </a:r>
            <a:r>
              <a:rPr lang="ru-RU" sz="2400" dirty="0" smtClean="0"/>
              <a:t>ароматизировать себя стали римляне. Это </a:t>
            </a:r>
            <a:r>
              <a:rPr lang="ru-RU" sz="2400" dirty="0"/>
              <a:t>были различные композиции из ароматических масел, </a:t>
            </a:r>
            <a:r>
              <a:rPr lang="ru-RU" sz="2400" dirty="0" smtClean="0"/>
              <a:t>которыми пользовались  римляне. Они тщательно следили за гигиеной и  смазывали </a:t>
            </a:r>
            <a:r>
              <a:rPr lang="ru-RU" sz="2400" dirty="0"/>
              <a:t>не только тело, но и волосы, которые затем тщательно расчесывались.</a:t>
            </a:r>
            <a:endParaRPr lang="ru-RU" sz="2400" dirty="0" smtClean="0"/>
          </a:p>
          <a:p>
            <a:r>
              <a:rPr lang="en-US" sz="2400" b="1" dirty="0"/>
              <a:t/>
            </a:r>
            <a:br>
              <a:rPr lang="en-US" sz="2400" b="1" dirty="0"/>
            </a:br>
            <a:endParaRPr lang="ru-RU" sz="2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 descr="https://obrazavr.ru/wp-content/uploads/2021/12/araon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17860" cy="2999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upload.wikimedia.org/wikipedia/commons/thumb/b/bf/Ancient_Rome_(cropped).JPG/1280px-Ancient_Rome_(cropped)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" y="3004495"/>
            <a:ext cx="2913799" cy="3759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414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4306"/>
            <a:ext cx="9135879" cy="695230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937760" y="292710"/>
            <a:ext cx="3877055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 </a:t>
            </a:r>
            <a:r>
              <a:rPr lang="ru-RU" sz="2800" dirty="0" smtClean="0"/>
              <a:t>Первыми</a:t>
            </a:r>
            <a:r>
              <a:rPr lang="ru-RU" sz="2800" dirty="0"/>
              <a:t>, кто догадался полу­чать ароматную воду из лепестков роз, были арабы. Произошло это 1 300 лет назад. Арабы использова­ли воду не только в качестве духов, но и как </a:t>
            </a:r>
            <a:r>
              <a:rPr lang="ru-RU" sz="2800" dirty="0" smtClean="0"/>
              <a:t>лекар­ство. Духи были очень дорогими, так как для их производства нужно было много лепестков роз.</a:t>
            </a:r>
          </a:p>
          <a:p>
            <a:r>
              <a:rPr lang="en-US" sz="2400" b="1" dirty="0"/>
              <a:t/>
            </a:r>
            <a:br>
              <a:rPr lang="en-US" sz="2400" b="1" dirty="0"/>
            </a:br>
            <a:endParaRPr lang="ru-RU" sz="2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 descr="https://www.artwall.ru/files/products/poster_p-66645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4305"/>
            <a:ext cx="4809743" cy="69523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599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4305"/>
            <a:ext cx="9135879" cy="695230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804012" y="292710"/>
            <a:ext cx="4010803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/>
              <a:t>Сегодня Италия и Франция </a:t>
            </a:r>
            <a:r>
              <a:rPr lang="ru-RU" sz="2800" dirty="0" smtClean="0"/>
              <a:t>являются </a:t>
            </a:r>
            <a:r>
              <a:rPr lang="ru-RU" sz="2800" dirty="0"/>
              <a:t>центром европейского парфюмерного дизайна и </a:t>
            </a:r>
            <a:r>
              <a:rPr lang="ru-RU" sz="2800" dirty="0" smtClean="0"/>
              <a:t>торговли- так как начиная с 14 века на территориях этих стран выращивалась основная масса ароматических растений, чтобы обеспечить парфюмерную промышленность. </a:t>
            </a:r>
            <a:r>
              <a:rPr lang="en-US" sz="2400" b="1" dirty="0"/>
              <a:t/>
            </a:r>
            <a:br>
              <a:rPr lang="en-US" sz="2400" b="1" dirty="0"/>
            </a:br>
            <a:endParaRPr lang="ru-RU" sz="2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 descr="https://i1.wp.com/vemaps.com/uploads/img/big/it-2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45" y="0"/>
            <a:ext cx="4055867" cy="59519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931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4306"/>
            <a:ext cx="9135879" cy="695230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954400" y="292710"/>
            <a:ext cx="4860416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 </a:t>
            </a:r>
            <a:r>
              <a:rPr lang="ru-RU" sz="2400" dirty="0" smtClean="0"/>
              <a:t>Немного из истории парфюмерного дела в России:</a:t>
            </a:r>
          </a:p>
          <a:p>
            <a:pPr algn="just"/>
            <a:r>
              <a:rPr lang="ru-RU" sz="2800" dirty="0" smtClean="0"/>
              <a:t>1).</a:t>
            </a:r>
            <a:r>
              <a:rPr lang="ru-RU" sz="2800" dirty="0"/>
              <a:t> </a:t>
            </a:r>
            <a:r>
              <a:rPr lang="ru-RU" sz="2000" dirty="0"/>
              <a:t>Французский бизнесмен, Альфонс Антонович </a:t>
            </a:r>
            <a:r>
              <a:rPr lang="ru-RU" sz="2000" dirty="0" err="1"/>
              <a:t>Ралле</a:t>
            </a:r>
            <a:r>
              <a:rPr lang="ru-RU" sz="2000" dirty="0"/>
              <a:t> приехал в Москву для открытия парфюмерного производства, так как </a:t>
            </a:r>
            <a:r>
              <a:rPr lang="ru-RU" sz="2000" dirty="0" smtClean="0"/>
              <a:t> </a:t>
            </a:r>
            <a:r>
              <a:rPr lang="ru-RU" sz="2000" dirty="0"/>
              <a:t>в России у него не было конкурентов. Небольшая мыло-парфюмерная фабрика открылась в 1843 </a:t>
            </a:r>
            <a:r>
              <a:rPr lang="ru-RU" sz="2000" dirty="0" smtClean="0"/>
              <a:t>году. А через 12 лет – это уже огромный завод . Именно </a:t>
            </a:r>
            <a:r>
              <a:rPr lang="ru-RU" sz="2000" dirty="0" err="1" smtClean="0"/>
              <a:t>Ралле</a:t>
            </a:r>
            <a:r>
              <a:rPr lang="ru-RU" sz="2000" dirty="0" smtClean="0"/>
              <a:t> совместно основателем хрустального завода </a:t>
            </a:r>
            <a:r>
              <a:rPr lang="ru-RU" sz="2000" dirty="0" err="1" smtClean="0"/>
              <a:t>Дютфуа</a:t>
            </a:r>
            <a:r>
              <a:rPr lang="ru-RU" sz="2000" dirty="0" smtClean="0"/>
              <a:t> придумали разливать духи в изящные хрустальные флаконы. </a:t>
            </a:r>
            <a:r>
              <a:rPr lang="ru-RU" sz="2000" dirty="0"/>
              <a:t>Ассортимент парфюма фабрики был довольно большой: «Серебристый ландыш», «Источник любви», «Парфюм де фурор», и другие заманчивые названия.</a:t>
            </a:r>
            <a:endParaRPr lang="ru-RU" sz="2000" dirty="0" smtClean="0"/>
          </a:p>
          <a:p>
            <a:r>
              <a:rPr lang="en-US" sz="2400" b="1" dirty="0"/>
              <a:t/>
            </a:r>
            <a:br>
              <a:rPr lang="en-US" sz="2400" b="1" dirty="0"/>
            </a:br>
            <a:endParaRPr lang="ru-RU" sz="2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 descr="https://imgprx.livejournal.net/b32ba02685e7fce13f3b6c53ae83a57ded2114e9/ExMB6FzrFXnWDOHyQKh6R1DaHwXpC4v2JHscSuoYLazvtXgsWnrtBuV8enoMTBbGdzRbqnEWlRh0DqsF3W7F1uiDShQN-0RDUVgwYOeflGo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3954399" cy="6857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092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4306"/>
            <a:ext cx="9135879" cy="695230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59536" y="292710"/>
            <a:ext cx="79552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2)</a:t>
            </a:r>
            <a:r>
              <a:rPr lang="ru-RU" sz="2400" u="sng" dirty="0" smtClean="0"/>
              <a:t>В </a:t>
            </a:r>
            <a:r>
              <a:rPr lang="ru-RU" sz="2400" u="sng" dirty="0"/>
              <a:t>1853 году</a:t>
            </a:r>
            <a:r>
              <a:rPr lang="ru-RU" sz="2400" dirty="0"/>
              <a:t>, ещё один французский бизнесмен </a:t>
            </a:r>
            <a:r>
              <a:rPr lang="ru-RU" sz="2400" b="1" dirty="0"/>
              <a:t>Адольф Сиу</a:t>
            </a:r>
            <a:r>
              <a:rPr lang="ru-RU" sz="2400" dirty="0"/>
              <a:t> решил производить духи в Москве. Его парфюмерия считалась элитной, но была доступна и женщинам с не очень высоким доходом</a:t>
            </a:r>
            <a:r>
              <a:rPr lang="ru-RU" sz="2400" dirty="0" smtClean="0"/>
              <a:t>.. </a:t>
            </a:r>
            <a:r>
              <a:rPr lang="ru-RU" sz="2400" dirty="0"/>
              <a:t>Парфюмы «Снегурочка» и «Свежее сено» были настоящими хитами </a:t>
            </a:r>
            <a:r>
              <a:rPr lang="ru-RU" sz="2400" dirty="0" smtClean="0"/>
              <a:t>фабрики. Видов продукции было более 100.  Её поставляли в </a:t>
            </a:r>
            <a:r>
              <a:rPr lang="ru-RU" sz="2400" dirty="0"/>
              <a:t>Китай и </a:t>
            </a:r>
            <a:r>
              <a:rPr lang="ru-RU" sz="2400" dirty="0" smtClean="0"/>
              <a:t>Персию</a:t>
            </a:r>
            <a:r>
              <a:rPr lang="en-US" sz="2400" b="1" dirty="0"/>
              <a:t/>
            </a:r>
            <a:br>
              <a:rPr lang="en-US" sz="2400" b="1" dirty="0"/>
            </a:br>
            <a:endParaRPr lang="ru-RU" sz="2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 descr="https://imgprx.livejournal.net/5eb5bb60e7862338ada334ac3287f4b2969900b3/ExMB6FzrFXnWDOHyQKh6R1DaHwXpC4v2JHscSuoYLazvtXgsWnrtBuV8enoMTBbGl20D0DF7O4yEFsGxGoXIdo2yjlqW9pLmggrTMz9bt_I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926080"/>
            <a:ext cx="9135879" cy="39319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528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703</TotalTime>
  <Words>805</Words>
  <Application>Microsoft Office PowerPoint</Application>
  <PresentationFormat>Экран (4:3)</PresentationFormat>
  <Paragraphs>76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3 фазы действия аромата духов:  1)фаза -Начальная нота композиции ,  держится 20 минут</vt:lpstr>
      <vt:lpstr>Состав моих духов:</vt:lpstr>
      <vt:lpstr>Презентация PowerPoint</vt:lpstr>
      <vt:lpstr>Презентация PowerPoint</vt:lpstr>
      <vt:lpstr>   </vt:lpstr>
      <vt:lpstr>   </vt:lpstr>
      <vt:lpstr>Вывод: Духи можно сделать самому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Лилия</cp:lastModifiedBy>
  <cp:revision>114</cp:revision>
  <dcterms:created xsi:type="dcterms:W3CDTF">2013-11-19T05:52:05Z</dcterms:created>
  <dcterms:modified xsi:type="dcterms:W3CDTF">2023-10-24T04:30:35Z</dcterms:modified>
</cp:coreProperties>
</file>