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82" r:id="rId6"/>
    <p:sldId id="258" r:id="rId7"/>
    <p:sldId id="261" r:id="rId8"/>
    <p:sldId id="262" r:id="rId9"/>
    <p:sldId id="263" r:id="rId10"/>
    <p:sldId id="265" r:id="rId11"/>
    <p:sldId id="284" r:id="rId12"/>
    <p:sldId id="278" r:id="rId13"/>
    <p:sldId id="283" r:id="rId14"/>
    <p:sldId id="267" r:id="rId15"/>
    <p:sldId id="286" r:id="rId16"/>
    <p:sldId id="271" r:id="rId17"/>
    <p:sldId id="272" r:id="rId18"/>
    <p:sldId id="273" r:id="rId19"/>
    <p:sldId id="28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tx1"/>
                </a:solidFill>
              </a:rPr>
              <a:t>ОБЩАЯ СУММАРНАЯ ТРУДОЕМКОСТЬ ТО И ТР СОСТАВЛЯЕТ 62338</a:t>
            </a:r>
            <a:r>
              <a:rPr lang="ru-RU" sz="2400" b="1" baseline="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ЧЕЛ.-Ч.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 smtClean="0">
                <a:solidFill>
                  <a:schemeClr val="tx1"/>
                </a:solidFill>
              </a:rPr>
              <a:t>ЧИСЛЕННОСТЬ РЕМОНТНЫХ РАБОЧИХ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 smtClean="0">
                <a:solidFill>
                  <a:schemeClr val="tx1"/>
                </a:solidFill>
              </a:rPr>
              <a:t>НА ЕО, ТО И ТР 21 ЧЕЛОВЕК</a:t>
            </a:r>
            <a:endParaRPr lang="ru-RU" sz="2400" b="1" dirty="0">
              <a:solidFill>
                <a:schemeClr val="tx1"/>
              </a:solidFill>
            </a:endParaRPr>
          </a:p>
        </c:rich>
      </c:tx>
      <c:layout/>
    </c:title>
    <c:view3D>
      <c:rotX val="30"/>
      <c:hPercent val="100"/>
      <c:depthPercent val="100"/>
      <c:perspective val="0"/>
    </c:view3D>
    <c:plotArea>
      <c:layout>
        <c:manualLayout>
          <c:layoutTarget val="inner"/>
          <c:xMode val="edge"/>
          <c:yMode val="edge"/>
          <c:x val="0"/>
          <c:y val="0.22394692439760897"/>
          <c:w val="0.6654867256637168"/>
          <c:h val="0.565060240963855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суммарная трудоемкость ТО и ТР</c:v>
                </c:pt>
              </c:strCache>
            </c:strRef>
          </c:tx>
          <c:dPt>
            <c:idx val="3"/>
            <c:explosion val="61"/>
          </c:dPt>
          <c:dLbls>
            <c:dLbl>
              <c:idx val="0"/>
              <c:layout>
                <c:manualLayout>
                  <c:x val="-8.9065570343530853E-2"/>
                  <c:y val="-2.5841191147402881E-2"/>
                </c:manualLayout>
              </c:layout>
              <c:tx>
                <c:rich>
                  <a:bodyPr/>
                  <a:lstStyle/>
                  <a:p>
                    <a:r>
                      <a:rPr lang="ru-RU" sz="2399" b="0" i="0" u="none" strike="noStrik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7440</a:t>
                    </a:r>
                    <a:r>
                      <a:rPr lang="ru-RU" sz="2399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чел.-ч</a:t>
                    </a:r>
                    <a:r>
                      <a:rPr lang="ru-RU" sz="2399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  <a:endParaRPr lang="en-US" sz="2400" dirty="0">
                      <a:solidFill>
                        <a:schemeClr val="bg1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</c:dLbl>
            <c:dLbl>
              <c:idx val="1"/>
              <c:layout>
                <c:manualLayout>
                  <c:x val="2.1282837432931648E-2"/>
                  <c:y val="-0.12805061404361379"/>
                </c:manualLayout>
              </c:layout>
              <c:tx>
                <c:rich>
                  <a:bodyPr/>
                  <a:lstStyle/>
                  <a:p>
                    <a:r>
                      <a:rPr lang="ru-RU" sz="2399" b="0" i="0" u="none" strike="noStrike" baseline="0" dirty="0" smtClean="0"/>
                      <a:t>1310</a:t>
                    </a:r>
                    <a:r>
                      <a:rPr lang="ru-RU" dirty="0" smtClean="0"/>
                      <a:t>чел.-ч.</a:t>
                    </a:r>
                    <a:endParaRPr lang="en-US" dirty="0"/>
                  </a:p>
                </c:rich>
              </c:tx>
              <c:dLblPos val="bestFit"/>
            </c:dLbl>
            <c:dLbl>
              <c:idx val="2"/>
              <c:layout>
                <c:manualLayout>
                  <c:x val="4.4849371704643114E-2"/>
                  <c:y val="4.9118628689932588E-3"/>
                </c:manualLayout>
              </c:layout>
              <c:tx>
                <c:rich>
                  <a:bodyPr/>
                  <a:lstStyle/>
                  <a:p>
                    <a:r>
                      <a:rPr lang="ru-RU" sz="2399" b="0" i="0" u="none" strike="noStrike" baseline="0" dirty="0" smtClean="0"/>
                      <a:t>7163</a:t>
                    </a:r>
                    <a:r>
                      <a:rPr lang="ru-RU" dirty="0" smtClean="0"/>
                      <a:t>чел.-ч.</a:t>
                    </a:r>
                    <a:endParaRPr lang="en-US" dirty="0"/>
                  </a:p>
                </c:rich>
              </c:tx>
              <c:dLblPos val="bestFit"/>
            </c:dLbl>
            <c:dLbl>
              <c:idx val="3"/>
              <c:layout>
                <c:manualLayout>
                  <c:x val="9.1445427728613568E-2"/>
                  <c:y val="-0.12166952815108677"/>
                </c:manualLayout>
              </c:layout>
              <c:tx>
                <c:rich>
                  <a:bodyPr/>
                  <a:lstStyle/>
                  <a:p>
                    <a:r>
                      <a:rPr lang="ru-RU" sz="2399" b="0" i="0" u="none" strike="noStrik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46424</a:t>
                    </a:r>
                    <a:r>
                      <a:rPr lang="ru-RU" sz="2399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чел.-ч</a:t>
                    </a:r>
                    <a:r>
                      <a:rPr lang="ru-RU" sz="2399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  <a:endParaRPr lang="en-US" sz="2400" dirty="0">
                      <a:solidFill>
                        <a:schemeClr val="bg1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ежедневное обслуживание</c:v>
                </c:pt>
                <c:pt idx="1">
                  <c:v>техническое обслуживание №1</c:v>
                </c:pt>
                <c:pt idx="2">
                  <c:v>техническое обслуживание №2</c:v>
                </c:pt>
                <c:pt idx="3">
                  <c:v>текущий ремонт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2014.8</c:v>
                </c:pt>
                <c:pt idx="1">
                  <c:v>709.38</c:v>
                </c:pt>
                <c:pt idx="2">
                  <c:v>836.67000000000053</c:v>
                </c:pt>
                <c:pt idx="3">
                  <c:v>7402.2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47581244500597958"/>
          <c:y val="0.62393671185838662"/>
          <c:w val="0.52418755499402059"/>
          <c:h val="0.37606328814161388"/>
        </c:manualLayout>
      </c:layout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61283826590641688"/>
          <c:h val="0.924068241469816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5443761878903103"/>
                  <c:y val="0.1055576476853436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</a:t>
                    </a:r>
                    <a:r>
                      <a:rPr lang="ru-RU" dirty="0" smtClean="0"/>
                      <a:t>26 421 568руб</a:t>
                    </a:r>
                    <a:endParaRPr lang="ru-RU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9806430446194254"/>
                  <c:y val="-0.170219293240518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</a:t>
                    </a:r>
                    <a:r>
                      <a:rPr lang="ru-RU" sz="1800" b="0" i="0" u="none" strike="noStrike" baseline="0" dirty="0" smtClean="0">
                        <a:effectLst/>
                      </a:rPr>
                      <a:t>3 540 660р</a:t>
                    </a:r>
                    <a:r>
                      <a:rPr lang="ru-RU" dirty="0" smtClean="0"/>
                      <a:t>уб</a:t>
                    </a:r>
                    <a:endParaRPr lang="ru-RU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25372703412073416"/>
                  <c:y val="-0.4867520636007464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3</a:t>
                    </a:r>
                    <a:r>
                      <a:rPr lang="ru-RU" baseline="0" dirty="0" smtClean="0"/>
                      <a:t> 129 882</a:t>
                    </a:r>
                    <a:r>
                      <a:rPr lang="ru-RU" dirty="0" smtClean="0"/>
                      <a:t>руб. </a:t>
                    </a:r>
                    <a:endParaRPr lang="ru-RU" dirty="0"/>
                  </a:p>
                </c:rich>
              </c:tx>
              <c:dLblPos val="bestFit"/>
              <c:showVal val="1"/>
            </c:dLbl>
            <c:dLbl>
              <c:idx val="3"/>
              <c:layout>
                <c:manualLayout>
                  <c:x val="0.25790229885057481"/>
                  <c:y val="0.232013389630644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ru-RU" baseline="0" dirty="0" smtClean="0"/>
                      <a:t> 041 468</a:t>
                    </a:r>
                    <a:r>
                      <a:rPr lang="ru-RU" dirty="0" smtClean="0"/>
                      <a:t>руб. </a:t>
                    </a:r>
                    <a:endParaRPr lang="ru-RU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 </a:t>
                    </a:r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782 500</a:t>
                    </a:r>
                    <a:r>
                      <a:rPr lang="ru-RU" dirty="0" smtClean="0"/>
                      <a:t> руб. </a:t>
                    </a:r>
                    <a:endParaRPr lang="ru-RU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Фонд заработной платы ремонтных рабочих по всем видам воздействий</c:v>
                </c:pt>
                <c:pt idx="1">
                  <c:v>Отчисления на социальные нужды</c:v>
                </c:pt>
                <c:pt idx="2">
                  <c:v>Затраты на материалы на ТО и ТР</c:v>
                </c:pt>
                <c:pt idx="3">
                  <c:v>Затраты на запасные части  для текущего ремонта</c:v>
                </c:pt>
                <c:pt idx="4">
                  <c:v>Амортизация основных производственных фондов ТО и ТР</c:v>
                </c:pt>
              </c:strCache>
            </c:strRef>
          </c:cat>
          <c:val>
            <c:numRef>
              <c:f>Лист1!$B$2:$B$6</c:f>
              <c:numCache>
                <c:formatCode>_-* #,##0.00"р."_-;\-* #,##0.00"р."_-;_-* "-"??"р."_-;_-@_-</c:formatCode>
                <c:ptCount val="5"/>
                <c:pt idx="0">
                  <c:v>1830268</c:v>
                </c:pt>
                <c:pt idx="1">
                  <c:v>651575</c:v>
                </c:pt>
                <c:pt idx="2">
                  <c:v>1440647</c:v>
                </c:pt>
                <c:pt idx="3">
                  <c:v>2479896</c:v>
                </c:pt>
                <c:pt idx="4">
                  <c:v>283483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459770114942524"/>
          <c:y val="0.10917189699113702"/>
          <c:w val="0.39540229885057576"/>
          <c:h val="0.8644651755487086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655AB-E35C-49B7-8757-60654A983BE0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02A7A-88F3-4912-8F6C-319E6D1E70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099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29709-BA78-45B1-9B75-D6247B68127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503C7-7213-4DF1-B93F-561BF8525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975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772400" cy="241933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</a:t>
            </a:r>
            <a:b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ОБРАЗОВАТЕЛЬНОЕ УЧРЕЖДЕНИЕ </a:t>
            </a:r>
            <a:b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БЕЛОВСКИЙ ПОЛИТЕХНИЧЕСКИЙ ТЕХНИКУМ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0" y="1928802"/>
            <a:ext cx="8763000" cy="4495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ДИПЛОМНЫЙ ПРОЕКТ  НА ТЕМУ:</a:t>
            </a:r>
          </a:p>
          <a:p>
            <a:pPr>
              <a:lnSpc>
                <a:spcPct val="80000"/>
              </a:lnSpc>
              <a:defRPr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/>
              <a:t>ПРОЕКТИРОВАНИЕ  АВТОТРАНСПОРТНОГО УЧАСТКА ПО ТЕХНИЧЕСКОМУ ОБСЛУЖИВАНИЮ И РЕМОНТУ АВТОМОБИЛЕЙ </a:t>
            </a:r>
          </a:p>
          <a:p>
            <a:r>
              <a:rPr lang="ru-RU" sz="3200" b="1" dirty="0" smtClean="0"/>
              <a:t>КАМАЗ-65115 </a:t>
            </a:r>
          </a:p>
          <a:p>
            <a:pPr algn="r" eaLnBrk="1" hangingPunct="1">
              <a:lnSpc>
                <a:spcPct val="80000"/>
              </a:lnSpc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Белово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2023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</p:txBody>
      </p:sp>
    </p:spTree>
    <p:extLst>
      <p:ext uri="{BB962C8B-B14F-4D97-AF65-F5344CB8AC3E}">
        <p14:creationId xmlns="" xmlns:p14="http://schemas.microsoft.com/office/powerpoint/2010/main" val="297721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70" name="Rectangle 18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ЗАТРАТЫ НА ВЫПОЛНЕНИЕ ПРОИЗВОДСТВЕННОЙ ПРОГРАММЫ ПРЕДПРИЯТИЯ ПО ТО И ТР ПОДВИЖНОГО СОСТАВА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8364887"/>
              </p:ext>
            </p:extLst>
          </p:nvPr>
        </p:nvGraphicFramePr>
        <p:xfrm>
          <a:off x="0" y="1428736"/>
          <a:ext cx="883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576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624"/>
            <a:ext cx="7994848" cy="172819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СПЕЦИАЛЬНОЕ ЗАДАНИЕ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ОРГАНИЗАЦИЯ РАБОТ НА ШИНОМОНТАЖНОМ  УЧАСТКЕ 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85926"/>
            <a:ext cx="9001156" cy="52864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3200" dirty="0" smtClean="0"/>
              <a:t>Производственный участок укомплектован соответствующим технологическим оборудованием, оснасткой и инструментом для качественного и быстрого выполнения ремонтных работ. </a:t>
            </a:r>
          </a:p>
          <a:p>
            <a:r>
              <a:rPr lang="ru-RU" sz="3200" dirty="0" smtClean="0"/>
              <a:t>Организация работ на шиномонтажном   участке производится в соответствии с технологической последовательностью.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36613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68548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СХЕМА ТЕХНОЛОГИЧЕСКОГО  </a:t>
            </a:r>
            <a:r>
              <a:rPr lang="ru-RU" sz="2700" dirty="0" smtClean="0">
                <a:solidFill>
                  <a:schemeClr val="tx1"/>
                </a:solidFill>
              </a:rPr>
              <a:t>ПРОЦЕССА НА ШИНОМОНТАЖНОМ  УЧАСТКЕ</a:t>
            </a:r>
            <a:endParaRPr lang="ru-RU" sz="2700" dirty="0">
              <a:solidFill>
                <a:schemeClr val="tx1"/>
              </a:solidFill>
            </a:endParaRPr>
          </a:p>
        </p:txBody>
      </p:sp>
      <p:pic>
        <p:nvPicPr>
          <p:cNvPr id="1026" name="Рисунок 4" descr="http://www.bestreferat.ru/images/paper/30/43/877433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0098" y="928670"/>
            <a:ext cx="10215634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464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ОХРАНА ТРУДА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857232"/>
            <a:ext cx="10644230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	</a:t>
            </a:r>
          </a:p>
          <a:p>
            <a:pPr>
              <a:buNone/>
            </a:pPr>
            <a:r>
              <a:rPr lang="ru-RU" sz="3200" dirty="0" smtClean="0"/>
              <a:t> Основными направлениями охраны труда  на</a:t>
            </a:r>
          </a:p>
          <a:p>
            <a:pPr>
              <a:buNone/>
            </a:pPr>
            <a:r>
              <a:rPr lang="ru-RU" sz="3200" dirty="0" smtClean="0"/>
              <a:t> предприятии являются: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создание безопасных технологий ведения работ;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комплексная автоматизация производства, исключающая производственный травматизм;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снижение профессиональных заболеваний и </a:t>
            </a:r>
          </a:p>
          <a:p>
            <a:pPr>
              <a:buNone/>
            </a:pPr>
            <a:r>
              <a:rPr lang="ru-RU" sz="3200" dirty="0" smtClean="0"/>
              <a:t>     тяжелого физического труда.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461308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ПОЖАРНАЯ БЕЗОПАСНОСТЬ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   В систему средств  пожарной безопасности на АТП входят: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схема плана эвакуации;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противопожарная сигнализация;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автоматическая система пожаротушения;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щит со средствами пожаротушения;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огнетушители.</a:t>
            </a:r>
          </a:p>
          <a:p>
            <a:pPr>
              <a:buNone/>
            </a:pPr>
            <a:endParaRPr lang="ru-RU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853396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3200" b="0" dirty="0" smtClean="0">
                <a:solidFill>
                  <a:srgbClr val="FF0000"/>
                </a:solidFill>
              </a:rPr>
              <a:t>СРЕДСТВА ПОЖАРОТУШЕНИЯ</a:t>
            </a:r>
            <a:endParaRPr lang="ru-RU" sz="3200" b="0" dirty="0" smtClean="0">
              <a:solidFill>
                <a:srgbClr val="FF0000"/>
              </a:solidFill>
            </a:endParaRPr>
          </a:p>
        </p:txBody>
      </p:sp>
      <p:pic>
        <p:nvPicPr>
          <p:cNvPr id="33794" name="Picture 4" descr="komplektaci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773238"/>
            <a:ext cx="7345362" cy="452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tx1"/>
                </a:solidFill>
              </a:rPr>
              <a:t>ОХРАНА ОКРУЖАЮЩЕЙ СРЕДЫ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85784" y="0"/>
            <a:ext cx="9715568" cy="735809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Для снижения вредного влияния подвижного состава на окружающую среду предлагается внедрить следующие мероприятия: </a:t>
            </a:r>
          </a:p>
          <a:p>
            <a:r>
              <a:rPr lang="ru-RU" sz="3200" dirty="0" smtClean="0"/>
              <a:t> своевременная и качественная регулировка системы питания двигателей;</a:t>
            </a:r>
          </a:p>
          <a:p>
            <a:r>
              <a:rPr lang="ru-RU" sz="3200" dirty="0" smtClean="0"/>
              <a:t> слив отработанных жидкостей, масел, кислот в специальные емкости для последующей их утилизации; </a:t>
            </a:r>
          </a:p>
          <a:p>
            <a:r>
              <a:rPr lang="ru-RU" sz="3200" dirty="0" smtClean="0"/>
              <a:t>разработка очистных сооружений на посту мойки автомобилей, дающих высокую степень очистки воды;   </a:t>
            </a:r>
          </a:p>
          <a:p>
            <a:r>
              <a:rPr lang="ru-RU" sz="3200" dirty="0" smtClean="0"/>
              <a:t>озеленение территории предприятия.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721458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229600" cy="100010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-214346" y="836613"/>
            <a:ext cx="9929882" cy="602138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/>
              <a:t>В ходе проектирования получены следующие результаты:</a:t>
            </a:r>
          </a:p>
          <a:p>
            <a:r>
              <a:rPr lang="ru-RU" dirty="0" smtClean="0"/>
              <a:t> Рассчитана производственная программа предприятия  </a:t>
            </a:r>
          </a:p>
          <a:p>
            <a:pPr>
              <a:buNone/>
            </a:pPr>
            <a:r>
              <a:rPr lang="ru-RU" dirty="0" smtClean="0"/>
              <a:t>     по ТО и ремонту для 42 автомобилей КамАЗ-65115;</a:t>
            </a:r>
          </a:p>
          <a:p>
            <a:r>
              <a:rPr lang="ru-RU" dirty="0" smtClean="0"/>
              <a:t>распределены рабочие по постам и производственным участкам ;</a:t>
            </a:r>
          </a:p>
          <a:p>
            <a:r>
              <a:rPr lang="ru-RU" dirty="0" smtClean="0"/>
              <a:t>произведён расчёт технико-экономических показателей ;</a:t>
            </a:r>
          </a:p>
          <a:p>
            <a:r>
              <a:rPr lang="ru-RU" dirty="0" smtClean="0"/>
              <a:t>спроектирован  </a:t>
            </a:r>
            <a:r>
              <a:rPr lang="ru-RU" dirty="0" err="1" smtClean="0"/>
              <a:t>шиномонтажно</a:t>
            </a:r>
            <a:r>
              <a:rPr lang="ru-RU" dirty="0" smtClean="0"/>
              <a:t>- вулканизационный участок, для организации ведения работ на участке рассчитано и подобранно и расставлено современное технологическое оборудование;</a:t>
            </a:r>
          </a:p>
          <a:p>
            <a:r>
              <a:rPr lang="ru-RU" dirty="0" smtClean="0"/>
              <a:t>На проектируемом предприятии сконцентрировано внимание на создание безопасных условий труда. </a:t>
            </a:r>
          </a:p>
        </p:txBody>
      </p:sp>
    </p:spTree>
    <p:extLst>
      <p:ext uri="{BB962C8B-B14F-4D97-AF65-F5344CB8AC3E}">
        <p14:creationId xmlns="" xmlns:p14="http://schemas.microsoft.com/office/powerpoint/2010/main" val="15227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08050"/>
            <a:ext cx="7126288" cy="518795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  <a:defRPr/>
            </a:pPr>
            <a:endParaRPr lang="ru-RU" sz="6600" b="1" i="1" dirty="0" smtClean="0">
              <a:latin typeface="Times New Roman" pitchFamily="18" charset="0"/>
            </a:endParaRPr>
          </a:p>
          <a:p>
            <a:pPr algn="ctr">
              <a:buFontTx/>
              <a:buNone/>
              <a:defRPr/>
            </a:pPr>
            <a:r>
              <a:rPr lang="ru-RU" sz="6600" b="1" i="1" dirty="0" smtClean="0">
                <a:latin typeface="Times New Roman" pitchFamily="18" charset="0"/>
              </a:rPr>
              <a:t>Благодарю </a:t>
            </a:r>
            <a:r>
              <a:rPr lang="ru-RU" sz="6600" b="1" i="1" dirty="0">
                <a:latin typeface="Times New Roman" pitchFamily="18" charset="0"/>
              </a:rPr>
              <a:t>за внимание!</a:t>
            </a:r>
          </a:p>
          <a:p>
            <a:pPr algn="ctr">
              <a:buFontTx/>
              <a:buNone/>
              <a:defRPr/>
            </a:pPr>
            <a:endParaRPr lang="ru-RU" sz="6600" b="1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51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772400" cy="241933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</a:t>
            </a:r>
            <a:b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ОБРАЗОВАТЕЛЬНОЕ УЧРЕЖДЕНИЕ </a:t>
            </a:r>
            <a:b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БЕЛОВСКИЙ ПОЛИТЕХНИЧЕСКИЙ ТЕХНИКУМ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0" y="1928802"/>
            <a:ext cx="8763000" cy="4495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ДИПЛОМНЫЙ ПРОЕКТ  НА ТЕМУ:</a:t>
            </a:r>
          </a:p>
          <a:p>
            <a:pPr>
              <a:lnSpc>
                <a:spcPct val="80000"/>
              </a:lnSpc>
              <a:defRPr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/>
              <a:t>ПРОЕКТИРОВАНИЕ  АВТОТРАНСПОРТНОГО УЧАСТКА ПО ТЕХНИЧЕСКОМУ ОБСЛУЖИВАНИЮ И РЕМОНТУ АВТОМОБИЛЕЙ </a:t>
            </a:r>
          </a:p>
          <a:p>
            <a:r>
              <a:rPr lang="ru-RU" sz="3200" b="1" dirty="0" smtClean="0"/>
              <a:t>КАМАЗ-65115 </a:t>
            </a:r>
          </a:p>
          <a:p>
            <a:pPr algn="r" eaLnBrk="1" hangingPunct="1">
              <a:lnSpc>
                <a:spcPct val="80000"/>
              </a:lnSpc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Белово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2023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  <a:p>
            <a:pPr algn="r" eaLnBrk="1" hangingPunct="1">
              <a:lnSpc>
                <a:spcPct val="80000"/>
              </a:lnSpc>
              <a:defRPr/>
            </a:pPr>
            <a:endParaRPr lang="ru-RU" sz="1000" dirty="0" smtClean="0"/>
          </a:p>
        </p:txBody>
      </p:sp>
    </p:spTree>
    <p:extLst>
      <p:ext uri="{BB962C8B-B14F-4D97-AF65-F5344CB8AC3E}">
        <p14:creationId xmlns="" xmlns:p14="http://schemas.microsoft.com/office/powerpoint/2010/main" val="297721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534400" cy="14287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tx1"/>
                </a:solidFill>
                <a:latin typeface="+mn-lt"/>
              </a:rPr>
              <a:t>Цель дипломного проекта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2844" y="500042"/>
            <a:ext cx="9001156" cy="621506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Спроектировать автотранспортный участок по техническому обслуживанию и ремонту автомобилей КамАЗ-65115,  выполнить чертежи главного производственного корпуса и </a:t>
            </a:r>
            <a:r>
              <a:rPr lang="ru-RU" sz="2400" dirty="0" smtClean="0"/>
              <a:t>шиномонтажного- вулканизационного</a:t>
            </a:r>
            <a:r>
              <a:rPr lang="ru-RU" sz="2400" dirty="0" smtClean="0">
                <a:solidFill>
                  <a:schemeClr val="tx1"/>
                </a:solidFill>
              </a:rPr>
              <a:t> участка .</a:t>
            </a:r>
          </a:p>
          <a:p>
            <a:pPr algn="just"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дипломного проекта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дать т</a:t>
            </a:r>
            <a:r>
              <a:rPr lang="ru-RU" sz="2400" dirty="0" smtClean="0">
                <a:solidFill>
                  <a:schemeClr val="tx1"/>
                </a:solidFill>
              </a:rPr>
              <a:t>ехническую характеристику автомобиля </a:t>
            </a:r>
            <a:r>
              <a:rPr lang="ru-RU" sz="2400" dirty="0" smtClean="0"/>
              <a:t>КамАЗ-65115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р</a:t>
            </a:r>
            <a:r>
              <a:rPr lang="ru-RU" sz="2400" dirty="0" smtClean="0">
                <a:solidFill>
                  <a:schemeClr val="tx1"/>
                </a:solidFill>
              </a:rPr>
              <a:t>ассчитать годовую производственную программу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спроектировать </a:t>
            </a:r>
            <a:r>
              <a:rPr lang="ru-RU" sz="2400" dirty="0" smtClean="0">
                <a:solidFill>
                  <a:schemeClr val="tx1"/>
                </a:solidFill>
              </a:rPr>
              <a:t> зоны и участки  АТП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рассчитать технико-экономические показатели для автомобиля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/>
              <a:t>КамАЗ-65115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выполнить специальное задание: организовать  работу на </a:t>
            </a:r>
            <a:r>
              <a:rPr lang="ru-RU" sz="2400" dirty="0" smtClean="0"/>
              <a:t>шиномонтажном и вулканизационном</a:t>
            </a:r>
            <a:r>
              <a:rPr lang="ru-RU" sz="2400" dirty="0" smtClean="0">
                <a:solidFill>
                  <a:schemeClr val="tx1"/>
                </a:solidFill>
              </a:rPr>
              <a:t> участке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разработать мероприятия по охране труда. </a:t>
            </a:r>
          </a:p>
          <a:p>
            <a:pPr algn="just"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организовать безопасное ведение работ при  техническом  обслуживании и ремонте  автомобилей </a:t>
            </a:r>
            <a:r>
              <a:rPr lang="ru-RU" sz="2400" dirty="0" smtClean="0"/>
              <a:t>КамАЗ-65115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025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ГРУЗОВОЙ САМОСВАЛ КАМАЗ-65115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7" name="Содержимое 6" descr="samosval-KamAZ-65115-300x2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428736"/>
            <a:ext cx="6858048" cy="5018520"/>
          </a:xfrm>
        </p:spPr>
      </p:pic>
    </p:spTree>
    <p:extLst>
      <p:ext uri="{BB962C8B-B14F-4D97-AF65-F5344CB8AC3E}">
        <p14:creationId xmlns="" xmlns:p14="http://schemas.microsoft.com/office/powerpoint/2010/main" val="33996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0" name="TextBox 5"/>
          <p:cNvSpPr txBox="1">
            <a:spLocks noChangeArrowheads="1"/>
          </p:cNvSpPr>
          <p:nvPr/>
        </p:nvSpPr>
        <p:spPr bwMode="auto">
          <a:xfrm>
            <a:off x="500034" y="214290"/>
            <a:ext cx="864396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ТЕХНИЧЕСКАЯ ХАРАКТЕРИСТИКА АВТОМОБИЛЯ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КАМАЗ-65115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65115-044-62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14488"/>
            <a:ext cx="7929618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707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82153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cs typeface="Times New Roman" pitchFamily="18" charset="0"/>
              </a:rPr>
              <a:t>ТЕХНИЧЕСКАЯ ХАРАКТЕРИСТИКА АВТОМОБИЛЯ </a:t>
            </a:r>
          </a:p>
          <a:p>
            <a:pPr algn="ctr"/>
            <a:r>
              <a:rPr lang="ru-RU" sz="2800" b="1" dirty="0" smtClean="0"/>
              <a:t>КАМАЗ -65115</a:t>
            </a:r>
            <a:endParaRPr lang="ru-RU" sz="2800" b="1" dirty="0"/>
          </a:p>
        </p:txBody>
      </p:sp>
      <p:graphicFrame>
        <p:nvGraphicFramePr>
          <p:cNvPr id="4" name="Group 35"/>
          <p:cNvGraphicFramePr>
            <a:graphicFrameLocks noGrp="1"/>
          </p:cNvGraphicFramePr>
          <p:nvPr/>
        </p:nvGraphicFramePr>
        <p:xfrm>
          <a:off x="214282" y="1857364"/>
          <a:ext cx="8786874" cy="3682734"/>
        </p:xfrm>
        <a:graphic>
          <a:graphicData uri="http://schemas.openxmlformats.org/drawingml/2006/table">
            <a:tbl>
              <a:tblPr/>
              <a:tblGrid>
                <a:gridCol w="3929090"/>
                <a:gridCol w="857256"/>
                <a:gridCol w="4000528"/>
              </a:tblGrid>
              <a:tr h="536564">
                <a:tc gridSpan="2">
                  <a:txBody>
                    <a:bodyPr/>
                    <a:lstStyle/>
                    <a:p>
                      <a:pPr indent="381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Грузоподъёмность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15000</a:t>
                      </a:r>
                      <a:r>
                        <a:rPr lang="ru-RU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-17000кг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216">
                <a:tc gridSpan="3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ДВИГАТЕЛЬ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3216">
                <a:tc>
                  <a:txBody>
                    <a:bodyPr/>
                    <a:lstStyle/>
                    <a:p>
                      <a:pPr indent="381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Модель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двигателя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740.51-260 (евро3)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216">
                <a:tc>
                  <a:txBody>
                    <a:bodyPr/>
                    <a:lstStyle/>
                    <a:p>
                      <a:pPr indent="381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Мощность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180(245)</a:t>
                      </a:r>
                      <a:r>
                        <a:rPr lang="ru-RU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  кВт(л.с.)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4446">
                <a:tc>
                  <a:txBody>
                    <a:bodyPr/>
                    <a:lstStyle/>
                    <a:p>
                      <a:pPr marL="0" marR="0" indent="381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Расположение</a:t>
                      </a:r>
                      <a:r>
                        <a:rPr lang="ru-RU" sz="24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и число   цилиндров</a:t>
                      </a:r>
                      <a:endParaRPr lang="ru-RU" sz="24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381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V-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образное, 8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indent="381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52"/>
            <a:ext cx="8507288" cy="157163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ИСХОДНЫЕ ДАННЫЕ ДЛЯ РАСЧЕТА ПРОИЗВОДСТВЕННОЙ ПРОГРАММЫ ПО ТО И РЕМОНТУ </a:t>
            </a:r>
            <a:br>
              <a:rPr lang="ru-RU" sz="2400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  АВТОМОБИЛЕЙ КАМАЗ-65115</a:t>
            </a:r>
            <a:endParaRPr lang="ru-RU" sz="2400" dirty="0" smtClean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6386" name="Rectangle 30"/>
          <p:cNvSpPr>
            <a:spLocks noChangeArrowheads="1"/>
          </p:cNvSpPr>
          <p:nvPr/>
        </p:nvSpPr>
        <p:spPr bwMode="auto">
          <a:xfrm>
            <a:off x="-3259138" y="2717800"/>
            <a:ext cx="30607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6" name="Group 51"/>
          <p:cNvGraphicFramePr>
            <a:graphicFrameLocks noGrp="1"/>
          </p:cNvGraphicFramePr>
          <p:nvPr/>
        </p:nvGraphicFramePr>
        <p:xfrm>
          <a:off x="357158" y="2071678"/>
          <a:ext cx="8358246" cy="4132602"/>
        </p:xfrm>
        <a:graphic>
          <a:graphicData uri="http://schemas.openxmlformats.org/drawingml/2006/table">
            <a:tbl>
              <a:tblPr/>
              <a:tblGrid>
                <a:gridCol w="5278893"/>
                <a:gridCol w="3079353"/>
              </a:tblGrid>
              <a:tr h="78581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Списочное число автомобилей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42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Пробег с начала эксплуатации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30000 км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Среднесуточный пробег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255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 эксплуатации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Природно-климатические условия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Холодный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Дни работы в году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 дней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230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ЗОНЫ И УЧАСТКИ ПО ТЕХНИЧЕСКОМУ ОБСЛУЖИВАНИЮ И РЕМОНТУ АВТОМОБИЛЕЙ</a:t>
            </a:r>
            <a:r>
              <a:rPr lang="ru-RU" sz="2800" dirty="0" smtClean="0">
                <a:solidFill>
                  <a:schemeClr val="tx1"/>
                </a:solidFill>
              </a:rPr>
              <a:t> КАМАЗ-65115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2844" y="1785926"/>
            <a:ext cx="9001156" cy="48577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3600" dirty="0" smtClean="0"/>
              <a:t>Зоны технического обслуживания</a:t>
            </a:r>
          </a:p>
          <a:p>
            <a:pPr>
              <a:buNone/>
            </a:pPr>
            <a:r>
              <a:rPr lang="ru-RU" sz="3600" dirty="0" smtClean="0"/>
              <a:t>    ТО-1,ТО-2                                        - 264 м</a:t>
            </a:r>
            <a:r>
              <a:rPr lang="ru-RU" sz="3600" baseline="30000" dirty="0" smtClean="0"/>
              <a:t>2</a:t>
            </a:r>
            <a:endParaRPr lang="ru-RU" sz="3600" dirty="0" smtClean="0"/>
          </a:p>
          <a:p>
            <a:r>
              <a:rPr lang="ru-RU" sz="3600" dirty="0" smtClean="0"/>
              <a:t>Пост текущего ремонта, ТР            - 168м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 </a:t>
            </a:r>
          </a:p>
          <a:p>
            <a:r>
              <a:rPr lang="ru-RU" sz="3600" dirty="0" smtClean="0"/>
              <a:t>Зона диагностики Д-1, Д-2             -105 м</a:t>
            </a:r>
            <a:r>
              <a:rPr lang="ru-RU" sz="3600" baseline="30000" dirty="0" smtClean="0"/>
              <a:t>2</a:t>
            </a:r>
            <a:endParaRPr lang="ru-RU" sz="3600" dirty="0" smtClean="0"/>
          </a:p>
          <a:p>
            <a:r>
              <a:rPr lang="ru-RU" sz="3600" dirty="0" smtClean="0"/>
              <a:t>Производственные участки            - 395 м</a:t>
            </a:r>
            <a:r>
              <a:rPr lang="ru-RU" sz="3600" baseline="30000" dirty="0" smtClean="0"/>
              <a:t>2</a:t>
            </a:r>
            <a:endParaRPr lang="ru-RU" sz="3600" dirty="0" smtClean="0"/>
          </a:p>
          <a:p>
            <a:r>
              <a:rPr lang="ru-RU" sz="3600" dirty="0" smtClean="0"/>
              <a:t>Площади складских помещений    - 57 м</a:t>
            </a:r>
            <a:r>
              <a:rPr lang="ru-RU" sz="3600" baseline="30000" dirty="0" smtClean="0"/>
              <a:t>2</a:t>
            </a:r>
            <a:endParaRPr lang="ru-RU" sz="3600" dirty="0" smtClean="0"/>
          </a:p>
          <a:p>
            <a:r>
              <a:rPr lang="ru-RU" sz="3600" dirty="0" smtClean="0"/>
              <a:t>Площади бытовых помещений      - 33 м</a:t>
            </a:r>
            <a:r>
              <a:rPr lang="ru-RU" sz="3600" baseline="30000" dirty="0" smtClean="0"/>
              <a:t>2</a:t>
            </a:r>
            <a:endParaRPr lang="ru-RU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186811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ТЕХНИКО-ЭКОНОМИЧЕСКИЕ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ПОДВИЖНОГО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СОСТАВА  НА ГОД</a:t>
            </a:r>
          </a:p>
        </p:txBody>
      </p:sp>
      <p:graphicFrame>
        <p:nvGraphicFramePr>
          <p:cNvPr id="5" name="Group 4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043890" cy="4595725"/>
        </p:xfrm>
        <a:graphic>
          <a:graphicData uri="http://schemas.openxmlformats.org/drawingml/2006/table">
            <a:tbl>
              <a:tblPr/>
              <a:tblGrid>
                <a:gridCol w="6306202"/>
                <a:gridCol w="1737688"/>
              </a:tblGrid>
              <a:tr h="12636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Количество технических обслуживаний: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42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Ежедневное обслуживание, ЕО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11272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ед.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6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Техническое обслуживание №1, ТО-1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748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ед.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160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Техническое обслуживание №2, ТО-2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374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ед.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8251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23147356"/>
              </p:ext>
            </p:extLst>
          </p:nvPr>
        </p:nvGraphicFramePr>
        <p:xfrm>
          <a:off x="279400" y="50800"/>
          <a:ext cx="8864600" cy="675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0324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859</TotalTime>
  <Words>551</Words>
  <Application>Microsoft Office PowerPoint</Application>
  <PresentationFormat>Экран (4:3)</PresentationFormat>
  <Paragraphs>164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                             ГОСУДАРСТВЕННОЕ  ПРОФЕССИОНАЛЬНОЕ ОБРАЗОВАТЕЛЬНОЕ УЧРЕЖДЕНИЕ  БЕЛОВСКИЙ ПОЛИТЕХНИЧЕСКИЙ ТЕХНИКУМ    </vt:lpstr>
      <vt:lpstr>          Цель дипломного проекта</vt:lpstr>
      <vt:lpstr>ГРУЗОВОЙ САМОСВАЛ КАМАЗ-65115</vt:lpstr>
      <vt:lpstr>Слайд 4</vt:lpstr>
      <vt:lpstr>Слайд 5</vt:lpstr>
      <vt:lpstr>ИСХОДНЫЕ ДАННЫЕ ДЛЯ РАСЧЕТА ПРОИЗВОДСТВЕННОЙ ПРОГРАММЫ ПО ТО И РЕМОНТУ    АВТОМОБИЛЕЙ КАМАЗ-65115</vt:lpstr>
      <vt:lpstr>ЗОНЫ И УЧАСТКИ ПО ТЕХНИЧЕСКОМУ ОБСЛУЖИВАНИЮ И РЕМОНТУ АВТОМОБИЛЕЙ КАМАЗ-65115</vt:lpstr>
      <vt:lpstr>ТЕХНИКО-ЭКОНОМИЧЕСКИЕ  ПОКАЗАТЕЛИ ПОДВИЖНОГО  СОСТАВА  НА ГОД</vt:lpstr>
      <vt:lpstr>Слайд 9</vt:lpstr>
      <vt:lpstr>ЗАТРАТЫ НА ВЫПОЛНЕНИЕ ПРОИЗВОДСТВЕННОЙ ПРОГРАММЫ ПРЕДПРИЯТИЯ ПО ТО И ТР ПОДВИЖНОГО СОСТАВА</vt:lpstr>
      <vt:lpstr>СПЕЦИАЛЬНОЕ ЗАДАНИЕ  ОРГАНИЗАЦИЯ РАБОТ НА ШИНОМОНТАЖНОМ  УЧАСТКЕ </vt:lpstr>
      <vt:lpstr>СХЕМА ТЕХНОЛОГИЧЕСКОГО  ПРОЦЕССА НА ШИНОМОНТАЖНОМ  УЧАСТКЕ</vt:lpstr>
      <vt:lpstr>ОХРАНА ТРУДА </vt:lpstr>
      <vt:lpstr>ПОЖАРНАЯ БЕЗОПАСНОСТЬ</vt:lpstr>
      <vt:lpstr>СРЕДСТВА ПОЖАРОТУШЕНИЯ</vt:lpstr>
      <vt:lpstr>ОХРАНА ОКРУЖАЮЩЕЙ СРЕДЫ </vt:lpstr>
      <vt:lpstr>ЗАКЛЮЧЕНИЕ </vt:lpstr>
      <vt:lpstr>Слайд 18</vt:lpstr>
      <vt:lpstr>                             ГОСУДАРСТВЕННОЕ  ПРОФЕССИОНАЛЬНОЕ ОБРАЗОВАТЕЛЬНОЕ УЧРЕЖДЕНИЕ  БЕЛОВСКИЙ ПОЛИТЕХНИЧЕСКИЙ ТЕХНИКУМ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Государственное  Профессиональное Образовательное Учреждение  Беловский политехнический техникум    </dc:title>
  <dc:creator>Nikita</dc:creator>
  <cp:lastModifiedBy>Тест_3</cp:lastModifiedBy>
  <cp:revision>153</cp:revision>
  <dcterms:created xsi:type="dcterms:W3CDTF">2016-06-12T13:28:47Z</dcterms:created>
  <dcterms:modified xsi:type="dcterms:W3CDTF">2023-10-17T05:53:18Z</dcterms:modified>
</cp:coreProperties>
</file>