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4" r:id="rId4"/>
    <p:sldId id="258" r:id="rId5"/>
    <p:sldId id="269" r:id="rId6"/>
    <p:sldId id="268" r:id="rId7"/>
    <p:sldId id="266" r:id="rId8"/>
    <p:sldId id="265" r:id="rId9"/>
    <p:sldId id="267" r:id="rId10"/>
    <p:sldId id="263" r:id="rId11"/>
    <p:sldId id="272" r:id="rId12"/>
    <p:sldId id="270" r:id="rId13"/>
    <p:sldId id="271" r:id="rId14"/>
    <p:sldId id="261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96A9F-FEFF-4CC7-8C8C-9C8F32AD3B1E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hyperlink" Target="http://www.pandia.ru/text/category/razvitie_rebenka/" TargetMode="External"/><Relationship Id="rId9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pandia.ru/text/category/grammaticheskij_stroj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D%D0%B5%D0%BC%D0%B5%D1%86%D0%BA%D0%B8%D0%B9_%D1%8F%D0%B7%D1%8B%D0%BA" TargetMode="External"/><Relationship Id="rId7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2%D0%BE%D0%BE%D0%B1%D1%80%D0%B0%D0%B6%D0%B5%D0%BD%D0%B8%D0%B5" TargetMode="External"/><Relationship Id="rId5" Type="http://schemas.openxmlformats.org/officeDocument/2006/relationships/hyperlink" Target="https://ru.wikipedia.org/wiki/%D0%A0%D0%B5%D1%87%D1%8C" TargetMode="External"/><Relationship Id="rId4" Type="http://schemas.openxmlformats.org/officeDocument/2006/relationships/hyperlink" Target="https://ru.wikipedia.org/wiki/%D0%94%D0%B5%D1%82%D1%81%D0%BA%D0%B0%D1%8F_%D0%BB%D0%B8%D1%82%D0%B5%D1%80%D0%B0%D1%82%D1%83%D1%80%D0%B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aw3e4589.png"/>
          <p:cNvPicPr>
            <a:picLocks noChangeAspect="1"/>
          </p:cNvPicPr>
          <p:nvPr/>
        </p:nvPicPr>
        <p:blipFill>
          <a:blip r:embed="rId2" cstate="print"/>
          <a:srcRect l="4041" r="1750"/>
          <a:stretch>
            <a:fillRect/>
          </a:stretch>
        </p:blipFill>
        <p:spPr>
          <a:xfrm>
            <a:off x="0" y="51630"/>
            <a:ext cx="9145016" cy="685800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61140" y="2049767"/>
            <a:ext cx="9108504" cy="4161209"/>
            <a:chOff x="972304" y="1834893"/>
            <a:chExt cx="7199391" cy="318821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5" name="Рисунок 4" descr="Мыши с книжкой - книга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87517">
              <a:off x="2267744" y="1916832"/>
              <a:ext cx="4376937" cy="3041910"/>
            </a:xfrm>
            <a:prstGeom prst="rect">
              <a:avLst/>
            </a:prstGeom>
          </p:spPr>
        </p:pic>
        <p:pic>
          <p:nvPicPr>
            <p:cNvPr id="4" name="Рисунок 3" descr="Мыши без книжки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2304" y="1834893"/>
              <a:ext cx="7199391" cy="3188214"/>
            </a:xfrm>
            <a:prstGeom prst="rect">
              <a:avLst/>
            </a:prstGeom>
          </p:spPr>
        </p:pic>
      </p:grpSp>
      <p:pic>
        <p:nvPicPr>
          <p:cNvPr id="2050" name="Picture 2" descr="D:\Мои документы\er6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8743" y="82309"/>
            <a:ext cx="2699792" cy="2801241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CDFD14B-80E7-4AB0-8E22-DBC1A612D12C}"/>
              </a:ext>
            </a:extLst>
          </p:cNvPr>
          <p:cNvSpPr/>
          <p:nvPr/>
        </p:nvSpPr>
        <p:spPr>
          <a:xfrm>
            <a:off x="2267744" y="51630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МАУ ДОО «Детский сад №9 комбинированного вида»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3F65B11-BF47-4BE1-938C-D30EE48B4413}"/>
              </a:ext>
            </a:extLst>
          </p:cNvPr>
          <p:cNvSpPr/>
          <p:nvPr/>
        </p:nvSpPr>
        <p:spPr>
          <a:xfrm>
            <a:off x="2051720" y="2780927"/>
            <a:ext cx="48684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7030A0"/>
                </a:solidFill>
                <a:latin typeface="Arial Black" panose="020B0A04020102020204" pitchFamily="34" charset="0"/>
              </a:rPr>
              <a:t>Технология               </a:t>
            </a:r>
            <a:r>
              <a:rPr lang="ru-RU" sz="2800" dirty="0" err="1">
                <a:solidFill>
                  <a:srgbClr val="7030A0"/>
                </a:solidFill>
                <a:latin typeface="Arial Black" panose="020B0A04020102020204" pitchFamily="34" charset="0"/>
              </a:rPr>
              <a:t>Виммельбух</a:t>
            </a:r>
            <a:r>
              <a:rPr lang="ru-RU" sz="2800" dirty="0">
                <a:solidFill>
                  <a:srgbClr val="7030A0"/>
                </a:solidFill>
                <a:latin typeface="Arial Black" panose="020B0A04020102020204" pitchFamily="34" charset="0"/>
              </a:rPr>
              <a:t> – современный подход к организации речевого развития дошкольника</a:t>
            </a:r>
            <a:endParaRPr lang="ru-RU" sz="2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9E2FAF-D081-41DE-BF2A-5349BB9B39CA}"/>
              </a:ext>
            </a:extLst>
          </p:cNvPr>
          <p:cNvSpPr txBox="1"/>
          <p:nvPr/>
        </p:nvSpPr>
        <p:spPr>
          <a:xfrm>
            <a:off x="4644007" y="1486405"/>
            <a:ext cx="45897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  <a:t>                 Воспитатель Шевченко Л.А. </a:t>
            </a:r>
          </a:p>
          <a:p>
            <a:endParaRPr lang="ru-RU" sz="1600" dirty="0">
              <a:solidFill>
                <a:srgbClr val="7030A0"/>
              </a:solidFill>
              <a:latin typeface="Arial Black" panose="020B0A04020102020204" pitchFamily="34" charset="0"/>
            </a:endParaRPr>
          </a:p>
          <a:p>
            <a: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  <a:t>                              Г.Рассказово 2023г.</a:t>
            </a:r>
          </a:p>
          <a:p>
            <a:endParaRPr lang="ru-RU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ышонок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468560" y="4509120"/>
            <a:ext cx="3168352" cy="268988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F7265E-9198-4EAE-9CB3-E8F11368FE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729" y="1460763"/>
            <a:ext cx="4532482" cy="309621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32BB65E-DF2C-4867-AEF8-C3F0AAAF0B7A}"/>
              </a:ext>
            </a:extLst>
          </p:cNvPr>
          <p:cNvSpPr/>
          <p:nvPr/>
        </p:nvSpPr>
        <p:spPr>
          <a:xfrm>
            <a:off x="107504" y="1268760"/>
            <a:ext cx="33295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0000"/>
              </a:solidFill>
            </a:endParaRPr>
          </a:p>
          <a:p>
            <a:endParaRPr lang="ru-RU" b="1" i="1" dirty="0">
              <a:solidFill>
                <a:srgbClr val="000000"/>
              </a:solidFill>
            </a:endParaRPr>
          </a:p>
          <a:p>
            <a:endParaRPr lang="ru-RU" b="1" i="1" dirty="0">
              <a:solidFill>
                <a:srgbClr val="000000"/>
              </a:solidFill>
            </a:endParaRPr>
          </a:p>
          <a:p>
            <a:r>
              <a:rPr lang="ru-RU" b="1" i="1" dirty="0">
                <a:solidFill>
                  <a:srgbClr val="000000"/>
                </a:solidFill>
              </a:rPr>
              <a:t>   Работать с </a:t>
            </a:r>
            <a:r>
              <a:rPr lang="ru-RU" b="1" i="1" dirty="0" err="1">
                <a:solidFill>
                  <a:srgbClr val="000000"/>
                </a:solidFill>
              </a:rPr>
              <a:t>виммельбухом</a:t>
            </a:r>
            <a:r>
              <a:rPr lang="ru-RU" b="1" i="1" dirty="0">
                <a:solidFill>
                  <a:srgbClr val="000000"/>
                </a:solidFill>
              </a:rPr>
              <a:t> </a:t>
            </a:r>
          </a:p>
          <a:p>
            <a:r>
              <a:rPr lang="ru-RU" b="1" i="1" dirty="0">
                <a:solidFill>
                  <a:srgbClr val="000000"/>
                </a:solidFill>
              </a:rPr>
              <a:t>   можно бесконечно, </a:t>
            </a:r>
          </a:p>
          <a:p>
            <a:r>
              <a:rPr lang="ru-RU" b="1" i="1" dirty="0">
                <a:solidFill>
                  <a:srgbClr val="000000"/>
                </a:solidFill>
              </a:rPr>
              <a:t>   придумывая все новые и </a:t>
            </a:r>
          </a:p>
          <a:p>
            <a:r>
              <a:rPr lang="ru-RU" b="1" i="1" dirty="0">
                <a:solidFill>
                  <a:srgbClr val="000000"/>
                </a:solidFill>
              </a:rPr>
              <a:t>   новые способы игры </a:t>
            </a:r>
          </a:p>
          <a:p>
            <a:r>
              <a:rPr lang="ru-RU" b="1" i="1" dirty="0">
                <a:solidFill>
                  <a:srgbClr val="000000"/>
                </a:solidFill>
              </a:rPr>
              <a:t>    для  </a:t>
            </a:r>
            <a:r>
              <a:rPr lang="ru-RU" b="1" i="1" dirty="0">
                <a:solidFill>
                  <a:srgbClr val="216FDB"/>
                </a:solidFill>
                <a:hlinkClick r:id="rId4" tooltip="Развитие ребенка"/>
              </a:rPr>
              <a:t>развития речи ребенка</a:t>
            </a:r>
            <a:r>
              <a:rPr lang="ru-RU" b="1" i="1" dirty="0">
                <a:solidFill>
                  <a:srgbClr val="000000"/>
                </a:solidFill>
              </a:rPr>
              <a:t>. </a:t>
            </a:r>
            <a:endParaRPr lang="ru-RU" b="1" i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5940BE3-7F06-4E45-BAB6-76AA7AE501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992" y="1525995"/>
            <a:ext cx="4532482" cy="320277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C4321B5-A2E6-4CD1-B814-303CCCE34A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729" y="1425223"/>
            <a:ext cx="4464496" cy="319557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D7E72F4-49D0-4381-B057-1EB2350D4E1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346" y="1425223"/>
            <a:ext cx="4575231" cy="33915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181D592-8649-447B-9EA4-575A691BD0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503" y="1425223"/>
            <a:ext cx="4429749" cy="33397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1ABE6E-5347-4B02-B111-4040966051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466" y="1438671"/>
            <a:ext cx="4548804" cy="329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7559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ышонок2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3574" y="4293096"/>
            <a:ext cx="2339752" cy="272798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FD27809-792F-4D28-983E-BA0068E06EFD}"/>
              </a:ext>
            </a:extLst>
          </p:cNvPr>
          <p:cNvSpPr/>
          <p:nvPr/>
        </p:nvSpPr>
        <p:spPr>
          <a:xfrm>
            <a:off x="539552" y="116632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                    </a:t>
            </a:r>
            <a:endParaRPr lang="ru-RU" b="1" i="1" dirty="0">
              <a:solidFill>
                <a:srgbClr val="1A1A1A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8BE843-DC7B-45F2-A923-57C8CB4426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17" y="116632"/>
            <a:ext cx="2742242" cy="314857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672B07-4054-4A2C-B9F1-17395D318D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3788" y="800708"/>
            <a:ext cx="3168351" cy="23762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D9BF75E-B7CE-4955-BA86-054A946F1B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640" y="1430365"/>
            <a:ext cx="2448272" cy="36696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63FB19E-F186-4B2C-B1CE-F234B1FC7F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553" y="3645024"/>
            <a:ext cx="3168352" cy="249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860628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r6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52536" y="-243408"/>
            <a:ext cx="2304256" cy="230425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EA3A5C0-05F5-46DF-8063-4DEF308779DF}"/>
              </a:ext>
            </a:extLst>
          </p:cNvPr>
          <p:cNvSpPr/>
          <p:nvPr/>
        </p:nvSpPr>
        <p:spPr>
          <a:xfrm>
            <a:off x="194416" y="476672"/>
            <a:ext cx="884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1A1A1A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7A9EB1-C4C8-4FFC-8BE9-B2093AF870BD}"/>
              </a:ext>
            </a:extLst>
          </p:cNvPr>
          <p:cNvSpPr/>
          <p:nvPr/>
        </p:nvSpPr>
        <p:spPr>
          <a:xfrm>
            <a:off x="1331640" y="260648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dirty="0">
              <a:solidFill>
                <a:srgbClr val="7030A0"/>
              </a:solidFill>
            </a:endParaRPr>
          </a:p>
          <a:p>
            <a:r>
              <a:rPr lang="ru-RU" sz="2400" b="1" i="1" dirty="0">
                <a:solidFill>
                  <a:srgbClr val="7030A0"/>
                </a:solidFill>
              </a:rPr>
              <a:t>       </a:t>
            </a:r>
            <a:endParaRPr lang="ru-RU" b="0" i="0" dirty="0">
              <a:solidFill>
                <a:srgbClr val="1A1A1A"/>
              </a:solidFill>
              <a:effectLst/>
              <a:latin typeface="YS Tex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5E60D9-B3AE-4A69-8BE0-B243CFCECB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1" y="2924944"/>
            <a:ext cx="2799835" cy="29854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D99AE69-7A62-4862-BDC5-7F78F3C6C2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6632"/>
            <a:ext cx="2397166" cy="27363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F6E9E80-8432-4B60-B47A-67E1E44114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271" y="3210536"/>
            <a:ext cx="2397166" cy="359326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9B1FC3C-7D0F-420C-906B-B5D931287F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97" y="1528335"/>
            <a:ext cx="3023290" cy="348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027303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B4F98B3-4B5E-4C02-9C82-5A7E96911C57}"/>
              </a:ext>
            </a:extLst>
          </p:cNvPr>
          <p:cNvSpPr/>
          <p:nvPr/>
        </p:nvSpPr>
        <p:spPr>
          <a:xfrm>
            <a:off x="395536" y="1052736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7030A0"/>
              </a:solidFill>
            </a:endParaRPr>
          </a:p>
          <a:p>
            <a:endParaRPr lang="ru-RU" b="1" i="1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CEF656A-16C7-4CC1-B6E2-3F97EB40DE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2626026" cy="295921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96D85E7-59F4-4252-B769-5A22AC3C20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510" y="1484784"/>
            <a:ext cx="2626026" cy="288941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F2166E0-6EB6-4885-8BA7-A35C78121D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548" y="1916833"/>
            <a:ext cx="2613346" cy="3483594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C61D906-7E47-424D-A7AB-8C2D997BE247}"/>
              </a:ext>
            </a:extLst>
          </p:cNvPr>
          <p:cNvSpPr/>
          <p:nvPr/>
        </p:nvSpPr>
        <p:spPr>
          <a:xfrm>
            <a:off x="179512" y="3399008"/>
            <a:ext cx="5328592" cy="1561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Развороты </a:t>
            </a:r>
            <a:r>
              <a:rPr lang="ru-RU" b="1" i="1" dirty="0" err="1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виммельбухов</a:t>
            </a:r>
            <a:endParaRPr lang="ru-RU" b="1" i="1" dirty="0">
              <a:solidFill>
                <a:srgbClr val="1A1A1A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содержат множество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сюжетных линий</a:t>
            </a:r>
            <a:endParaRPr lang="ru-RU" sz="1600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 столько деталей, что по ним можно    сочинять невероятное</a:t>
            </a:r>
            <a:r>
              <a:rPr lang="ru-RU" sz="16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</a:rPr>
              <a:t>количество историй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238230113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нига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81798"/>
            <a:ext cx="9144000" cy="6694404"/>
          </a:xfrm>
          <a:prstGeom prst="rect">
            <a:avLst/>
          </a:prstGeom>
        </p:spPr>
      </p:pic>
      <p:sp>
        <p:nvSpPr>
          <p:cNvPr id="12" name="Місце для вмісту 11"/>
          <p:cNvSpPr>
            <a:spLocks noGrp="1"/>
          </p:cNvSpPr>
          <p:nvPr>
            <p:ph idx="1"/>
          </p:nvPr>
        </p:nvSpPr>
        <p:spPr>
          <a:xfrm>
            <a:off x="755576" y="1196752"/>
            <a:ext cx="7488832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b="1" i="1" dirty="0"/>
          </a:p>
          <a:p>
            <a:pPr marL="0" indent="0">
              <a:buNone/>
            </a:pPr>
            <a:r>
              <a:rPr lang="ru-RU" sz="2400" b="1" i="1" dirty="0"/>
              <a:t>       Работа с </a:t>
            </a:r>
            <a:r>
              <a:rPr lang="ru-RU" sz="2400" b="1" i="1" dirty="0" err="1"/>
              <a:t>виммельбухом</a:t>
            </a:r>
            <a:r>
              <a:rPr lang="ru-RU" sz="2400" b="1" i="1" dirty="0"/>
              <a:t>— это превращение         иллюстрации в книге в образовательную технологию, интересную, достаточно простую, универсальную и результативную, создающую предпосылки самостоятельной работы с книгой, что в дальнейшем станет одним из условий успешного обучения в школе.</a:t>
            </a:r>
            <a:br>
              <a:rPr lang="ru-RU" sz="2400" b="1" i="1" dirty="0"/>
            </a:br>
            <a:endParaRPr lang="uk-UA" sz="2400" b="1" i="1" dirty="0"/>
          </a:p>
        </p:txBody>
      </p:sp>
    </p:spTree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нига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475656" y="3864613"/>
            <a:ext cx="4528486" cy="3315345"/>
          </a:xfrm>
          <a:prstGeom prst="rect">
            <a:avLst/>
          </a:prstGeom>
        </p:spPr>
      </p:pic>
      <p:pic>
        <p:nvPicPr>
          <p:cNvPr id="2" name="Рисунок 1" descr="мышонок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1584176" y="4483208"/>
            <a:ext cx="3168352" cy="268988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32BB65E-DF2C-4867-AEF8-C3F0AAAF0B7A}"/>
              </a:ext>
            </a:extLst>
          </p:cNvPr>
          <p:cNvSpPr/>
          <p:nvPr/>
        </p:nvSpPr>
        <p:spPr>
          <a:xfrm>
            <a:off x="755576" y="3098122"/>
            <a:ext cx="4878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6D2CF76-6321-466C-9532-A304D10617BE}"/>
              </a:ext>
            </a:extLst>
          </p:cNvPr>
          <p:cNvSpPr/>
          <p:nvPr/>
        </p:nvSpPr>
        <p:spPr>
          <a:xfrm>
            <a:off x="179512" y="188640"/>
            <a:ext cx="8640960" cy="4484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7030A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результате применения технологии работы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7030A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 книгами </a:t>
            </a:r>
            <a:r>
              <a:rPr lang="ru-RU" sz="2400" b="1" i="1" dirty="0" err="1">
                <a:solidFill>
                  <a:srgbClr val="7030A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Виммельбухами</a:t>
            </a:r>
            <a:r>
              <a:rPr lang="ru-RU" sz="2400" b="1" i="1" dirty="0">
                <a:solidFill>
                  <a:srgbClr val="7030A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400" b="1" i="1" dirty="0">
              <a:solidFill>
                <a:srgbClr val="7030A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400" b="1" i="1" dirty="0">
              <a:solidFill>
                <a:srgbClr val="7030A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Прививается любовь к книгам</a:t>
            </a:r>
            <a:endParaRPr lang="ru-RU" sz="1600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Изменяется частота самостоятельного использования книг детьми</a:t>
            </a:r>
            <a:endParaRPr lang="ru-RU" sz="1600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Формируется отношение к книге как к способу познания мира,</a:t>
            </a:r>
            <a:endParaRPr lang="ru-RU" sz="1600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устройства общества, человеческих эмоций, взаимосвязей</a:t>
            </a:r>
            <a:endParaRPr lang="ru-RU" sz="1600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Появляется</a:t>
            </a:r>
            <a:r>
              <a:rPr lang="ru-RU" sz="16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положительная</a:t>
            </a:r>
            <a:r>
              <a:rPr lang="ru-RU" sz="16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динамика</a:t>
            </a:r>
            <a:r>
              <a:rPr lang="ru-RU" sz="16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развитии</a:t>
            </a:r>
            <a:r>
              <a:rPr lang="ru-RU" sz="16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фантазии,</a:t>
            </a:r>
            <a:endParaRPr lang="ru-RU" sz="1600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мыслительных процессов, аналитических функций, в умении</a:t>
            </a:r>
            <a:endParaRPr lang="ru-RU" sz="1600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   строить логические, причинно-следственные связи, в развитии</a:t>
            </a:r>
            <a:endParaRPr lang="ru-RU" sz="1600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свойств внимания, усидчивости, самоконтроля</a:t>
            </a:r>
            <a:endParaRPr lang="ru-RU" sz="1600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8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b="1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3977D91-73D5-423E-8898-AF3AD8545BC0}"/>
              </a:ext>
            </a:extLst>
          </p:cNvPr>
          <p:cNvSpPr/>
          <p:nvPr/>
        </p:nvSpPr>
        <p:spPr>
          <a:xfrm>
            <a:off x="2555776" y="4483208"/>
            <a:ext cx="4302224" cy="2153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Главное условие –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творческий подход.</a:t>
            </a:r>
            <a:endParaRPr lang="ru-RU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Иначе книга может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просто остаться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«книгой для   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рассматривания</a:t>
            </a:r>
            <a:endParaRPr lang="ru-RU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1A1A1A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картинок».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0291492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ышонок2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3574" y="4293096"/>
            <a:ext cx="2339752" cy="272798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FD27809-792F-4D28-983E-BA0068E06EFD}"/>
              </a:ext>
            </a:extLst>
          </p:cNvPr>
          <p:cNvSpPr/>
          <p:nvPr/>
        </p:nvSpPr>
        <p:spPr>
          <a:xfrm>
            <a:off x="539552" y="116632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                    </a:t>
            </a:r>
            <a:endParaRPr lang="ru-RU" b="1" i="1" dirty="0">
              <a:solidFill>
                <a:srgbClr val="1A1A1A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0A152F9-C029-4559-8054-C9E547DC1BC4}"/>
              </a:ext>
            </a:extLst>
          </p:cNvPr>
          <p:cNvSpPr/>
          <p:nvPr/>
        </p:nvSpPr>
        <p:spPr>
          <a:xfrm>
            <a:off x="395536" y="1772816"/>
            <a:ext cx="7992888" cy="2450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/>
              <a:t>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b="1" i="1" dirty="0"/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b="1" i="1" dirty="0"/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/>
              <a:t>Виммельбухи развивают связную речь,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/>
              <a:t>учат составлять рассказы, вести диалоги</a:t>
            </a:r>
            <a:endParaRPr lang="ru-RU" b="1" i="1" dirty="0">
              <a:solidFill>
                <a:srgbClr val="1A1A1A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/>
              <a:t>и являются гениальной находкой и для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/>
              <a:t>педагогов и для родителей.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b="1" i="1" dirty="0">
              <a:solidFill>
                <a:srgbClr val="1A1A1A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CBD985-8B78-4592-B0E1-F93DD9FB3C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42" y="118219"/>
            <a:ext cx="3327715" cy="244668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AD398F-1579-4BC1-8115-2E468D9612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617" y="2420888"/>
            <a:ext cx="3707904" cy="268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255796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нига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6512" y="-99392"/>
            <a:ext cx="9144000" cy="6694404"/>
          </a:xfrm>
          <a:prstGeom prst="rect">
            <a:avLst/>
          </a:prstGeom>
        </p:spPr>
      </p:pic>
      <p:sp>
        <p:nvSpPr>
          <p:cNvPr id="12" name="Місце для вмісту 11"/>
          <p:cNvSpPr>
            <a:spLocks noGrp="1"/>
          </p:cNvSpPr>
          <p:nvPr>
            <p:ph idx="1"/>
          </p:nvPr>
        </p:nvSpPr>
        <p:spPr>
          <a:xfrm>
            <a:off x="1259632" y="1556792"/>
            <a:ext cx="6984776" cy="45693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1" dirty="0"/>
              <a:t>     </a:t>
            </a:r>
            <a:r>
              <a:rPr lang="ru-RU" sz="2100" b="1" i="1" dirty="0" err="1"/>
              <a:t>Павлючук</a:t>
            </a:r>
            <a:r>
              <a:rPr lang="ru-RU" sz="2100" b="1" i="1" dirty="0"/>
              <a:t>, Т. И. </a:t>
            </a:r>
            <a:r>
              <a:rPr lang="ru-RU" sz="2100" b="1" i="1" dirty="0" err="1"/>
              <a:t>Виммельбух</a:t>
            </a:r>
            <a:r>
              <a:rPr lang="ru-RU" sz="2100" b="1" i="1" dirty="0"/>
              <a:t> — универсальный инструмент развития речи учащихся. </a:t>
            </a:r>
          </a:p>
          <a:p>
            <a:pPr marL="0" indent="0">
              <a:buNone/>
            </a:pPr>
            <a:r>
              <a:rPr lang="ru-RU" sz="2100" b="1" i="1" dirty="0"/>
              <a:t>Технология работы педагога / Т. И. </a:t>
            </a:r>
            <a:r>
              <a:rPr lang="ru-RU" sz="2100" b="1" i="1" dirty="0" err="1"/>
              <a:t>Павлючук</a:t>
            </a:r>
            <a:r>
              <a:rPr lang="ru-RU" sz="2100" b="1" i="1" dirty="0"/>
              <a:t>. — Текст : непосредственный // </a:t>
            </a:r>
          </a:p>
          <a:p>
            <a:pPr marL="0" indent="0">
              <a:buNone/>
            </a:pPr>
            <a:r>
              <a:rPr lang="ru-RU" sz="2100" b="1" i="1" dirty="0"/>
              <a:t>Педагогика сегодня: проблемы и решения : материалы VI </a:t>
            </a:r>
            <a:r>
              <a:rPr lang="ru-RU" sz="2100" b="1" i="1" dirty="0" err="1"/>
              <a:t>Междунар</a:t>
            </a:r>
            <a:r>
              <a:rPr lang="ru-RU" sz="2100" b="1" i="1" dirty="0"/>
              <a:t>. науч. </a:t>
            </a:r>
            <a:r>
              <a:rPr lang="ru-RU" sz="2100" b="1" i="1" dirty="0" err="1"/>
              <a:t>конф</a:t>
            </a:r>
            <a:r>
              <a:rPr lang="ru-RU" sz="2100" b="1" i="1" dirty="0"/>
              <a:t>. (г. Санкт-Петербург, апрель 2020 г.). — Санкт-Петербург : Свое издательство, 2020. — С. 37-39. — URL: </a:t>
            </a:r>
            <a:r>
              <a:rPr lang="ru-RU" sz="2100" b="1" i="1" dirty="0">
                <a:solidFill>
                  <a:srgbClr val="0070C0"/>
                </a:solidFill>
              </a:rPr>
              <a:t>https://moluch.ru/conf/ped/archive/364/15750/ </a:t>
            </a:r>
            <a:endParaRPr lang="ru-RU" sz="2100" b="1" i="1" dirty="0"/>
          </a:p>
          <a:p>
            <a:pPr marL="0" indent="0">
              <a:buNone/>
            </a:pPr>
            <a:endParaRPr lang="ru-RU" sz="2100" b="1" i="1" dirty="0"/>
          </a:p>
          <a:p>
            <a:pPr marL="0" indent="0">
              <a:buNone/>
            </a:pPr>
            <a:r>
              <a:rPr lang="ru-RU" sz="2100" b="1" i="1" dirty="0"/>
              <a:t>                        </a:t>
            </a:r>
            <a:endParaRPr lang="uk-UA" sz="2100" b="1" i="1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5E26D0-4765-4A7E-BE4C-D065709AEC4C}"/>
              </a:ext>
            </a:extLst>
          </p:cNvPr>
          <p:cNvSpPr txBox="1"/>
          <p:nvPr/>
        </p:nvSpPr>
        <p:spPr>
          <a:xfrm>
            <a:off x="2843808" y="1035734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7030A0"/>
                </a:solidFill>
              </a:rPr>
              <a:t>РЕСУРСЫ</a:t>
            </a:r>
          </a:p>
        </p:txBody>
      </p:sp>
    </p:spTree>
    <p:extLst>
      <p:ext uri="{BB962C8B-B14F-4D97-AF65-F5344CB8AC3E}">
        <p14:creationId xmlns:p14="http://schemas.microsoft.com/office/powerpoint/2010/main" val="2032018485"/>
      </p:ext>
    </p:extLst>
  </p:cSld>
  <p:clrMapOvr>
    <a:masterClrMapping/>
  </p:clrMapOvr>
  <p:transition spd="med" advClick="0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aw3e4589.png"/>
          <p:cNvPicPr>
            <a:picLocks noChangeAspect="1"/>
          </p:cNvPicPr>
          <p:nvPr/>
        </p:nvPicPr>
        <p:blipFill>
          <a:blip r:embed="rId2" cstate="print"/>
          <a:srcRect l="4041" r="1750"/>
          <a:stretch>
            <a:fillRect/>
          </a:stretch>
        </p:blipFill>
        <p:spPr>
          <a:xfrm>
            <a:off x="0" y="51630"/>
            <a:ext cx="9145016" cy="685800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341784" y="1336617"/>
            <a:ext cx="9108504" cy="4161209"/>
            <a:chOff x="972304" y="1834893"/>
            <a:chExt cx="7199391" cy="318821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5" name="Рисунок 4" descr="Мыши с книжкой - книга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87517">
              <a:off x="2267744" y="1916832"/>
              <a:ext cx="4376937" cy="3041910"/>
            </a:xfrm>
            <a:prstGeom prst="rect">
              <a:avLst/>
            </a:prstGeom>
          </p:spPr>
        </p:pic>
        <p:pic>
          <p:nvPicPr>
            <p:cNvPr id="4" name="Рисунок 3" descr="Мыши без книжки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2304" y="1834893"/>
              <a:ext cx="7199391" cy="3188214"/>
            </a:xfrm>
            <a:prstGeom prst="rect">
              <a:avLst/>
            </a:prstGeom>
          </p:spPr>
        </p:pic>
      </p:grpSp>
      <p:pic>
        <p:nvPicPr>
          <p:cNvPr id="2050" name="Picture 2" descr="D:\Мои документы\er6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8743" y="82309"/>
            <a:ext cx="2699792" cy="2801241"/>
          </a:xfrm>
          <a:prstGeom prst="rect">
            <a:avLst/>
          </a:prstGeom>
          <a:noFill/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3F65B11-BF47-4BE1-938C-D30EE48B4413}"/>
              </a:ext>
            </a:extLst>
          </p:cNvPr>
          <p:cNvSpPr/>
          <p:nvPr/>
        </p:nvSpPr>
        <p:spPr>
          <a:xfrm>
            <a:off x="2267744" y="3063279"/>
            <a:ext cx="4652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endParaRPr lang="ru-RU" sz="4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9E2FAF-D081-41DE-BF2A-5349BB9B39CA}"/>
              </a:ext>
            </a:extLst>
          </p:cNvPr>
          <p:cNvSpPr txBox="1"/>
          <p:nvPr/>
        </p:nvSpPr>
        <p:spPr>
          <a:xfrm>
            <a:off x="4644007" y="1486405"/>
            <a:ext cx="4589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  <a:t>                 </a:t>
            </a:r>
            <a:endParaRPr lang="ru-RU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E37EB4-3221-4482-8149-86D5574467D0}"/>
              </a:ext>
            </a:extLst>
          </p:cNvPr>
          <p:cNvSpPr txBox="1"/>
          <p:nvPr/>
        </p:nvSpPr>
        <p:spPr>
          <a:xfrm>
            <a:off x="2627784" y="2420888"/>
            <a:ext cx="424847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3600" b="1" i="1" dirty="0">
                <a:solidFill>
                  <a:srgbClr val="7030A0"/>
                </a:solidFill>
              </a:rPr>
              <a:t>    СПАСИБО   ЗА                     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572018447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нига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63688" y="3861048"/>
            <a:ext cx="3096344" cy="2266861"/>
          </a:xfrm>
          <a:prstGeom prst="rect">
            <a:avLst/>
          </a:prstGeom>
        </p:spPr>
      </p:pic>
      <p:pic>
        <p:nvPicPr>
          <p:cNvPr id="2" name="Рисунок 1" descr="мышонок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1044624" y="4365104"/>
            <a:ext cx="3168352" cy="268988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6C31EF6-5DFB-4EE1-8182-53CDD8F84C25}"/>
              </a:ext>
            </a:extLst>
          </p:cNvPr>
          <p:cNvSpPr/>
          <p:nvPr/>
        </p:nvSpPr>
        <p:spPr>
          <a:xfrm>
            <a:off x="395536" y="620688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1A1A1A"/>
                </a:solidFill>
              </a:rPr>
              <a:t>Сегодня компьютеры, гаджеты окружают нас 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повсюду, они уже сейчас незаменимы.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Нельзя не отметить и то, что в изменившемся 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мире изменился и ребенок. Как следствие, дети больше времени проводят за компьютером, планшетом, телефоном и очень мало уделяют общению с книгой.</a:t>
            </a:r>
          </a:p>
          <a:p>
            <a:pPr algn="just"/>
            <a:r>
              <a:rPr lang="ru-RU" b="1" i="1" dirty="0">
                <a:solidFill>
                  <a:srgbClr val="1A1A1A"/>
                </a:solidFill>
              </a:rPr>
              <a:t> </a:t>
            </a:r>
            <a:r>
              <a:rPr lang="ru-RU" b="1" i="1" dirty="0">
                <a:solidFill>
                  <a:srgbClr val="0070C0"/>
                </a:solidFill>
              </a:rPr>
              <a:t>У педагогов возникает вопрос, в какой форме представить ребенку речевой материал, чтобы заинтересовать его, вызвать желание сотрудничать? 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Наряду с традиционными методами и приемами вполне разумно использовать оригинальные, творческие инновационны методы и образовательные технологии  эффективность которых очевидна. 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                               </a:t>
            </a:r>
            <a:r>
              <a:rPr lang="ru-RU" b="1" i="1" dirty="0">
                <a:solidFill>
                  <a:srgbClr val="0070C0"/>
                </a:solidFill>
              </a:rPr>
              <a:t>Такой находкой стала технология «Виммельбух».</a:t>
            </a:r>
            <a:endParaRPr lang="ru-RU" b="1" i="1" dirty="0">
              <a:solidFill>
                <a:srgbClr val="0070C0"/>
              </a:solidFill>
              <a:effectLst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62F3834-7F44-4538-ABC3-F0AD748AA2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834" y="4215182"/>
            <a:ext cx="2162051" cy="1584177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3619C67-82BE-46D5-9095-59962CE41476}"/>
              </a:ext>
            </a:extLst>
          </p:cNvPr>
          <p:cNvSpPr/>
          <p:nvPr/>
        </p:nvSpPr>
        <p:spPr>
          <a:xfrm>
            <a:off x="0" y="116632"/>
            <a:ext cx="88569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7030A0"/>
                </a:solidFill>
              </a:rPr>
              <a:t>  Цель:</a:t>
            </a:r>
            <a:r>
              <a:rPr lang="ru-RU" b="1" i="1" dirty="0">
                <a:solidFill>
                  <a:srgbClr val="1A1A1A"/>
                </a:solidFill>
              </a:rPr>
              <a:t> использование </a:t>
            </a:r>
            <a:r>
              <a:rPr lang="ru-RU" b="1" i="1" dirty="0" err="1">
                <a:solidFill>
                  <a:srgbClr val="1A1A1A"/>
                </a:solidFill>
              </a:rPr>
              <a:t>многосюжетных</a:t>
            </a:r>
            <a:r>
              <a:rPr lang="ru-RU" b="1" i="1" dirty="0">
                <a:solidFill>
                  <a:srgbClr val="1A1A1A"/>
                </a:solidFill>
              </a:rPr>
              <a:t> страниц 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                       книг </a:t>
            </a:r>
            <a:r>
              <a:rPr lang="ru-RU" b="1" i="1" dirty="0" err="1">
                <a:solidFill>
                  <a:srgbClr val="1A1A1A"/>
                </a:solidFill>
              </a:rPr>
              <a:t>Виммельбухов</a:t>
            </a:r>
            <a:r>
              <a:rPr lang="ru-RU" b="1" i="1" dirty="0">
                <a:solidFill>
                  <a:srgbClr val="1A1A1A"/>
                </a:solidFill>
              </a:rPr>
              <a:t> для развития речи 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                        дошкольников в игровой форме.</a:t>
            </a:r>
          </a:p>
          <a:p>
            <a:r>
              <a:rPr lang="ru-RU" sz="3200" b="1" i="1" dirty="0">
                <a:solidFill>
                  <a:srgbClr val="7030A0"/>
                </a:solidFill>
              </a:rPr>
              <a:t>Задачи: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развитие речи, мышления, памяти, воображения;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 формирование мотивов, стимулирующих работу с книгой, интерес к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      книжной информации;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формирование умений улавливать замыслы и идеи содержания (в том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     числе нравственный, этический, эстетический, научный и другие);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    умение формировать свое отношение к увиденному;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/>
              <a:t>обогащение словарного запаса;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/>
              <a:t> развитие</a:t>
            </a:r>
            <a:r>
              <a:rPr lang="ru-RU" b="1" i="1" u="sng" dirty="0"/>
              <a:t> </a:t>
            </a:r>
            <a:r>
              <a:rPr lang="ru-RU" b="1" i="1" u="sng" dirty="0">
                <a:hlinkClick r:id="rId2" tooltip="Грамматический строй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грамматического строя</a:t>
            </a:r>
            <a:r>
              <a:rPr lang="ru-RU" b="1" i="1" u="sng" dirty="0"/>
              <a:t> </a:t>
            </a:r>
            <a:r>
              <a:rPr lang="ru-RU" b="1" i="1" dirty="0"/>
              <a:t>и </a:t>
            </a:r>
          </a:p>
          <a:p>
            <a:r>
              <a:rPr lang="ru-RU" b="1" i="1" dirty="0"/>
              <a:t>связной речи, развитие внимания.</a:t>
            </a:r>
          </a:p>
          <a:p>
            <a:endParaRPr lang="ru-RU" b="0" i="0" dirty="0">
              <a:solidFill>
                <a:srgbClr val="1A1A1A"/>
              </a:solidFill>
              <a:effectLst/>
              <a:latin typeface="YS Tex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42922F-D7C7-4742-A870-90D3038F8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615777"/>
            <a:ext cx="4058914" cy="324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273344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ышонок2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9512" y="4130020"/>
            <a:ext cx="2339752" cy="27279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DD21AD-176C-4630-AFB5-FD9A4BA3F5DC}"/>
              </a:ext>
            </a:extLst>
          </p:cNvPr>
          <p:cNvSpPr/>
          <p:nvPr/>
        </p:nvSpPr>
        <p:spPr>
          <a:xfrm>
            <a:off x="251520" y="764704"/>
            <a:ext cx="813690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Arial Black" panose="020B0A04020102020204" pitchFamily="34" charset="0"/>
              </a:rPr>
              <a:t>Ви́ммельбух</a:t>
            </a:r>
            <a:r>
              <a:rPr lang="ru-RU" sz="2400" dirty="0">
                <a:solidFill>
                  <a:srgbClr val="202122"/>
                </a:solidFill>
              </a:rPr>
              <a:t> </a:t>
            </a:r>
          </a:p>
          <a:p>
            <a:r>
              <a:rPr lang="ru-RU" dirty="0">
                <a:solidFill>
                  <a:srgbClr val="202122"/>
                </a:solidFill>
              </a:rPr>
              <a:t>(</a:t>
            </a:r>
            <a:r>
              <a:rPr lang="ru-RU" b="1" i="1" dirty="0">
                <a:hlinkClick r:id="rId3" tooltip="Немец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нем</a:t>
            </a:r>
            <a:r>
              <a:rPr lang="ru-RU" b="1" i="1" dirty="0">
                <a:solidFill>
                  <a:srgbClr val="0563C1"/>
                </a:solidFill>
                <a:hlinkClick r:id="rId3" tooltip="Немец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ru-RU" b="1" i="1" dirty="0">
                <a:solidFill>
                  <a:srgbClr val="202122"/>
                </a:solidFill>
              </a:rPr>
              <a:t> </a:t>
            </a:r>
            <a:r>
              <a:rPr lang="ru-RU" b="1" i="1" dirty="0" err="1">
                <a:solidFill>
                  <a:srgbClr val="202122"/>
                </a:solidFill>
              </a:rPr>
              <a:t>Wimmelbuch</a:t>
            </a:r>
            <a:r>
              <a:rPr lang="ru-RU" b="1" i="1" dirty="0">
                <a:solidFill>
                  <a:srgbClr val="202122"/>
                </a:solidFill>
              </a:rPr>
              <a:t> — «иллюстрированная книга- головоломка») — </a:t>
            </a:r>
            <a:r>
              <a:rPr lang="ru-RU" b="1" i="1" dirty="0">
                <a:solidFill>
                  <a:srgbClr val="0645AD"/>
                </a:solidFill>
                <a:hlinkClick r:id="rId4" tooltip="Детская литература"/>
              </a:rPr>
              <a:t>детская развивающая книжка</a:t>
            </a:r>
            <a:r>
              <a:rPr lang="ru-RU" b="1" i="1" dirty="0">
                <a:solidFill>
                  <a:srgbClr val="202122"/>
                </a:solidFill>
              </a:rPr>
              <a:t>- комикс крупного формата с яркими, детализированными, максимально насыщенными визуальной информацией иллюстрациями.</a:t>
            </a:r>
          </a:p>
          <a:p>
            <a:r>
              <a:rPr lang="ru-RU" b="1" i="1" dirty="0">
                <a:solidFill>
                  <a:srgbClr val="202122"/>
                </a:solidFill>
              </a:rPr>
              <a:t>Книга содержит минимум текста (иногда текста вообще нет), а рисунки насыщены деталями. С героями книг-комиксов происходят интересные и забавные события в течение дня, месяца, года. Это дает возможность ребёнку каждый раз по-новому «читать» картинки и придумывать новые истории. </a:t>
            </a:r>
          </a:p>
          <a:p>
            <a:r>
              <a:rPr lang="ru-RU" b="1" i="1" dirty="0">
                <a:solidFill>
                  <a:srgbClr val="202122"/>
                </a:solidFill>
              </a:rPr>
              <a:t>Основное назначение такой книги — ознакомление</a:t>
            </a:r>
          </a:p>
          <a:p>
            <a:r>
              <a:rPr lang="ru-RU" b="1" i="1" dirty="0">
                <a:solidFill>
                  <a:srgbClr val="202122"/>
                </a:solidFill>
              </a:rPr>
              <a:t> с окружающим миром, развитие </a:t>
            </a:r>
            <a:r>
              <a:rPr lang="ru-RU" b="1" i="1" dirty="0">
                <a:solidFill>
                  <a:srgbClr val="0645AD"/>
                </a:solidFill>
                <a:hlinkClick r:id="rId5" tooltip="Речь"/>
              </a:rPr>
              <a:t>речи</a:t>
            </a:r>
            <a:r>
              <a:rPr lang="ru-RU" b="1" i="1" dirty="0">
                <a:solidFill>
                  <a:srgbClr val="202122"/>
                </a:solidFill>
              </a:rPr>
              <a:t> и </a:t>
            </a:r>
            <a:r>
              <a:rPr lang="ru-RU" b="1" i="1" dirty="0">
                <a:solidFill>
                  <a:srgbClr val="0645AD"/>
                </a:solidFill>
                <a:hlinkClick r:id="rId6" tooltip="Воображение"/>
              </a:rPr>
              <a:t>воображения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C79306-4167-422A-93AF-D563597D63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00192" y="3761655"/>
            <a:ext cx="2799164" cy="30963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DE603C0-CD75-450F-AA48-7BC2CE2DED8F}"/>
              </a:ext>
            </a:extLst>
          </p:cNvPr>
          <p:cNvSpPr/>
          <p:nvPr/>
        </p:nvSpPr>
        <p:spPr>
          <a:xfrm>
            <a:off x="323528" y="188640"/>
            <a:ext cx="6534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Классификация книг жанра </a:t>
            </a:r>
            <a:r>
              <a:rPr lang="ru-RU" sz="2400" b="1" i="1" dirty="0" err="1">
                <a:solidFill>
                  <a:srgbClr val="7030A0"/>
                </a:solidFill>
              </a:rPr>
              <a:t>Виммельбух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B4F98B3-4B5E-4C02-9C82-5A7E96911C57}"/>
              </a:ext>
            </a:extLst>
          </p:cNvPr>
          <p:cNvSpPr/>
          <p:nvPr/>
        </p:nvSpPr>
        <p:spPr>
          <a:xfrm>
            <a:off x="395536" y="1052736"/>
            <a:ext cx="856895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7030A0"/>
              </a:solidFill>
            </a:endParaRPr>
          </a:p>
          <a:p>
            <a:r>
              <a:rPr lang="ru-RU" sz="2000" b="1" i="1" dirty="0">
                <a:solidFill>
                  <a:srgbClr val="7030A0"/>
                </a:solidFill>
              </a:rPr>
              <a:t>Энциклопедические</a:t>
            </a:r>
          </a:p>
          <a:p>
            <a:r>
              <a:rPr lang="ru-RU" b="1" i="1" dirty="0"/>
              <a:t>Тематические книги с сюжетной картинкой. Могут быть одностраничными, а могут развивать сюжет на следующих страницах</a:t>
            </a:r>
          </a:p>
          <a:p>
            <a:endParaRPr lang="ru-RU" b="1" i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4A3C8EF-CAE5-4771-87F4-ECABF016643C}"/>
              </a:ext>
            </a:extLst>
          </p:cNvPr>
          <p:cNvSpPr/>
          <p:nvPr/>
        </p:nvSpPr>
        <p:spPr>
          <a:xfrm>
            <a:off x="395536" y="2204864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7030A0"/>
                </a:solidFill>
              </a:rPr>
              <a:t>Классические </a:t>
            </a:r>
          </a:p>
          <a:p>
            <a:r>
              <a:rPr lang="ru-RU" b="1" i="1" dirty="0"/>
              <a:t>Тематические книги с обилием сюжетных постраничных линий, множеством героев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00410D5-B302-46A1-9199-98C867DC1D86}"/>
              </a:ext>
            </a:extLst>
          </p:cNvPr>
          <p:cNvSpPr/>
          <p:nvPr/>
        </p:nvSpPr>
        <p:spPr>
          <a:xfrm>
            <a:off x="323528" y="3050596"/>
            <a:ext cx="79002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7030A0"/>
                </a:solidFill>
              </a:rPr>
              <a:t>Одностраничные</a:t>
            </a:r>
          </a:p>
          <a:p>
            <a:r>
              <a:rPr lang="ru-RU" b="1" i="1" dirty="0"/>
              <a:t>Чаще всего тематические книги с одностраничным сюжетом. Обилие персонажей.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1A43C0A-3CAC-4398-BEA3-C36CC9504A2E}"/>
              </a:ext>
            </a:extLst>
          </p:cNvPr>
          <p:cNvSpPr/>
          <p:nvPr/>
        </p:nvSpPr>
        <p:spPr>
          <a:xfrm rot="10800000" flipV="1">
            <a:off x="1835696" y="4038983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Существует также такой вид </a:t>
            </a:r>
            <a:r>
              <a:rPr lang="ru-RU" b="1" i="1" dirty="0" err="1"/>
              <a:t>виммельбухов</a:t>
            </a:r>
            <a:r>
              <a:rPr lang="ru-RU" b="1" i="1" dirty="0"/>
              <a:t> как раскраски. 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0559DB9-73F1-4207-BFEB-CB92D232AB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08316"/>
            <a:ext cx="1758157" cy="244252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2B99DEA-C994-4192-B3B9-7F2D6CA249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433" y="4583770"/>
            <a:ext cx="1730516" cy="232566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44D3E4B-B070-4C5E-9565-584ACA3649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435434"/>
            <a:ext cx="1912683" cy="241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091555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r6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52536" y="-243408"/>
            <a:ext cx="2304256" cy="230425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EA3A5C0-05F5-46DF-8063-4DEF308779DF}"/>
              </a:ext>
            </a:extLst>
          </p:cNvPr>
          <p:cNvSpPr/>
          <p:nvPr/>
        </p:nvSpPr>
        <p:spPr>
          <a:xfrm>
            <a:off x="194416" y="476672"/>
            <a:ext cx="884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1A1A1A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7A9EB1-C4C8-4FFC-8BE9-B2093AF870BD}"/>
              </a:ext>
            </a:extLst>
          </p:cNvPr>
          <p:cNvSpPr/>
          <p:nvPr/>
        </p:nvSpPr>
        <p:spPr>
          <a:xfrm>
            <a:off x="1331640" y="260648"/>
            <a:ext cx="72728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dirty="0">
              <a:solidFill>
                <a:srgbClr val="7030A0"/>
              </a:solidFill>
            </a:endParaRPr>
          </a:p>
          <a:p>
            <a:r>
              <a:rPr lang="ru-RU" sz="2400" b="1" i="1" dirty="0">
                <a:solidFill>
                  <a:srgbClr val="7030A0"/>
                </a:solidFill>
              </a:rPr>
              <a:t>       Технология предполагает</a:t>
            </a:r>
          </a:p>
          <a:p>
            <a:r>
              <a:rPr lang="ru-RU" sz="2400" b="1" i="1" dirty="0">
                <a:solidFill>
                  <a:srgbClr val="7030A0"/>
                </a:solidFill>
              </a:rPr>
              <a:t>         поэтапную работу с  книгой:</a:t>
            </a:r>
          </a:p>
          <a:p>
            <a:endParaRPr lang="ru-RU" b="1" i="1" dirty="0">
              <a:solidFill>
                <a:srgbClr val="1A1A1A"/>
              </a:solidFill>
            </a:endParaRPr>
          </a:p>
          <a:p>
            <a:endParaRPr lang="ru-RU" b="1" i="1" dirty="0">
              <a:solidFill>
                <a:srgbClr val="1A1A1A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Обозначение цели и выбор соответствующей книги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 Моделирование игровой ситуации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Выбор методов и приемов работы с книгой (использование разработанной или составление </a:t>
            </a:r>
            <a:r>
              <a:rPr lang="ru-RU" b="1" i="1" dirty="0"/>
              <a:t>новой технологической карты)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/>
              <a:t>Средства обучения (подбор дополнительного материала для</a:t>
            </a:r>
          </a:p>
          <a:p>
            <a:r>
              <a:rPr lang="ru-RU" b="1" i="1" dirty="0"/>
              <a:t>      включения в игровой набор)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/>
              <a:t>Определение формы работы с ребенком (детьми)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/>
              <a:t> Работа с книгой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/>
              <a:t>Рефлексия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/>
              <a:t>Моделирование другой ситуации - в случае «отрицательной»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/>
              <a:t>рефлексии</a:t>
            </a:r>
          </a:p>
          <a:p>
            <a:endParaRPr lang="ru-RU" b="0" i="0" dirty="0">
              <a:solidFill>
                <a:srgbClr val="1A1A1A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417510036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нига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475656" y="4789064"/>
            <a:ext cx="3096344" cy="2266861"/>
          </a:xfrm>
          <a:prstGeom prst="rect">
            <a:avLst/>
          </a:prstGeom>
        </p:spPr>
      </p:pic>
      <p:pic>
        <p:nvPicPr>
          <p:cNvPr id="2" name="Рисунок 1" descr="мышонок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1237655" y="4509120"/>
            <a:ext cx="3168352" cy="268988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2E4635A-DDAD-4E10-AF02-5709F82F3C13}"/>
              </a:ext>
            </a:extLst>
          </p:cNvPr>
          <p:cNvSpPr/>
          <p:nvPr/>
        </p:nvSpPr>
        <p:spPr>
          <a:xfrm>
            <a:off x="251519" y="15385"/>
            <a:ext cx="8776425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i="1" dirty="0">
              <a:solidFill>
                <a:srgbClr val="7030A0"/>
              </a:solidFill>
            </a:endParaRPr>
          </a:p>
          <a:p>
            <a:endParaRPr lang="ru-RU" sz="2000" b="1" i="1" dirty="0">
              <a:solidFill>
                <a:srgbClr val="7030A0"/>
              </a:solidFill>
            </a:endParaRPr>
          </a:p>
          <a:p>
            <a:endParaRPr lang="ru-RU" sz="2000" b="1" i="1" dirty="0">
              <a:solidFill>
                <a:srgbClr val="7030A0"/>
              </a:solidFill>
            </a:endParaRPr>
          </a:p>
          <a:p>
            <a:r>
              <a:rPr lang="ru-RU" sz="2000" b="1" i="1" dirty="0">
                <a:solidFill>
                  <a:srgbClr val="7030A0"/>
                </a:solidFill>
              </a:rPr>
              <a:t>Советы по организации работы с </a:t>
            </a:r>
            <a:r>
              <a:rPr lang="ru-RU" sz="2000" b="1" i="1" dirty="0" err="1">
                <a:solidFill>
                  <a:srgbClr val="7030A0"/>
                </a:solidFill>
              </a:rPr>
              <a:t>виммельбухом</a:t>
            </a:r>
            <a:r>
              <a:rPr lang="ru-RU" sz="2000" b="1" i="1" dirty="0">
                <a:solidFill>
                  <a:srgbClr val="7030A0"/>
                </a:solidFill>
              </a:rPr>
              <a:t> для развития речи дошкольников: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 составлять истории с персонажем – кто он, откуда и куда идет, кого встретил, что делает;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 сравнивать изображения в книге с реальным пространством, окружающим ребенка (парк, улица, дом),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закрыть разворот после рассматривания и предложить назвать то, что там было изображено. Если ребенок еще не говорит, пусть выберет нужные карточки из заранее приготовленных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 найти повторяющихся героев и предметы на каждом развороте;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  устраивать соревнование — кто быстрее найдет!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  загадать предмет на картинке и попросить ребенка найти   этот предмет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        посчитать, сколько на картинке тех 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                  или иных предметов.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25DC7-5E37-442D-B992-B88F1100C3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697" y="5197505"/>
            <a:ext cx="2304256" cy="162031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DFC130-AE42-4D55-BAAB-B63F7A94A8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145" y="4640188"/>
            <a:ext cx="3456316" cy="221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949895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ышонок2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425508" y="4225411"/>
            <a:ext cx="2339752" cy="272798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BC2534-F5E7-4311-A274-2358FEAB2DA3}"/>
              </a:ext>
            </a:extLst>
          </p:cNvPr>
          <p:cNvSpPr/>
          <p:nvPr/>
        </p:nvSpPr>
        <p:spPr>
          <a:xfrm>
            <a:off x="173574" y="116632"/>
            <a:ext cx="90789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7030A0"/>
              </a:solidFill>
            </a:endParaRPr>
          </a:p>
          <a:p>
            <a:r>
              <a:rPr lang="ru-RU" b="1" i="1" dirty="0">
                <a:solidFill>
                  <a:srgbClr val="7030A0"/>
                </a:solidFill>
              </a:rPr>
              <a:t>Виммельбухи </a:t>
            </a:r>
            <a:r>
              <a:rPr lang="ru-RU" b="1" i="1" dirty="0">
                <a:solidFill>
                  <a:srgbClr val="1A1A1A"/>
                </a:solidFill>
              </a:rPr>
              <a:t>можно использовать в работе  с детьми 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уже с </a:t>
            </a:r>
            <a:r>
              <a:rPr lang="ru-RU" b="1" i="1" dirty="0">
                <a:solidFill>
                  <a:srgbClr val="7030A0"/>
                </a:solidFill>
              </a:rPr>
              <a:t>1,5лет.</a:t>
            </a:r>
            <a:r>
              <a:rPr lang="ru-RU" b="1" i="1" dirty="0"/>
              <a:t>Можно рассматривать  и изучать </a:t>
            </a:r>
          </a:p>
          <a:p>
            <a:r>
              <a:rPr lang="ru-RU" b="1" i="1" dirty="0"/>
              <a:t>новые предметы и слова</a:t>
            </a:r>
            <a:r>
              <a:rPr lang="ru-RU" dirty="0"/>
              <a:t> </a:t>
            </a:r>
            <a:r>
              <a:rPr lang="ru-RU" b="1" i="1" dirty="0"/>
              <a:t>расширяя словарный запас.</a:t>
            </a:r>
            <a:endParaRPr lang="ru-RU" dirty="0"/>
          </a:p>
          <a:p>
            <a:endParaRPr lang="ru-RU" b="1" i="1" dirty="0"/>
          </a:p>
          <a:p>
            <a:r>
              <a:rPr lang="ru-RU" b="1" i="1" u="sng" dirty="0">
                <a:solidFill>
                  <a:srgbClr val="1A1A1A"/>
                </a:solidFill>
              </a:rPr>
              <a:t>К </a:t>
            </a:r>
            <a:r>
              <a:rPr lang="ru-RU" b="1" i="1" u="sng" dirty="0">
                <a:solidFill>
                  <a:srgbClr val="7030A0"/>
                </a:solidFill>
              </a:rPr>
              <a:t>4 годам </a:t>
            </a:r>
            <a:r>
              <a:rPr lang="ru-RU" b="1" i="1" dirty="0">
                <a:solidFill>
                  <a:srgbClr val="1A1A1A"/>
                </a:solidFill>
              </a:rPr>
              <a:t>можно увеличивать объём рассказа,  искать на картинке более мелкие детали, считать предметы или, например, находить слова, начинающие с определённой буквы или в которых есть звук определённый звук.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 </a:t>
            </a:r>
            <a:r>
              <a:rPr lang="ru-RU" b="1" i="1" u="sng" dirty="0">
                <a:solidFill>
                  <a:srgbClr val="1A1A1A"/>
                </a:solidFill>
              </a:rPr>
              <a:t>К </a:t>
            </a:r>
            <a:r>
              <a:rPr lang="ru-RU" b="1" i="1" u="sng" dirty="0">
                <a:solidFill>
                  <a:srgbClr val="7030A0"/>
                </a:solidFill>
              </a:rPr>
              <a:t>5-7 годам </a:t>
            </a:r>
            <a:r>
              <a:rPr lang="ru-RU" b="1" i="1" dirty="0">
                <a:solidFill>
                  <a:srgbClr val="1A1A1A"/>
                </a:solidFill>
              </a:rPr>
              <a:t>ребёнок научится сам составлять рассказы. Для расширения словарного запаса в этом возрасте необходимо подсказывать ребёнку слова-синонимы, задавать вопросы «зачем?», «почему так произошло?», «а что было бы если?». Также можно, рассмотрев картинку, найти похожие предметы в окружении, комнате, детском саду. </a:t>
            </a:r>
          </a:p>
          <a:p>
            <a:r>
              <a:rPr lang="ru-RU" b="1" i="1" dirty="0">
                <a:solidFill>
                  <a:srgbClr val="1A1A1A"/>
                </a:solidFill>
              </a:rPr>
              <a:t>Можно попросить ребёнка найти какой-то предмет,     запомнить что нарисовано в         правом нижнем углу, а потом  закрыв эту часть  страницы, вспомнить и назвать  нарисованные  предметы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F7ED79-EA69-43C8-8ADB-5AC9E037B5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935" y="4329536"/>
            <a:ext cx="2458372" cy="25371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48B6C5-AE96-41A6-AEDA-CADB6523E9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454872"/>
            <a:ext cx="2382840" cy="240312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E406694-7C21-476C-98AB-76B889B569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69" y="4512049"/>
            <a:ext cx="2433211" cy="238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991199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ышонок2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3574" y="4293096"/>
            <a:ext cx="2339752" cy="272798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FD27809-792F-4D28-983E-BA0068E06EFD}"/>
              </a:ext>
            </a:extLst>
          </p:cNvPr>
          <p:cNvSpPr/>
          <p:nvPr/>
        </p:nvSpPr>
        <p:spPr>
          <a:xfrm>
            <a:off x="539552" y="116632"/>
            <a:ext cx="820891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                    Что развивает </a:t>
            </a:r>
            <a:r>
              <a:rPr lang="ru-RU" sz="2400" b="1" i="1" dirty="0" err="1">
                <a:solidFill>
                  <a:srgbClr val="7030A0"/>
                </a:solidFill>
              </a:rPr>
              <a:t>Виммельбух</a:t>
            </a:r>
            <a:endParaRPr lang="ru-RU" sz="2400" b="1" i="1" dirty="0">
              <a:solidFill>
                <a:srgbClr val="7030A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600" b="1" i="1" dirty="0">
              <a:solidFill>
                <a:srgbClr val="1A1A1A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Развивает РЕЧЬ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Обогащает СЛОВАРНЫЙ ЗАПАС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Учит концентрировать ВНИМАНИЕ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Развивает КРУГОЗОР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Тренирует ПАМЯТЬ (зрительную образную)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Развивает ЛОГИКУ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Учит прослеживать ЗАКОНОМЕРНОСТИ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Прививает ЛЮБОЗНАТЕЛЬНОСТЬ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Развивает ВООБРАЖЕНИЕ и ФАНТАЗИЮ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Развивает УСИДЧИВОСТЬ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Развивает ПРОСТРАНСТВЕННОЕ, ВИЗУАЛЬНОЕ и ТВОРЧЕСКОЕ МЫШЛЕНИЕ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Знакомит с ОКРУЖАЮЩИМ МИРОМ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1A1A1A"/>
                </a:solidFill>
              </a:rPr>
              <a:t>Является пособием по изучению ЦВЕТА И СЧЕТА</a:t>
            </a:r>
          </a:p>
        </p:txBody>
      </p:sp>
    </p:spTree>
    <p:extLst>
      <p:ext uri="{BB962C8B-B14F-4D97-AF65-F5344CB8AC3E}">
        <p14:creationId xmlns:p14="http://schemas.microsoft.com/office/powerpoint/2010/main" val="1293987030"/>
      </p:ext>
    </p:extLst>
  </p:cSld>
  <p:clrMapOvr>
    <a:masterClrMapping/>
  </p:clrMapOvr>
  <p:transition spd="med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0bd3158ee7fed2d8fe9538fec7daf2dd03b22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1039</Words>
  <Application>Microsoft Office PowerPoint</Application>
  <PresentationFormat>Экран (4:3)</PresentationFormat>
  <Paragraphs>143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Arial Black</vt:lpstr>
      <vt:lpstr>Calibri</vt:lpstr>
      <vt:lpstr>Wingdings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Пользователь</cp:lastModifiedBy>
  <cp:revision>36</cp:revision>
  <dcterms:created xsi:type="dcterms:W3CDTF">2014-06-17T14:04:23Z</dcterms:created>
  <dcterms:modified xsi:type="dcterms:W3CDTF">2023-05-17T17:09:09Z</dcterms:modified>
</cp:coreProperties>
</file>