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8" r:id="rId3"/>
    <p:sldId id="269" r:id="rId4"/>
    <p:sldId id="280" r:id="rId5"/>
    <p:sldId id="283" r:id="rId6"/>
    <p:sldId id="282" r:id="rId7"/>
    <p:sldId id="393" r:id="rId8"/>
    <p:sldId id="311" r:id="rId9"/>
    <p:sldId id="328" r:id="rId10"/>
    <p:sldId id="310" r:id="rId11"/>
    <p:sldId id="489" r:id="rId12"/>
    <p:sldId id="331" r:id="rId13"/>
    <p:sldId id="490" r:id="rId14"/>
    <p:sldId id="309" r:id="rId15"/>
    <p:sldId id="386" r:id="rId16"/>
    <p:sldId id="336" r:id="rId17"/>
    <p:sldId id="468" r:id="rId18"/>
    <p:sldId id="492" r:id="rId19"/>
    <p:sldId id="457" r:id="rId20"/>
    <p:sldId id="493" r:id="rId21"/>
    <p:sldId id="415" r:id="rId22"/>
    <p:sldId id="448" r:id="rId23"/>
    <p:sldId id="417" r:id="rId24"/>
    <p:sldId id="419" r:id="rId25"/>
    <p:sldId id="435" r:id="rId26"/>
    <p:sldId id="427" r:id="rId27"/>
    <p:sldId id="494" r:id="rId2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105"/>
    <a:srgbClr val="0033CC"/>
    <a:srgbClr val="FFFF00"/>
    <a:srgbClr val="66FFCC"/>
    <a:srgbClr val="CFC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8A8AC6-A5B0-49D1-B425-0EF5982A91B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03167E-AAA1-42DF-850B-127DD8D348F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F786F9-63BD-4508-81C3-A76356535F4D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4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slando.kz/photos/live/49/15000749_1_F.jpg" TargetMode="External"/><Relationship Id="rId8" Type="http://schemas.openxmlformats.org/officeDocument/2006/relationships/image" Target="../media/image69.jpeg"/><Relationship Id="rId7" Type="http://schemas.openxmlformats.org/officeDocument/2006/relationships/hyperlink" Target="http://www.unisontex.ru/cat-img/silk/silk_16.jpg" TargetMode="External"/><Relationship Id="rId6" Type="http://schemas.openxmlformats.org/officeDocument/2006/relationships/image" Target="../media/image68.jpeg"/><Relationship Id="rId5" Type="http://schemas.openxmlformats.org/officeDocument/2006/relationships/hyperlink" Target="http://www.proshtory.ru/pics/new/big8.jpg" TargetMode="External"/><Relationship Id="rId4" Type="http://schemas.openxmlformats.org/officeDocument/2006/relationships/image" Target="../media/image67.jpeg"/><Relationship Id="rId3" Type="http://schemas.openxmlformats.org/officeDocument/2006/relationships/hyperlink" Target="http://victoriastore.ru/images/product_images/popup_images/503_0_l.jpg" TargetMode="External"/><Relationship Id="rId2" Type="http://schemas.openxmlformats.org/officeDocument/2006/relationships/image" Target="../media/image6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0.jpeg"/><Relationship Id="rId1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23215" y="2853055"/>
            <a:ext cx="8425180" cy="2319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5A6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Технология</a:t>
            </a:r>
            <a:endParaRPr kumimoji="0" lang="ru-RU" sz="54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5A6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5A6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Материаловедение</a:t>
            </a:r>
            <a:endParaRPr kumimoji="0" lang="ru-RU" sz="54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5A6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80" y="220038"/>
            <a:ext cx="2235261" cy="2235261"/>
          </a:xfrm>
          <a:prstGeom prst="ellipse">
            <a:avLst/>
          </a:prstGeom>
          <a:noFill/>
          <a:ln w="2857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1" y="188640"/>
            <a:ext cx="2304256" cy="2304256"/>
          </a:xfrm>
          <a:prstGeom prst="ellipse">
            <a:avLst/>
          </a:prstGeom>
          <a:noFill/>
          <a:ln w="2857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046" y="266813"/>
            <a:ext cx="2226082" cy="2226082"/>
          </a:xfrm>
          <a:prstGeom prst="ellipse">
            <a:avLst/>
          </a:prstGeom>
          <a:noFill/>
          <a:ln w="2857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40200" y="4652963"/>
            <a:ext cx="23034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класс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646930" y="5490845"/>
            <a:ext cx="4139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Учитель технологии МБОУ «СОШ №78»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Павлова Вера Семеновна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1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6594475" cy="8080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Животные, дающие шерсть</a:t>
            </a:r>
            <a:endParaRPr lang="ru-RU" altLang="ru-RU" sz="36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1" name="Rectangle 14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2890838" cy="280828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Овца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Верблюд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Ангорская коза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Альпака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Лама</a:t>
            </a:r>
            <a:endParaRPr lang="ru-RU" altLang="ru-RU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2" name="Picture 4" descr="fibers2"/>
          <p:cNvPicPr>
            <a:picLocks noGrp="1"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027738" y="1417638"/>
            <a:ext cx="2798762" cy="1866900"/>
          </a:xfrm>
          <a:ln w="38100">
            <a:solidFill>
              <a:srgbClr val="6633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2293" name="Picture 7" descr="fibers3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398838" y="1417638"/>
            <a:ext cx="2433637" cy="1866900"/>
          </a:xfrm>
          <a:ln w="38100">
            <a:solidFill>
              <a:srgbClr val="6633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2294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25925"/>
            <a:ext cx="2162175" cy="226695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5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675" y="4225925"/>
            <a:ext cx="2133600" cy="226695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4225925"/>
            <a:ext cx="1981200" cy="226695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7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288" y="4225925"/>
            <a:ext cx="1854200" cy="221932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298" name="Group 24"/>
          <p:cNvGrpSpPr/>
          <p:nvPr/>
        </p:nvGrpSpPr>
        <p:grpSpPr>
          <a:xfrm>
            <a:off x="0" y="0"/>
            <a:ext cx="2160588" cy="908050"/>
            <a:chOff x="0" y="0"/>
            <a:chExt cx="1361" cy="572"/>
          </a:xfrm>
        </p:grpSpPr>
        <p:sp>
          <p:nvSpPr>
            <p:cNvPr id="12299" name="AutoShape 22" descr="Папирус"/>
            <p:cNvSpPr/>
            <p:nvPr/>
          </p:nvSpPr>
          <p:spPr>
            <a:xfrm>
              <a:off x="0" y="0"/>
              <a:ext cx="1361" cy="572"/>
            </a:xfrm>
            <a:prstGeom prst="downArrowCallout">
              <a:avLst>
                <a:gd name="adj1" fmla="val 59484"/>
                <a:gd name="adj2" fmla="val 59484"/>
                <a:gd name="adj3" fmla="val 16666"/>
                <a:gd name="adj4" fmla="val 66667"/>
              </a:avLst>
            </a:prstGeom>
            <a:blipFill rotWithShape="1">
              <a:blip r:embed="rId7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12300" name="Text Box 23"/>
            <p:cNvSpPr txBox="1"/>
            <p:nvPr/>
          </p:nvSpPr>
          <p:spPr>
            <a:xfrm>
              <a:off x="272" y="77"/>
              <a:ext cx="79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ru-RU" altLang="ru-RU" sz="1400" b="1" dirty="0">
                  <a:latin typeface="Arial" panose="020B0604020202020204" pitchFamily="34" charset="0"/>
                </a:rPr>
                <a:t>ЗАПИСАТЬ</a:t>
              </a:r>
              <a:endParaRPr lang="ru-RU" altLang="ru-RU" sz="14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36863" y="4445000"/>
            <a:ext cx="3268663" cy="221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5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330450"/>
            <a:ext cx="2297113" cy="297021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4" descr="45-41-4b"/>
          <p:cNvPicPr>
            <a:picLocks noChangeAspect="1" noChangeArrowheads="1"/>
          </p:cNvPicPr>
          <p:nvPr/>
        </p:nvPicPr>
        <p:blipFill>
          <a:blip r:embed="rId3"/>
          <a:srcRect l="10710" r="33066"/>
          <a:stretch>
            <a:fillRect/>
          </a:stretch>
        </p:blipFill>
        <p:spPr bwMode="auto">
          <a:xfrm>
            <a:off x="6372225" y="2330450"/>
            <a:ext cx="2428875" cy="31083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5" descr="Авчстрал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6863" y="1863725"/>
            <a:ext cx="3268663" cy="234156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18" name="Прямоугольник 9"/>
          <p:cNvSpPr/>
          <p:nvPr/>
        </p:nvSpPr>
        <p:spPr>
          <a:xfrm>
            <a:off x="323850" y="260350"/>
            <a:ext cx="8351838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Основную массу перерабатываемой шерсти составляет овечья.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лучшей породой овец считается </a:t>
            </a:r>
            <a:r>
              <a:rPr lang="ru-RU" alt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МЕРИНОС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отличаются отменной шерстью. С одной овцы этой породы удается   </a:t>
            </a:r>
            <a:r>
              <a:rPr lang="ru-RU" altLang="ru-RU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10 килограммов шерсти за одну стрижку.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32025" y="44450"/>
            <a:ext cx="6300788" cy="863600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ПРОИЗВОДСТВА ШЕРСТЯНЫХ ТКАНЕЙ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8229600" cy="4525962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ClrTx/>
              <a:buSzTx/>
              <a:buFontTx/>
              <a:buNone/>
            </a:pPr>
            <a:endParaRPr lang="ru-RU" altLang="ru-RU" sz="2000" dirty="0"/>
          </a:p>
          <a:p>
            <a:pPr marL="0" indent="0" eaLnBrk="1" hangingPunct="1">
              <a:buClrTx/>
              <a:buSzTx/>
              <a:buFontTx/>
              <a:buNone/>
            </a:pPr>
            <a:endParaRPr lang="ru-RU" altLang="ru-RU" sz="2000" dirty="0"/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1701800" cy="69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3"/>
          <p:cNvSpPr txBox="1"/>
          <p:nvPr/>
        </p:nvSpPr>
        <p:spPr>
          <a:xfrm>
            <a:off x="900113" y="908050"/>
            <a:ext cx="7797800" cy="584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1.Первичная обработка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сортировка, трепание,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примесей,  промывка с мылом и содой, сушка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Прессование и упаковка в тюки, доставка на завод.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2.Подготовительное производство: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Чесальный цех (расчесывают шерсть,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разделяют волокна на пряди)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Ленточный цех (вытягивают пряди в ленту)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Ровничный цех (скручивают волокно в тонкие пряди,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называемые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ровницей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3.Прядильное производство: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пряжи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нить пряжи наматывают на бобины 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отправляют на ткацкие фабрики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4.Ткацкое производство: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ткани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5.Отделочное производство: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отбеливание, окраска</a:t>
            </a:r>
            <a:endParaRPr lang="ru-RU" alt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5832475" cy="792163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ШЕРСТИ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07950" y="1125538"/>
            <a:ext cx="6264275" cy="7905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Из шерсти вырабатывают пряжу, ткани, трикотаж, валяльно-войлочные изделия и др.</a:t>
            </a:r>
            <a:endParaRPr lang="ru-RU" alt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4" name="Picture 11" descr="MPj0177859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8763" y="695325"/>
            <a:ext cx="2317750" cy="34559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5" name="Рисунок 1"/>
          <p:cNvPicPr>
            <a:picLocks noChangeAspect="1"/>
          </p:cNvPicPr>
          <p:nvPr/>
        </p:nvPicPr>
        <p:blipFill>
          <a:blip r:embed="rId2"/>
          <a:srcRect l="4628" r="7195"/>
          <a:stretch>
            <a:fillRect/>
          </a:stretch>
        </p:blipFill>
        <p:spPr>
          <a:xfrm>
            <a:off x="3783013" y="1981200"/>
            <a:ext cx="2592387" cy="220503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3"/>
          <a:srcRect l="18637" r="15521"/>
          <a:stretch>
            <a:fillRect/>
          </a:stretch>
        </p:blipFill>
        <p:spPr>
          <a:xfrm>
            <a:off x="6888163" y="4419600"/>
            <a:ext cx="2147887" cy="216217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4"/>
          <a:srcRect l="7365" r="12383" b="3380"/>
          <a:stretch>
            <a:fillRect/>
          </a:stretch>
        </p:blipFill>
        <p:spPr>
          <a:xfrm>
            <a:off x="2481263" y="4429125"/>
            <a:ext cx="2405062" cy="2171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8" name="Рисунок 4"/>
          <p:cNvPicPr>
            <a:picLocks noChangeAspect="1"/>
          </p:cNvPicPr>
          <p:nvPr/>
        </p:nvPicPr>
        <p:blipFill>
          <a:blip r:embed="rId5"/>
          <a:srcRect l="21851" t="7280" r="24776"/>
          <a:stretch>
            <a:fillRect/>
          </a:stretch>
        </p:blipFill>
        <p:spPr>
          <a:xfrm>
            <a:off x="5003800" y="4419600"/>
            <a:ext cx="1765300" cy="219075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9" name="Рисунок 5"/>
          <p:cNvPicPr>
            <a:picLocks noChangeAspect="1"/>
          </p:cNvPicPr>
          <p:nvPr/>
        </p:nvPicPr>
        <p:blipFill>
          <a:blip r:embed="rId6"/>
          <a:srcRect l="3806" t="5914" r="6107" b="12653"/>
          <a:stretch>
            <a:fillRect/>
          </a:stretch>
        </p:blipFill>
        <p:spPr>
          <a:xfrm>
            <a:off x="298450" y="1981200"/>
            <a:ext cx="3252788" cy="220503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70" name="Рисунок 6"/>
          <p:cNvPicPr>
            <a:picLocks noChangeAspect="1"/>
          </p:cNvPicPr>
          <p:nvPr/>
        </p:nvPicPr>
        <p:blipFill>
          <a:blip r:embed="rId7"/>
          <a:srcRect t="18999" b="3030"/>
          <a:stretch>
            <a:fillRect/>
          </a:stretch>
        </p:blipFill>
        <p:spPr>
          <a:xfrm>
            <a:off x="258763" y="4394200"/>
            <a:ext cx="2103437" cy="218757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188913"/>
            <a:ext cx="5040313" cy="458788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/>
            <a:r>
              <a:rPr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ШЕРСТЯНЫЕ  ТКАНИ</a:t>
            </a:r>
            <a:endParaRPr sz="29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754063"/>
            <a:ext cx="2195513" cy="219551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38" y="815975"/>
            <a:ext cx="2438400" cy="2133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38" y="836613"/>
            <a:ext cx="2362200" cy="21240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0" y="3716338"/>
            <a:ext cx="2554288" cy="1957387"/>
          </a:xfrm>
          <a:prstGeom prst="rect">
            <a:avLst/>
          </a:prstGeom>
          <a:solidFill>
            <a:srgbClr val="3333CC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1" name="Rectangle 10"/>
          <p:cNvSpPr/>
          <p:nvPr/>
        </p:nvSpPr>
        <p:spPr>
          <a:xfrm>
            <a:off x="900113" y="2565400"/>
            <a:ext cx="1676400" cy="3841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габардин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2" name="Rectangle 11"/>
          <p:cNvSpPr/>
          <p:nvPr/>
        </p:nvSpPr>
        <p:spPr>
          <a:xfrm>
            <a:off x="3924300" y="2565400"/>
            <a:ext cx="1609725" cy="3841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кашемир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3" name="Rectangle 12"/>
          <p:cNvSpPr/>
          <p:nvPr/>
        </p:nvSpPr>
        <p:spPr>
          <a:xfrm>
            <a:off x="7235825" y="2565400"/>
            <a:ext cx="1171575" cy="3952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драп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4" name="Rectangle 14"/>
          <p:cNvSpPr/>
          <p:nvPr/>
        </p:nvSpPr>
        <p:spPr>
          <a:xfrm>
            <a:off x="7019925" y="5300663"/>
            <a:ext cx="1598613" cy="3730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сукно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5" name="TextBox 1"/>
          <p:cNvSpPr txBox="1"/>
          <p:nvPr/>
        </p:nvSpPr>
        <p:spPr>
          <a:xfrm>
            <a:off x="387350" y="3213100"/>
            <a:ext cx="5553075" cy="3354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ШЕРСТЯНЫХ ТКАНЕЙ</a:t>
            </a:r>
            <a:endParaRPr lang="ru-RU" alt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шерстяная ткань с узелками или петельной поверхностью.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Габардин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шерстяная пальтовая ткань в тонкий рубчик.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плотная, толстая шерстяная пальтовая ткань с небольшим начесом.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Кашемир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легкая шерстяная ткань с четко проступающим тонким диагональным рубчиком.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шерстяная или полушерстяная валяная ткань.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Твид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плотная, толстая ткань, похожая на домотканую.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5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1258888" y="1484313"/>
            <a:ext cx="6553200" cy="1939925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None/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ШЁЛКОВЫЕ ВОЛОКНА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endParaRPr sz="40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1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73113"/>
            <a:ext cx="8642350" cy="3448050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Китае было под страхом смертной казни запрещено вывозить гусениц шелкопряда или их личинки за пределы страны. В 555 году двум монахам удалось вывезти из Персии  несколько личинок к византийскому императору. Благодаря этим личинкам, а также, знаниям, приобретённым монахами в Китае о разведении шелкопрядов, производство шёлка стало возможным и вне Китая.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средние века шёлковое дело становится одной из главных отраслей промышленности в Венеции (XIII век), в Генуе и Флоренции (XIV век), в Милане (XV век). К XVIII веку шёлковое дело получило распространение по всей Западной Европе.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второе насекомое, одомашненное человеком; в природе он не встречается.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/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4149725"/>
            <a:ext cx="4037012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4149725"/>
            <a:ext cx="4062413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Прямоугольник 9"/>
          <p:cNvSpPr/>
          <p:nvPr/>
        </p:nvSpPr>
        <p:spPr>
          <a:xfrm>
            <a:off x="1908175" y="188913"/>
            <a:ext cx="48593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 шёлка</a:t>
            </a:r>
            <a:endParaRPr lang="ru-RU" altLang="ru-RU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6453188"/>
            <a:ext cx="75612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Китайские ковры из чистого шёлка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Рисунок 1" descr="мода древнего кита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188913"/>
            <a:ext cx="2366963" cy="3744912"/>
          </a:xfrm>
          <a:prstGeom prst="rect">
            <a:avLst/>
          </a:prstGeom>
          <a:noFill/>
          <a:ln w="190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59" name="Picture 9" descr="chinese_f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325"/>
            <a:ext cx="2268538" cy="143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8"/>
          <p:cNvSpPr/>
          <p:nvPr/>
        </p:nvSpPr>
        <p:spPr>
          <a:xfrm>
            <a:off x="6781800" y="260350"/>
            <a:ext cx="2362200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 женщины  императорской  семьи  разводили  шелкопрядов, собирали  и  обрабатывали  коконы. За  разглашение   тайны  получения  шёлка  карали  смертной  казнью.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Если  кто-то  пытался   вывезти  шелкопряда  из  Китая, то  его тоже  ждала  смертная  казнь.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13" descr="Копия (2) 4 китайк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4797425"/>
            <a:ext cx="1285875" cy="171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4" descr="Копия 4 китайк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88" y="4941888"/>
            <a:ext cx="1081087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4" descr="0018-027-Vpervye-sekret-izgotovlenija-shjolka-byl-otkryt-v-Kitae-pjat-tysjach-l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188913"/>
            <a:ext cx="4060825" cy="380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Прямоугольник 8"/>
          <p:cNvSpPr/>
          <p:nvPr/>
        </p:nvSpPr>
        <p:spPr>
          <a:xfrm>
            <a:off x="323850" y="4076700"/>
            <a:ext cx="371316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Шёлк научились изготавливать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в Древнем Китае около 5 тысяч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лет назад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0" y="4149725"/>
            <a:ext cx="2352675" cy="2403475"/>
          </a:xfrm>
          <a:prstGeom prst="rect">
            <a:avLst/>
          </a:prstGeom>
          <a:noFill/>
          <a:ln w="381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323850" y="1122363"/>
            <a:ext cx="8613775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Шелковица или тутовое дерево (лат. Morus) </a:t>
            </a:r>
            <a:r>
              <a:rPr sz="2400" dirty="0">
                <a:solidFill>
                  <a:srgbClr val="1A0C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sz="2400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 растений семейства тутовых, Шелковица белая и чёрная широко культивируются в Закавказье и Средней Азии ради листьев, которые идут на корм шелковичным червям.  Живёт шелковица до 200, реже до 300</a:t>
            </a:r>
            <a:r>
              <a:rPr sz="2400" dirty="0">
                <a:solidFill>
                  <a:srgbClr val="1A0C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sz="2400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лет.</a:t>
            </a:r>
            <a:endParaRPr sz="2400"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Picture 7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47663" y="3357563"/>
            <a:ext cx="4079875" cy="2879725"/>
          </a:xfrm>
          <a:ln w="38100">
            <a:solidFill>
              <a:srgbClr val="C000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3357563"/>
            <a:ext cx="4078287" cy="288766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476250"/>
            <a:ext cx="7529513" cy="646113"/>
          </a:xfrm>
          <a:prstGeom prst="rect">
            <a:avLst/>
          </a:prstGeom>
        </p:spPr>
        <p:txBody>
          <a:bodyPr wrap="none">
            <a:spAutoFit/>
          </a:bodyPr>
          <a:p>
            <a:pPr eaLnBrk="1" hangingPunct="1">
              <a:buNone/>
            </a:pP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Шелковица или тутовое дерево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3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619250" y="254000"/>
            <a:ext cx="7416800" cy="725488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/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Стадии развития тутового шелкопряда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4" name="Line 19"/>
          <p:cNvSpPr/>
          <p:nvPr/>
        </p:nvSpPr>
        <p:spPr>
          <a:xfrm flipH="1">
            <a:off x="7486650" y="3071813"/>
            <a:ext cx="1588" cy="6461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5" name="Line 21"/>
          <p:cNvSpPr/>
          <p:nvPr/>
        </p:nvSpPr>
        <p:spPr>
          <a:xfrm flipH="1">
            <a:off x="5715000" y="4803775"/>
            <a:ext cx="6651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6" name="Line 23"/>
          <p:cNvSpPr/>
          <p:nvPr/>
        </p:nvSpPr>
        <p:spPr>
          <a:xfrm flipH="1">
            <a:off x="2833688" y="4803775"/>
            <a:ext cx="8270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7" name="Line 24"/>
          <p:cNvSpPr/>
          <p:nvPr/>
        </p:nvSpPr>
        <p:spPr>
          <a:xfrm flipH="1" flipV="1">
            <a:off x="1619250" y="3336925"/>
            <a:ext cx="0" cy="631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8" name="Line 26"/>
          <p:cNvSpPr/>
          <p:nvPr/>
        </p:nvSpPr>
        <p:spPr>
          <a:xfrm>
            <a:off x="3028950" y="2349500"/>
            <a:ext cx="3302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1512" name="Picture 4" descr="Bombyx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1246188"/>
            <a:ext cx="2768600" cy="209073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Стрелка вправо 1"/>
          <p:cNvSpPr/>
          <p:nvPr/>
        </p:nvSpPr>
        <p:spPr>
          <a:xfrm flipH="1">
            <a:off x="3197225" y="833438"/>
            <a:ext cx="2238375" cy="15128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живет 4-6 дней  и откладывает до 500 яиц</a:t>
            </a:r>
            <a:endParaRPr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08400" y="2346325"/>
            <a:ext cx="2581275" cy="11842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Яйца-грены 500-800 шт. Яйца развиваются 10-12 дней.</a:t>
            </a:r>
            <a:endParaRPr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5" name="Рисунок 3"/>
          <p:cNvPicPr>
            <a:picLocks noChangeAspect="1"/>
          </p:cNvPicPr>
          <p:nvPr/>
        </p:nvPicPr>
        <p:blipFill>
          <a:blip r:embed="rId2"/>
          <a:srcRect l="27373" t="46172" b="-2"/>
          <a:stretch>
            <a:fillRect/>
          </a:stretch>
        </p:blipFill>
        <p:spPr>
          <a:xfrm>
            <a:off x="6353175" y="1106488"/>
            <a:ext cx="2149475" cy="2182812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6" name="Picture 2" descr="C:\Documents and Settings\Юля\Мои документы\Загрузки\шёлковые  ткани\гусеница тут. шелкопряда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35725" y="3717925"/>
            <a:ext cx="2033588" cy="2035175"/>
          </a:xfrm>
          <a:ln w="38100">
            <a:solidFill>
              <a:srgbClr val="00206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21517" name="Рисунок 5"/>
          <p:cNvPicPr>
            <a:picLocks noChangeAspect="1"/>
          </p:cNvPicPr>
          <p:nvPr/>
        </p:nvPicPr>
        <p:blipFill>
          <a:blip r:embed="rId4"/>
          <a:srcRect l="16925" t="4836" r="21768" b="15198"/>
          <a:stretch>
            <a:fillRect/>
          </a:stretch>
        </p:blipFill>
        <p:spPr>
          <a:xfrm>
            <a:off x="3644900" y="3716338"/>
            <a:ext cx="2070100" cy="201295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8" name="Рисунок 7"/>
          <p:cNvPicPr>
            <a:picLocks noChangeAspect="1"/>
          </p:cNvPicPr>
          <p:nvPr/>
        </p:nvPicPr>
        <p:blipFill>
          <a:blip r:embed="rId5"/>
          <a:srcRect l="3400" t="1466" r="3214" b="2512"/>
          <a:stretch>
            <a:fillRect/>
          </a:stretch>
        </p:blipFill>
        <p:spPr>
          <a:xfrm>
            <a:off x="522288" y="3740150"/>
            <a:ext cx="2311400" cy="199866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6516688" y="5876925"/>
            <a:ext cx="1952625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p>
            <a:pPr>
              <a:buNone/>
            </a:pPr>
            <a:r>
              <a:rPr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30-80 дней питается листьями тутового дерева</a:t>
            </a:r>
            <a:endParaRPr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913438"/>
            <a:ext cx="2951163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p>
            <a:pPr>
              <a:buNone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коконе гусеница за 3-4 дня развивается в куколку, а затем через 10 дней в бабочку.</a:t>
            </a:r>
            <a:endParaRPr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5921375"/>
            <a:ext cx="2736850" cy="738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p>
            <a:pPr>
              <a:buNone/>
            </a:pPr>
            <a:r>
              <a:rPr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 до 20 дней формируется в бабочку. Собирают коконы до вылета бабочек </a:t>
            </a:r>
            <a:endParaRPr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2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6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188640"/>
            <a:ext cx="6840760" cy="1512168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0" b="0" i="0" u="none" strike="noStrike" kern="10" cap="none" spc="0" normalizeH="0" baseline="0" noProof="0" dirty="0" smtClean="0">
                <a:ln w="9525">
                  <a:noFill/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/>
                <a:ea typeface="+mj-ea"/>
                <a:cs typeface="+mj-cs"/>
              </a:rPr>
              <a:t> </a:t>
            </a:r>
            <a:r>
              <a:rPr kumimoji="0" lang="ru-RU" sz="4000" b="1" i="0" u="none" strike="noStrike" kern="10" cap="none" spc="0" normalizeH="0" baseline="0" noProof="0" dirty="0" smtClean="0">
                <a:ln w="9525">
                  <a:noFill/>
                  <a:round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Материаловедение</a:t>
            </a:r>
            <a:endParaRPr kumimoji="0" lang="ru-RU" sz="4000" b="1" i="0" u="none" strike="noStrike" kern="10" cap="none" spc="0" normalizeH="0" baseline="0" noProof="0" dirty="0">
              <a:ln w="9525">
                <a:noFill/>
                <a:round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99" name="Прямоугольник 3"/>
          <p:cNvSpPr/>
          <p:nvPr/>
        </p:nvSpPr>
        <p:spPr>
          <a:xfrm>
            <a:off x="1042988" y="1773238"/>
            <a:ext cx="7164387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наука, которая изучает строение  и свойства материалов, используемых  для изготовления швейных изделий </a:t>
            </a:r>
            <a:endParaRPr lang="ru-RU" altLang="ru-RU" sz="32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23838"/>
            <a:ext cx="8353425" cy="503238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algn="ctr" eaLnBrk="1" hangingPunct="1">
              <a:buNone/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первичной переработки коконов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531" name="Содержимое 3" descr="История шелка Картинка 7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22300" y="2311400"/>
            <a:ext cx="2303463" cy="2160588"/>
          </a:xfrm>
          <a:ln/>
        </p:spPr>
      </p:pic>
      <p:sp>
        <p:nvSpPr>
          <p:cNvPr id="5" name="Прямоугольник 4"/>
          <p:cNvSpPr/>
          <p:nvPr/>
        </p:nvSpPr>
        <p:spPr>
          <a:xfrm>
            <a:off x="323850" y="4595813"/>
            <a:ext cx="8569325" cy="160020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sz="2000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волокна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тонки</a:t>
            </a:r>
            <a:r>
              <a:rPr sz="2000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их соединяют  в  одну  нить с  нескольких  коконов и  сматывают  на  катушку, получая  </a:t>
            </a:r>
            <a:r>
              <a:rPr sz="2000" i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шёлк-сырец.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текстильных фабриках из шёлка – сырца получают ткань.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Шёлковая нить очень прочная, хотя тоньше человеческого волоса в 8 раз.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>
              <a:solidFill>
                <a:srgbClr val="1A0C02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Прямоугольник 5"/>
          <p:cNvSpPr/>
          <p:nvPr/>
        </p:nvSpPr>
        <p:spPr>
          <a:xfrm>
            <a:off x="466725" y="908050"/>
            <a:ext cx="83645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Собранные коконы обрабатывают горячим паром для размягчения шелкового клея, чтобы разъединились нити.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первичной обработки – размотать коконную нить длина, которой 600-900 метров, а иногда достигает и до 2000 м.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img-current_picture" descr="Шелковые коконы"/>
          <p:cNvPicPr/>
          <p:nvPr/>
        </p:nvPicPr>
        <p:blipFill>
          <a:blip r:embed="rId2"/>
          <a:stretch>
            <a:fillRect/>
          </a:stretch>
        </p:blipFill>
        <p:spPr>
          <a:xfrm>
            <a:off x="3527425" y="2347913"/>
            <a:ext cx="223202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9" descr="ааааааааааа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25" y="2355850"/>
            <a:ext cx="2460625" cy="2084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28600" y="381000"/>
            <a:ext cx="86743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Первичная обработка шелка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1447800"/>
            <a:ext cx="32004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обработка коконов перед транспортировкой и хранением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9200" y="1447800"/>
            <a:ext cx="32004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обработка паром для уничтожения куколок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3048000"/>
            <a:ext cx="3200400" cy="1219200"/>
          </a:xfrm>
          <a:prstGeom prst="roundRect">
            <a:avLst>
              <a:gd name="adj" fmla="val 25898"/>
            </a:avLst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обработка паром с целью размягчения шелкового клея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29200" y="3048000"/>
            <a:ext cx="32004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сушка горячим воздухом для удаления влаги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1800" y="4495800"/>
            <a:ext cx="32004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сматывание шелковых нитей вместе с 10 - 12  коконами  вместе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810000" y="1828800"/>
            <a:ext cx="12192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5400000">
            <a:off x="7842250" y="2203450"/>
            <a:ext cx="977900" cy="1143000"/>
          </a:xfrm>
          <a:prstGeom prst="circularArrow">
            <a:avLst>
              <a:gd name="adj1" fmla="val 12500"/>
              <a:gd name="adj2" fmla="val 2819384"/>
              <a:gd name="adj3" fmla="val 20457681"/>
              <a:gd name="adj4" fmla="val 9815758"/>
              <a:gd name="adj5" fmla="val 203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3733800" y="3505200"/>
            <a:ext cx="1295400" cy="381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0800000" flipH="1">
            <a:off x="2046288" y="4267200"/>
            <a:ext cx="914400" cy="868363"/>
          </a:xfrm>
          <a:prstGeom prst="bentArrow">
            <a:avLst>
              <a:gd name="adj1" fmla="val 18317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7" name="Rectangle 1"/>
          <p:cNvSpPr>
            <a:spLocks noChangeArrowheads="1"/>
          </p:cNvSpPr>
          <p:nvPr/>
        </p:nvSpPr>
        <p:spPr bwMode="auto">
          <a:xfrm>
            <a:off x="684213" y="5980113"/>
            <a:ext cx="758031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p>
            <a:r>
              <a:rPr lang="ru-RU" altLang="ru-RU" sz="2000" dirty="0">
                <a:solidFill>
                  <a:srgbClr val="25464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 текстильных фабриках из шёлка – сырца получают ткань.</a:t>
            </a:r>
            <a:endParaRPr lang="ru-RU" altLang="ru-RU" sz="2000" dirty="0">
              <a:solidFill>
                <a:srgbClr val="25464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5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C:\Documents and Settings\Юля\Мои документы\Загрузки\шёлковые  ткани\произв.шёлковой  нити в  Корее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6725" y="1865313"/>
            <a:ext cx="4559300" cy="3363912"/>
          </a:xfrm>
          <a:ln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365125"/>
            <a:ext cx="8351838" cy="615950"/>
          </a:xfr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шёлковой нити в Корее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580" name="Picture 2" descr="C:\Documents and Settings\Юля\Мои документы\Загрузки\шёлковые  ткани\произв.шёл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347788"/>
            <a:ext cx="3382963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00113" y="1125538"/>
            <a:ext cx="7343775" cy="4573587"/>
          </a:xfrm>
          <a:ln/>
        </p:spPr>
      </p:pic>
      <p:sp>
        <p:nvSpPr>
          <p:cNvPr id="4" name="Прямоугольник 3"/>
          <p:cNvSpPr/>
          <p:nvPr/>
        </p:nvSpPr>
        <p:spPr>
          <a:xfrm>
            <a:off x="2484438" y="188913"/>
            <a:ext cx="4464050" cy="58420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Шёлковые нити 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7056438" cy="765175"/>
          </a:xfr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 шёлковых тканей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6516688" y="4724400"/>
            <a:ext cx="2327275" cy="1878013"/>
          </a:xfrm>
          <a:ln w="38100">
            <a:solidFill>
              <a:schemeClr val="tx1">
                <a:alpha val="100000"/>
              </a:schemeClr>
            </a:solidFill>
            <a:miter lim="800000"/>
            <a:headEnd/>
            <a:tailEnd/>
          </a:ln>
        </p:spPr>
      </p:pic>
      <p:sp>
        <p:nvSpPr>
          <p:cNvPr id="26628" name="Rectangle 4"/>
          <p:cNvSpPr/>
          <p:nvPr/>
        </p:nvSpPr>
        <p:spPr>
          <a:xfrm rot="10800000" flipH="1" flipV="1">
            <a:off x="7570788" y="6092825"/>
            <a:ext cx="1247775" cy="5095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атлас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668338"/>
            <a:ext cx="2179638" cy="18192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Rectangle 8"/>
          <p:cNvSpPr/>
          <p:nvPr/>
        </p:nvSpPr>
        <p:spPr>
          <a:xfrm>
            <a:off x="7235825" y="2060575"/>
            <a:ext cx="1531938" cy="4349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крепдешин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7114" name="Picture 2"/>
          <p:cNvPicPr>
            <a:picLocks noChangeAspect="1" noChangeArrowheads="1"/>
          </p:cNvPicPr>
          <p:nvPr/>
        </p:nvPicPr>
        <p:blipFill rotWithShape="1">
          <a:blip r:embed="rId3"/>
          <a:srcRect l="24946"/>
          <a:stretch>
            <a:fillRect/>
          </a:stretch>
        </p:blipFill>
        <p:spPr bwMode="auto">
          <a:xfrm>
            <a:off x="4211638" y="4708525"/>
            <a:ext cx="2166938" cy="191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663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88" y="684213"/>
            <a:ext cx="2236787" cy="18272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3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75" y="2635250"/>
            <a:ext cx="2230438" cy="18145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4" name="Rectangle 12"/>
          <p:cNvSpPr/>
          <p:nvPr/>
        </p:nvSpPr>
        <p:spPr>
          <a:xfrm flipH="1">
            <a:off x="4879975" y="2020888"/>
            <a:ext cx="1503363" cy="4905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шифон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Rectangle 14"/>
          <p:cNvSpPr/>
          <p:nvPr/>
        </p:nvSpPr>
        <p:spPr>
          <a:xfrm>
            <a:off x="7667625" y="3887788"/>
            <a:ext cx="1150938" cy="5619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органза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6" name="TextBox 1"/>
          <p:cNvSpPr txBox="1"/>
          <p:nvPr/>
        </p:nvSpPr>
        <p:spPr>
          <a:xfrm>
            <a:off x="250825" y="765175"/>
            <a:ext cx="3681413" cy="590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шелковая ткань со скользкой, гладкой и блестящей лицевой и матовой изнаночной сторонами.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Крепдешин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легкая, тонкая шелковая ткань с матовой поверхностью.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Муар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шелковая ткань с блестящим рисунком на матовом фоне.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Парча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шелковая ткань с металлическими нитями и богатым рисунком.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Тафта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–тонкая, плотная , блестящая, жестковатая и шуршащая ткань из шелка.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Шифон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тонкая шелковая ткань, нежная и мягкая, с матовой поверхностью.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низковорсовая шелковая ткань.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11517" b="8711"/>
          <a:stretch>
            <a:fillRect/>
          </a:stretch>
        </p:blipFill>
        <p:spPr>
          <a:xfrm>
            <a:off x="4138613" y="2687638"/>
            <a:ext cx="2312988" cy="1844675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6638" name="TextBox 3"/>
          <p:cNvSpPr txBox="1"/>
          <p:nvPr/>
        </p:nvSpPr>
        <p:spPr>
          <a:xfrm>
            <a:off x="5219700" y="4149725"/>
            <a:ext cx="1231900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ru-RU" dirty="0">
                <a:latin typeface="Calibri" panose="020F0502020204030204" pitchFamily="34" charset="0"/>
              </a:rPr>
              <a:t>бархат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26639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88913"/>
            <a:ext cx="1592263" cy="23622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3" y="3490913"/>
            <a:ext cx="1935162" cy="263048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652" name="Rectangle 12"/>
          <p:cNvSpPr>
            <a:spLocks noGrp="1"/>
          </p:cNvSpPr>
          <p:nvPr>
            <p:ph type="title" idx="4294967295"/>
          </p:nvPr>
        </p:nvSpPr>
        <p:spPr>
          <a:xfrm>
            <a:off x="1763713" y="33338"/>
            <a:ext cx="6480175" cy="9239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ШЁЛКА</a:t>
            </a:r>
            <a:endParaRPr lang="ru-RU" altLang="ru-RU" sz="32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3" name="Прямоугольник 10"/>
          <p:cNvSpPr/>
          <p:nvPr/>
        </p:nvSpPr>
        <p:spPr>
          <a:xfrm>
            <a:off x="1763713" y="836613"/>
            <a:ext cx="51117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натурального шёлка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изготавливают блузки, платья, галстуки, шарфы, платки, пончо, портьеры, постельное бельё. </a:t>
            </a:r>
            <a:endParaRPr lang="ru-RU" alt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2" descr="Картинка 2 из 448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04775"/>
            <a:ext cx="2047875" cy="303371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Picture 2" descr="Картинка 33 из 95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0" y="2566988"/>
            <a:ext cx="2781300" cy="208756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" name="Picture 4" descr="Картинка 7 из 402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788" y="4365625"/>
            <a:ext cx="2987675" cy="219233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6" descr="Картинка 2 из 4484">
            <a:hlinkClick r:id="rId9"/>
          </p:cNvPr>
          <p:cNvPicPr>
            <a:picLocks noChangeAspect="1"/>
          </p:cNvPicPr>
          <p:nvPr/>
        </p:nvPicPr>
        <p:blipFill>
          <a:blip r:embed="rId10"/>
          <a:srcRect l="8786" t="-899" r="25316" b="899"/>
          <a:stretch>
            <a:fillRect/>
          </a:stretch>
        </p:blipFill>
        <p:spPr>
          <a:xfrm>
            <a:off x="165100" y="3005138"/>
            <a:ext cx="1757363" cy="360362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  <a:endParaRPr lang="ru-RU" altLang="ru-RU" sz="3600" i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27063" y="1790700"/>
            <a:ext cx="7324725" cy="38512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1.Записать в тетради название темы: «Натуральные волокна животного происхождения».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2.Далее записать информацию со слайдов с отметкой</a:t>
            </a:r>
            <a:endParaRPr lang="ru-RU" alt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Стрелка вниз 4"/>
          <p:cNvSpPr/>
          <p:nvPr/>
        </p:nvSpPr>
        <p:spPr>
          <a:xfrm rot="10800000" flipH="1" flipV="1">
            <a:off x="2982913" y="3016250"/>
            <a:ext cx="3178175" cy="700088"/>
          </a:xfrm>
          <a:prstGeom prst="downArrow">
            <a:avLst>
              <a:gd name="adj1" fmla="val 50000"/>
              <a:gd name="adj2" fmla="val 40916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ЗАПИСАТЬ В ТЕТРАДЬ</a:t>
            </a:r>
            <a:endParaRPr lang="ru-RU" altLang="ru-RU" sz="18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Замещающее содержимое 5121"/>
          <p:cNvGraphicFramePr/>
          <p:nvPr>
            <p:ph/>
          </p:nvPr>
        </p:nvGraphicFramePr>
        <p:xfrm>
          <a:off x="539750" y="541338"/>
          <a:ext cx="6192838" cy="6002337"/>
        </p:xfrm>
        <a:graphic>
          <a:graphicData uri="http://schemas.openxmlformats.org/drawingml/2006/table">
            <a:tbl>
              <a:tblPr/>
              <a:tblGrid>
                <a:gridCol w="6192838"/>
              </a:tblGrid>
              <a:tr h="774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1.   Тонкие, гибкие, прочные нити, длина которых в     несколько раз превышает их поперечные размеры </a:t>
                      </a:r>
                      <a:endParaRPr lang="ru-RU" altLang="en-US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2. На какие 2 группы делятся текстильные волокна?</a:t>
                      </a:r>
                      <a:endParaRPr lang="ru-RU" altLang="en-US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3"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Волокна, которые образуются в природе </a:t>
                      </a:r>
                      <a:endParaRPr b="1" dirty="0"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eaLnBrk="1" hangingPunct="1">
                        <a:buNone/>
                      </a:pPr>
                      <a:endParaRPr lang="ru-RU" altLang="en-US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4.   Волокна, которые производят искусственным путём на промышленных предприятиях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5.   Нить, полученная из волокон путём их скручивания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6.   Процесс получения пряжи из волокна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7.   Материал, полученный в результате переплетения нитей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8.   Процесс получения ткани из пряжи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9.   Нити, идущие вдоль ткани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10.  Поперечные нити в ткани </a:t>
                      </a:r>
                      <a:endParaRPr lang="ru-RU" altLang="en-US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Какие волокна относятся к волокнам растительного происхождения</a:t>
                      </a:r>
                      <a:endParaRPr lang="ru-RU" alt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6336" marR="186336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32588" y="620713"/>
            <a:ext cx="2411413" cy="6477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волокна</a:t>
            </a:r>
            <a:endParaRPr b="1"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588" y="1412875"/>
            <a:ext cx="2411413" cy="4953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натуральные и </a:t>
            </a:r>
            <a:endParaRPr b="1" dirty="0">
              <a:solidFill>
                <a:srgbClr val="1A0C0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химические волокна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2052638"/>
            <a:ext cx="2411413" cy="50482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натуральные волокна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588" y="2628900"/>
            <a:ext cx="2411413" cy="5842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химические волокна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588" y="3284538"/>
            <a:ext cx="2411413" cy="38576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пряжа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588" y="3743325"/>
            <a:ext cx="2411413" cy="32385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прядение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588" y="4138613"/>
            <a:ext cx="2411413" cy="51435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4724400"/>
            <a:ext cx="2411413" cy="35401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ткачество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588" y="5149850"/>
            <a:ext cx="2411413" cy="2952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нити основы</a:t>
            </a:r>
            <a:endParaRPr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588" y="5516563"/>
            <a:ext cx="2411413" cy="36036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утка</a:t>
            </a:r>
            <a:endParaRPr b="1"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588" y="6021388"/>
            <a:ext cx="2411413" cy="52228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1A0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хлопковые, льняные</a:t>
            </a:r>
            <a:endParaRPr b="1" dirty="0">
              <a:solidFill>
                <a:srgbClr val="1A0C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9" name="TextBox 1"/>
          <p:cNvSpPr txBox="1"/>
          <p:nvPr/>
        </p:nvSpPr>
        <p:spPr>
          <a:xfrm>
            <a:off x="1116013" y="115888"/>
            <a:ext cx="39608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Прямоугольник 2"/>
          <p:cNvSpPr/>
          <p:nvPr/>
        </p:nvSpPr>
        <p:spPr>
          <a:xfrm>
            <a:off x="1619250" y="1700213"/>
            <a:ext cx="6624638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Натуральные волокна животного происхождения</a:t>
            </a:r>
            <a:endParaRPr lang="ru-RU" altLang="ru-RU" sz="40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7" name="AutoShape 22" descr="Папирус"/>
          <p:cNvSpPr/>
          <p:nvPr/>
        </p:nvSpPr>
        <p:spPr>
          <a:xfrm>
            <a:off x="0" y="0"/>
            <a:ext cx="1908175" cy="549275"/>
          </a:xfrm>
          <a:prstGeom prst="downArrowCallout">
            <a:avLst>
              <a:gd name="adj1" fmla="val 59443"/>
              <a:gd name="adj2" fmla="val 59427"/>
              <a:gd name="adj3" fmla="val 16666"/>
              <a:gd name="adj4" fmla="val 66667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1938"/>
            <a:ext cx="6553200" cy="646113"/>
          </a:xfr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волокон</a:t>
            </a:r>
            <a:endParaRPr sz="3600" b="1" i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1" name="Text Box 7"/>
          <p:cNvSpPr txBox="1"/>
          <p:nvPr/>
        </p:nvSpPr>
        <p:spPr>
          <a:xfrm>
            <a:off x="4572000" y="1700213"/>
            <a:ext cx="12969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2" name="Rectangle 15"/>
          <p:cNvSpPr/>
          <p:nvPr/>
        </p:nvSpPr>
        <p:spPr>
          <a:xfrm>
            <a:off x="5292725" y="1125538"/>
            <a:ext cx="3455988" cy="576262"/>
          </a:xfrm>
          <a:prstGeom prst="rect">
            <a:avLst/>
          </a:prstGeom>
          <a:solidFill>
            <a:schemeClr val="bg2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ХИМИЧЕСКИЕ  ВОЛОКНА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3" name="Rectangle 17"/>
          <p:cNvSpPr/>
          <p:nvPr/>
        </p:nvSpPr>
        <p:spPr>
          <a:xfrm>
            <a:off x="827088" y="1125538"/>
            <a:ext cx="3960812" cy="57626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НАТУРАЛЬНЫЕ  ВОЛОКНА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174" name="Group 71"/>
          <p:cNvGrpSpPr/>
          <p:nvPr/>
        </p:nvGrpSpPr>
        <p:grpSpPr>
          <a:xfrm>
            <a:off x="36513" y="2628900"/>
            <a:ext cx="1935162" cy="3910013"/>
            <a:chOff x="28" y="1570"/>
            <a:chExt cx="1219" cy="2463"/>
          </a:xfrm>
        </p:grpSpPr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204" y="1888"/>
              <a:ext cx="1043" cy="31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bg2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ХЛОПКОВЫЕ</a:t>
              </a:r>
              <a:endPara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3335" name="Picture 23" descr="500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8" y="3023"/>
              <a:ext cx="966" cy="1010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Line 29"/>
            <p:cNvSpPr>
              <a:spLocks noChangeShapeType="1"/>
            </p:cNvSpPr>
            <p:nvPr/>
          </p:nvSpPr>
          <p:spPr bwMode="auto">
            <a:xfrm flipH="1">
              <a:off x="385" y="1570"/>
              <a:ext cx="408" cy="317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489" y="2206"/>
              <a:ext cx="5" cy="795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75" name="Group 88"/>
          <p:cNvGrpSpPr/>
          <p:nvPr/>
        </p:nvGrpSpPr>
        <p:grpSpPr>
          <a:xfrm>
            <a:off x="1446213" y="2349500"/>
            <a:ext cx="1727200" cy="4202113"/>
            <a:chOff x="839" y="1480"/>
            <a:chExt cx="1088" cy="2647"/>
          </a:xfrm>
        </p:grpSpPr>
        <p:pic>
          <p:nvPicPr>
            <p:cNvPr id="13347" name="Picture 35" descr="museum%20shishkova%20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3" y="3081"/>
              <a:ext cx="852" cy="1046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7196" name="Group 87"/>
            <p:cNvGrpSpPr/>
            <p:nvPr/>
          </p:nvGrpSpPr>
          <p:grpSpPr>
            <a:xfrm>
              <a:off x="839" y="1480"/>
              <a:ext cx="1088" cy="1611"/>
              <a:chOff x="839" y="1480"/>
              <a:chExt cx="1088" cy="1611"/>
            </a:xfrm>
          </p:grpSpPr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1338" y="1480"/>
                <a:ext cx="0" cy="952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>
                <a:off x="839" y="2432"/>
                <a:ext cx="1088" cy="272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ЛЬНЯНЫЕ</a:t>
                </a:r>
                <a:endPara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>
                <a:off x="1344" y="2683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76" name="Group 75"/>
          <p:cNvGrpSpPr/>
          <p:nvPr/>
        </p:nvGrpSpPr>
        <p:grpSpPr>
          <a:xfrm>
            <a:off x="684213" y="1700213"/>
            <a:ext cx="5000625" cy="873125"/>
            <a:chOff x="158" y="935"/>
            <a:chExt cx="2903" cy="550"/>
          </a:xfrm>
        </p:grpSpPr>
        <p:sp>
          <p:nvSpPr>
            <p:cNvPr id="13377" name="Text Box 65"/>
            <p:cNvSpPr txBox="1">
              <a:spLocks noChangeArrowheads="1"/>
            </p:cNvSpPr>
            <p:nvPr/>
          </p:nvSpPr>
          <p:spPr bwMode="auto">
            <a:xfrm>
              <a:off x="1701" y="1117"/>
              <a:ext cx="1360" cy="368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bg2">
                  <a:lumMod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1" kern="1200" cap="none" spc="0" normalizeH="0" baseline="0" noProof="0" dirty="0">
                  <a:latin typeface="Arial" panose="020B0604020202020204" pitchFamily="34" charset="0"/>
                  <a:ea typeface="+mn-ea"/>
                  <a:cs typeface="+mn-cs"/>
                </a:rPr>
                <a:t>ЖИВОТНОГО ПРОИСХОЖДЕНИЯ</a:t>
              </a:r>
              <a:endParaRPr kumimoji="0" lang="ru-RU" sz="1600" b="1" i="1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191" name="Group 74"/>
            <p:cNvGrpSpPr/>
            <p:nvPr/>
          </p:nvGrpSpPr>
          <p:grpSpPr>
            <a:xfrm>
              <a:off x="158" y="935"/>
              <a:ext cx="2268" cy="550"/>
              <a:chOff x="158" y="935"/>
              <a:chExt cx="2268" cy="550"/>
            </a:xfrm>
          </p:grpSpPr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158" y="1117"/>
                <a:ext cx="1407" cy="368"/>
              </a:xfrm>
              <a:prstGeom prst="rect">
                <a:avLst/>
              </a:prstGeom>
              <a:solidFill>
                <a:srgbClr val="92D050"/>
              </a:solidFill>
              <a:ln w="3175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600" b="1" i="1" kern="1200" cap="none" spc="0" normalizeH="0" baseline="0" noProof="0" dirty="0">
                    <a:latin typeface="Arial" panose="020B0604020202020204" pitchFamily="34" charset="0"/>
                    <a:ea typeface="+mn-ea"/>
                    <a:cs typeface="+mn-cs"/>
                  </a:rPr>
                  <a:t>РАСТИТЕЛЬНОГО ПРОИСХОЖДЕНИЯ</a:t>
                </a:r>
                <a:endParaRPr kumimoji="0" lang="ru-RU" sz="1600" b="1" i="1" kern="1200" cap="none" spc="0" normalizeH="0" baseline="0" noProof="0" dirty="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 flipH="1">
                <a:off x="839" y="935"/>
                <a:ext cx="280" cy="182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4" name="Line 68"/>
              <p:cNvSpPr/>
              <p:nvPr/>
            </p:nvSpPr>
            <p:spPr>
              <a:xfrm>
                <a:off x="1872" y="935"/>
                <a:ext cx="554" cy="182"/>
              </a:xfrm>
              <a:prstGeom prst="line">
                <a:avLst/>
              </a:prstGeom>
              <a:ln w="57150" cap="flat" cmpd="sng">
                <a:solidFill>
                  <a:srgbClr val="FFC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7177" name="Group 106"/>
          <p:cNvGrpSpPr/>
          <p:nvPr/>
        </p:nvGrpSpPr>
        <p:grpSpPr>
          <a:xfrm>
            <a:off x="4967288" y="2563813"/>
            <a:ext cx="2571750" cy="3313112"/>
            <a:chOff x="2839" y="1747"/>
            <a:chExt cx="1181" cy="2082"/>
          </a:xfrm>
        </p:grpSpPr>
        <p:pic>
          <p:nvPicPr>
            <p:cNvPr id="7185" name="Picture 107" descr="2592890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" y="2971"/>
              <a:ext cx="1181" cy="858"/>
            </a:xfrm>
            <a:prstGeom prst="rect">
              <a:avLst/>
            </a:prstGeom>
            <a:noFill/>
            <a:ln w="28575" cap="flat" cmpd="sng">
              <a:solidFill>
                <a:srgbClr val="5A610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7186" name="Group 108"/>
            <p:cNvGrpSpPr/>
            <p:nvPr/>
          </p:nvGrpSpPr>
          <p:grpSpPr>
            <a:xfrm>
              <a:off x="2880" y="1747"/>
              <a:ext cx="1044" cy="1224"/>
              <a:chOff x="2880" y="1747"/>
              <a:chExt cx="1044" cy="1224"/>
            </a:xfrm>
          </p:grpSpPr>
          <p:sp>
            <p:nvSpPr>
              <p:cNvPr id="7187" name="Rectangle 109"/>
              <p:cNvSpPr/>
              <p:nvPr/>
            </p:nvSpPr>
            <p:spPr>
              <a:xfrm>
                <a:off x="2880" y="2341"/>
                <a:ext cx="1044" cy="317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5A610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/>
                <a:r>
                  <a:rPr lang="ru-RU" altLang="ru-RU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ШЕРСТЯНЫЕ</a:t>
                </a:r>
                <a:endParaRPr lang="ru-RU" altLang="ru-RU" sz="1600" b="1" i="1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7188" name="Line 110"/>
              <p:cNvSpPr/>
              <p:nvPr/>
            </p:nvSpPr>
            <p:spPr>
              <a:xfrm>
                <a:off x="3515" y="2659"/>
                <a:ext cx="13" cy="312"/>
              </a:xfrm>
              <a:prstGeom prst="line">
                <a:avLst/>
              </a:prstGeom>
              <a:ln w="57150" cap="flat" cmpd="sng">
                <a:solidFill>
                  <a:srgbClr val="FFC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189" name="Line 111"/>
              <p:cNvSpPr/>
              <p:nvPr/>
            </p:nvSpPr>
            <p:spPr>
              <a:xfrm>
                <a:off x="3168" y="1747"/>
                <a:ext cx="302" cy="594"/>
              </a:xfrm>
              <a:prstGeom prst="line">
                <a:avLst/>
              </a:prstGeom>
              <a:ln w="57150" cap="flat" cmpd="sng">
                <a:solidFill>
                  <a:srgbClr val="FFC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7178" name="Group 112"/>
          <p:cNvGrpSpPr/>
          <p:nvPr/>
        </p:nvGrpSpPr>
        <p:grpSpPr>
          <a:xfrm>
            <a:off x="3230563" y="2573338"/>
            <a:ext cx="1522412" cy="3519487"/>
            <a:chOff x="2018" y="1519"/>
            <a:chExt cx="959" cy="2217"/>
          </a:xfrm>
        </p:grpSpPr>
        <p:grpSp>
          <p:nvGrpSpPr>
            <p:cNvPr id="7180" name="Group 113"/>
            <p:cNvGrpSpPr/>
            <p:nvPr/>
          </p:nvGrpSpPr>
          <p:grpSpPr>
            <a:xfrm>
              <a:off x="2018" y="1755"/>
              <a:ext cx="959" cy="1981"/>
              <a:chOff x="2018" y="1755"/>
              <a:chExt cx="959" cy="1981"/>
            </a:xfrm>
          </p:grpSpPr>
          <p:pic>
            <p:nvPicPr>
              <p:cNvPr id="7182" name="Picture 114" descr="Silkworm_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" y="2479"/>
                <a:ext cx="845" cy="1257"/>
              </a:xfrm>
              <a:prstGeom prst="rect">
                <a:avLst/>
              </a:prstGeom>
              <a:noFill/>
              <a:ln w="28575" cap="flat" cmpd="sng">
                <a:solidFill>
                  <a:srgbClr val="5A6105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7183" name="Line 115"/>
              <p:cNvSpPr/>
              <p:nvPr/>
            </p:nvSpPr>
            <p:spPr>
              <a:xfrm>
                <a:off x="2562" y="1755"/>
                <a:ext cx="0" cy="726"/>
              </a:xfrm>
              <a:prstGeom prst="line">
                <a:avLst/>
              </a:prstGeom>
              <a:ln w="57150" cap="flat" cmpd="sng">
                <a:solidFill>
                  <a:srgbClr val="FFC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184" name="Rectangle 116"/>
              <p:cNvSpPr/>
              <p:nvPr/>
            </p:nvSpPr>
            <p:spPr>
              <a:xfrm>
                <a:off x="2018" y="1791"/>
                <a:ext cx="952" cy="318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5A610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/>
                <a:r>
                  <a:rPr lang="ru-RU" altLang="ru-RU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ШЁЛКОВЫЕ</a:t>
                </a:r>
                <a:endParaRPr lang="ru-RU" altLang="ru-RU" sz="1600" b="1" i="1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7181" name="Line 117"/>
            <p:cNvSpPr/>
            <p:nvPr/>
          </p:nvSpPr>
          <p:spPr>
            <a:xfrm flipH="1">
              <a:off x="2562" y="1519"/>
              <a:ext cx="136" cy="272"/>
            </a:xfrm>
            <a:prstGeom prst="line">
              <a:avLst/>
            </a:prstGeom>
            <a:ln w="57150" cap="flat" cmpd="sng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179" name="AutoShape 22" descr="Папирус"/>
          <p:cNvSpPr/>
          <p:nvPr/>
        </p:nvSpPr>
        <p:spPr>
          <a:xfrm>
            <a:off x="0" y="0"/>
            <a:ext cx="1971675" cy="692150"/>
          </a:xfrm>
          <a:prstGeom prst="downArrowCallout">
            <a:avLst>
              <a:gd name="adj1" fmla="val 59476"/>
              <a:gd name="adj2" fmla="val 59478"/>
              <a:gd name="adj3" fmla="val 16666"/>
              <a:gd name="adj4" fmla="val 66667"/>
            </a:avLst>
          </a:prstGeom>
          <a:blipFill rotWithShape="1">
            <a:blip r:embed="rId5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488238" cy="4967288"/>
          </a:xfr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ШЕРСТЯНЫЕ ВОЛОКНА  </a:t>
            </a:r>
            <a:b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b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endParaRPr sz="40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AutoShape 22" descr="Папирус"/>
          <p:cNvSpPr/>
          <p:nvPr/>
        </p:nvSpPr>
        <p:spPr>
          <a:xfrm>
            <a:off x="0" y="0"/>
            <a:ext cx="2160588" cy="908050"/>
          </a:xfrm>
          <a:prstGeom prst="downArrowCallout">
            <a:avLst>
              <a:gd name="adj1" fmla="val 59484"/>
              <a:gd name="adj2" fmla="val 59484"/>
              <a:gd name="adj3" fmla="val 16666"/>
              <a:gd name="adj4" fmla="val 66667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ЗАПИСАТЬ</a:t>
            </a:r>
            <a:endParaRPr lang="ru-RU" alt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1233488"/>
            <a:ext cx="8640763" cy="1023938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2900" b="1" dirty="0">
                <a:solidFill>
                  <a:srgbClr val="060B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/>
              <a:t>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Шерсть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волосяной покров, снимаемый с  животных стрижкой и вычесыванием в период линьки.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 descr="2_3"/>
          <p:cNvPicPr>
            <a:picLocks noGrp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1375" y="3030538"/>
            <a:ext cx="2381250" cy="1943100"/>
          </a:xfr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9220" name="Номер слайда 17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 alt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10"/>
          <p:cNvSpPr>
            <a:spLocks noGrp="1"/>
          </p:cNvSpPr>
          <p:nvPr>
            <p:ph type="body" idx="4294967295"/>
          </p:nvPr>
        </p:nvSpPr>
        <p:spPr>
          <a:xfrm>
            <a:off x="468313" y="2276475"/>
            <a:ext cx="7991475" cy="5365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Руно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неразрывный пласт волосяного покрова.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i="1" dirty="0"/>
          </a:p>
        </p:txBody>
      </p:sp>
      <p:pic>
        <p:nvPicPr>
          <p:cNvPr id="10245" name="Picture 7" descr="2_1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5713" y="2997200"/>
            <a:ext cx="2808288" cy="2736850"/>
          </a:xfr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10246" name="Picture 11" descr="Шерстяные ткани"/>
          <p:cNvPicPr>
            <a:picLocks noGrp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003550"/>
            <a:ext cx="2592388" cy="2736850"/>
          </a:xfr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9224" name="Text Box 19"/>
          <p:cNvSpPr txBox="1"/>
          <p:nvPr/>
        </p:nvSpPr>
        <p:spPr>
          <a:xfrm>
            <a:off x="611188" y="580548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РУНО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25" name="Text Box 20"/>
          <p:cNvSpPr txBox="1"/>
          <p:nvPr/>
        </p:nvSpPr>
        <p:spPr>
          <a:xfrm>
            <a:off x="3708400" y="580548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ВОЛОКНО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26" name="Text Box 21"/>
          <p:cNvSpPr txBox="1"/>
          <p:nvPr/>
        </p:nvSpPr>
        <p:spPr>
          <a:xfrm>
            <a:off x="6659563" y="5805488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ВОЛОКНО</a:t>
            </a: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227" name="Group 24"/>
          <p:cNvGrpSpPr/>
          <p:nvPr/>
        </p:nvGrpSpPr>
        <p:grpSpPr>
          <a:xfrm>
            <a:off x="0" y="0"/>
            <a:ext cx="2160588" cy="908050"/>
            <a:chOff x="-45" y="-256"/>
            <a:chExt cx="1361" cy="572"/>
          </a:xfrm>
        </p:grpSpPr>
        <p:sp>
          <p:nvSpPr>
            <p:cNvPr id="9229" name="AutoShape 22" descr="Папирус"/>
            <p:cNvSpPr/>
            <p:nvPr/>
          </p:nvSpPr>
          <p:spPr>
            <a:xfrm>
              <a:off x="-45" y="-256"/>
              <a:ext cx="1361" cy="572"/>
            </a:xfrm>
            <a:prstGeom prst="downArrowCallout">
              <a:avLst>
                <a:gd name="adj1" fmla="val 59484"/>
                <a:gd name="adj2" fmla="val 59484"/>
                <a:gd name="adj3" fmla="val 16666"/>
                <a:gd name="adj4" fmla="val 66667"/>
              </a:avLst>
            </a:prstGeom>
            <a:blipFill rotWithShape="1">
              <a:blip r:embed="rId4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ru-RU" altLang="ru-RU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230" name="Text Box 23"/>
            <p:cNvSpPr txBox="1"/>
            <p:nvPr/>
          </p:nvSpPr>
          <p:spPr>
            <a:xfrm>
              <a:off x="250" y="-137"/>
              <a:ext cx="79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ru-RU" alt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ЗАПИСАТЬ</a:t>
              </a:r>
              <a:endParaRPr lang="ru-RU" altLang="ru-RU" sz="14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39975" y="279400"/>
            <a:ext cx="6421438" cy="954088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lang="ru-RU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Сырьем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волосяной покров животных.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765175"/>
            <a:ext cx="4932363" cy="711200"/>
          </a:xfr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p>
            <a:pPr algn="ctr" eaLnBrk="1" hangingPunct="1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Волокна шерсти</a:t>
            </a:r>
            <a:endParaRPr sz="3600" b="1" i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43" name="il_fi" descr="TSvetnaya-sherst-merinosa-s-shelkom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188913"/>
            <a:ext cx="3600450" cy="2700337"/>
          </a:xfrm>
          <a:ln/>
        </p:spPr>
      </p:pic>
      <p:pic>
        <p:nvPicPr>
          <p:cNvPr id="10244" name="il_fi" descr="MKponya2"/>
          <p:cNvPicPr>
            <a:picLocks noChangeAspect="1"/>
          </p:cNvPicPr>
          <p:nvPr/>
        </p:nvPicPr>
        <p:blipFill>
          <a:blip r:embed="rId2"/>
          <a:srcRect l="14658" t="9619" r="15834"/>
          <a:stretch>
            <a:fillRect/>
          </a:stretch>
        </p:blipFill>
        <p:spPr>
          <a:xfrm>
            <a:off x="2987675" y="3263900"/>
            <a:ext cx="3073400" cy="309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il_fi" descr="3"/>
          <p:cNvPicPr>
            <a:picLocks noChangeAspect="1"/>
          </p:cNvPicPr>
          <p:nvPr/>
        </p:nvPicPr>
        <p:blipFill>
          <a:blip r:embed="rId3"/>
          <a:srcRect l="25795" r="48416" b="26151"/>
          <a:stretch>
            <a:fillRect/>
          </a:stretch>
        </p:blipFill>
        <p:spPr>
          <a:xfrm>
            <a:off x="6375400" y="3232150"/>
            <a:ext cx="2373313" cy="312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il_fi" descr="3"/>
          <p:cNvPicPr>
            <a:picLocks noChangeAspect="1"/>
          </p:cNvPicPr>
          <p:nvPr/>
        </p:nvPicPr>
        <p:blipFill>
          <a:blip r:embed="rId3"/>
          <a:srcRect l="77357" t="6337" b="26151"/>
          <a:stretch>
            <a:fillRect/>
          </a:stretch>
        </p:blipFill>
        <p:spPr>
          <a:xfrm>
            <a:off x="395288" y="3213100"/>
            <a:ext cx="2305050" cy="3144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333375"/>
            <a:ext cx="4824413" cy="671513"/>
          </a:xfr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шерсти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103688" cy="4968875"/>
          </a:xfrm>
        </p:spPr>
        <p:txBody>
          <a:bodyPr vert="horz" wrap="square" lIns="91440" tIns="45720" rIns="91440" bIns="45720" numCol="1" rtlCol="0" anchor="t" anchorCtr="0" compatLnSpc="1"/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Ость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(переходный волос)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более  толстое,  жёсткое и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 извитое  волокно;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наиболее  тонкое,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мягкое,  извитое  волокно.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Мёртвый  волос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малопрочное  и  очень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жёсткое  волокно.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чешуйчатый слой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слой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сердцевинный слой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Char char="•"/>
            </a:pPr>
            <a:endParaRPr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7" descr="шер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27538" y="1484313"/>
            <a:ext cx="4468813" cy="3744913"/>
          </a:xfr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6590</Words>
  <Application>WPS Presentation</Application>
  <PresentationFormat>Экран (4:3)</PresentationFormat>
  <Paragraphs>291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Calibri Light</vt:lpstr>
      <vt:lpstr>Times New Roman</vt:lpstr>
      <vt:lpstr>Arial</vt:lpstr>
      <vt:lpstr>Impact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Натуральные волокна животного происхождения</dc:title>
  <dc:creator>Zver</dc:creator>
  <cp:lastModifiedBy>User</cp:lastModifiedBy>
  <cp:revision>409</cp:revision>
  <dcterms:created xsi:type="dcterms:W3CDTF">2008-12-03T16:55:47Z</dcterms:created>
  <dcterms:modified xsi:type="dcterms:W3CDTF">2023-10-08T13:34:05Z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EE88C51A884141BEA7D1C56171E77188_12</vt:lpwstr>
  </property>
  <property fmtid="{D5CDD505-2E9C-101B-9397-08002B2CF9AE}" pid="3" name="KSOProductBuildVer">
    <vt:lpwstr>1049-12.2.0.13215</vt:lpwstr>
  </property>
</Properties>
</file>