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53" y="-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340768"/>
            <a:ext cx="5723468" cy="1828090"/>
          </a:xfrm>
        </p:spPr>
        <p:txBody>
          <a:bodyPr>
            <a:normAutofit fontScale="90000"/>
          </a:bodyPr>
          <a:lstStyle/>
          <a:p>
            <a:r>
              <a:rPr dirty="0" err="1" smtClean="0"/>
              <a:t>Исторические</a:t>
            </a:r>
            <a:r>
              <a:rPr dirty="0" smtClean="0"/>
              <a:t> </a:t>
            </a:r>
            <a:r>
              <a:rPr dirty="0" err="1" smtClean="0"/>
              <a:t>чередования</a:t>
            </a:r>
            <a:r>
              <a:rPr dirty="0" smtClean="0"/>
              <a:t> в </a:t>
            </a:r>
            <a:r>
              <a:rPr dirty="0" err="1" smtClean="0"/>
              <a:t>русском</a:t>
            </a:r>
            <a:r>
              <a:rPr dirty="0" smtClean="0"/>
              <a:t> </a:t>
            </a:r>
            <a:r>
              <a:rPr dirty="0" err="1" smtClean="0"/>
              <a:t>языке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Грамматика Ломоносова0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15816" y="3212975"/>
            <a:ext cx="3384376" cy="2598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dirty="0" err="1" smtClean="0"/>
              <a:t>Чередование</a:t>
            </a:r>
            <a:r>
              <a:rPr dirty="0" smtClean="0"/>
              <a:t> </a:t>
            </a:r>
            <a:r>
              <a:rPr dirty="0" err="1" smtClean="0"/>
              <a:t>согласных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1975463"/>
          </a:xfrm>
        </p:spPr>
        <p:txBody>
          <a:bodyPr/>
          <a:lstStyle/>
          <a:p>
            <a:r>
              <a:rPr smtClean="0"/>
              <a:t>Какие буквы чередуются в словах:</a:t>
            </a:r>
          </a:p>
          <a:p>
            <a:r>
              <a:rPr lang="ru-RU" dirty="0" smtClean="0"/>
              <a:t>Д</a:t>
            </a:r>
            <a:r>
              <a:rPr smtClean="0"/>
              <a:t>руг </a:t>
            </a:r>
            <a:r>
              <a:rPr lang="ru-RU" dirty="0" smtClean="0"/>
              <a:t>–</a:t>
            </a:r>
            <a:r>
              <a:rPr smtClean="0"/>
              <a:t> друзья </a:t>
            </a:r>
            <a:r>
              <a:rPr lang="ru-RU" dirty="0" smtClean="0"/>
              <a:t>–</a:t>
            </a:r>
            <a:r>
              <a:rPr smtClean="0"/>
              <a:t> дружить</a:t>
            </a:r>
          </a:p>
          <a:p>
            <a:r>
              <a:rPr smtClean="0"/>
              <a:t>Г//З//Ж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3068960"/>
            <a:ext cx="753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Звуки </a:t>
            </a:r>
            <a:r>
              <a:rPr lang="en-US" sz="2400" b="1" i="1" dirty="0" smtClean="0"/>
              <a:t>[</a:t>
            </a:r>
            <a:r>
              <a:rPr lang="ru-RU" sz="2400" b="1" i="1" dirty="0" smtClean="0"/>
              <a:t>Г</a:t>
            </a:r>
            <a:r>
              <a:rPr lang="en-US" sz="2400" b="1" i="1" dirty="0" smtClean="0"/>
              <a:t>]</a:t>
            </a:r>
            <a:r>
              <a:rPr lang="ru-RU" sz="2400" b="1" i="1" dirty="0" smtClean="0"/>
              <a:t>, </a:t>
            </a:r>
            <a:r>
              <a:rPr lang="en-US" sz="2400" b="1" i="1" dirty="0" smtClean="0"/>
              <a:t>[</a:t>
            </a:r>
            <a:r>
              <a:rPr lang="ru-RU" sz="2400" b="1" i="1" dirty="0" smtClean="0"/>
              <a:t>К</a:t>
            </a:r>
            <a:r>
              <a:rPr lang="en-US" sz="2400" b="1" i="1" dirty="0" smtClean="0"/>
              <a:t>]</a:t>
            </a:r>
            <a:r>
              <a:rPr lang="ru-RU" sz="2400" b="1" i="1" dirty="0" smtClean="0"/>
              <a:t>, </a:t>
            </a:r>
            <a:r>
              <a:rPr lang="en-US" sz="2400" b="1" i="1" dirty="0" smtClean="0"/>
              <a:t>[</a:t>
            </a:r>
            <a:r>
              <a:rPr lang="ru-RU" sz="2400" b="1" i="1" dirty="0" smtClean="0"/>
              <a:t>Х</a:t>
            </a:r>
            <a:r>
              <a:rPr lang="en-US" sz="2400" b="1" i="1" dirty="0" smtClean="0"/>
              <a:t>]</a:t>
            </a:r>
            <a:r>
              <a:rPr lang="ru-RU" sz="2400" b="1" i="1" dirty="0" smtClean="0"/>
              <a:t> в современном русском языке могут быть как твёрдыми, так и мягкими. А в древности они могли быть только твёрдыми и не могли сочетаться с гласными И, Е, ЕРЬ, ЯТЬ и ЮС МАЛЫЙ.</a:t>
            </a:r>
            <a:endParaRPr lang="ru-RU" sz="2400" b="1" i="1" dirty="0"/>
          </a:p>
        </p:txBody>
      </p:sp>
      <p:pic>
        <p:nvPicPr>
          <p:cNvPr id="5" name="Рисунок 4" descr="лаг-лож, кас-кос0001.bmp"/>
          <p:cNvPicPr>
            <a:picLocks noChangeAspect="1"/>
          </p:cNvPicPr>
          <p:nvPr/>
        </p:nvPicPr>
        <p:blipFill>
          <a:blip r:embed="rId2" cstate="email">
            <a:lum contrast="30000"/>
          </a:blip>
          <a:stretch>
            <a:fillRect/>
          </a:stretch>
        </p:blipFill>
        <p:spPr>
          <a:xfrm>
            <a:off x="2160917" y="4931999"/>
            <a:ext cx="4923813" cy="171448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2857496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1128" y="1866888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929066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Х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714488"/>
            <a:ext cx="622927" cy="35719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400" b="1" i="1" dirty="0" smtClean="0"/>
              <a:t>твёрдые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1142984"/>
            <a:ext cx="928694" cy="714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1857364"/>
            <a:ext cx="928694" cy="714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2571744"/>
            <a:ext cx="928694" cy="714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786050" y="4000504"/>
            <a:ext cx="928694" cy="714380"/>
            <a:chOff x="4071934" y="1928802"/>
            <a:chExt cx="928694" cy="71438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071934" y="1928802"/>
              <a:ext cx="928694" cy="71438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</a:rPr>
                <a:t>Е</a:t>
              </a:r>
              <a:endParaRPr lang="ru-RU" sz="3200" b="1" dirty="0">
                <a:solidFill>
                  <a:schemeClr val="tx1"/>
                </a:solidFill>
              </a:endParaRPr>
            </a:p>
          </p:txBody>
        </p:sp>
        <p:pic>
          <p:nvPicPr>
            <p:cNvPr id="13" name="Рисунок 12" descr="ять.gif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286248" y="2071678"/>
              <a:ext cx="466728" cy="5000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2786050" y="3286124"/>
            <a:ext cx="928694" cy="714380"/>
            <a:chOff x="4071934" y="3000372"/>
            <a:chExt cx="928694" cy="71438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071934" y="3000372"/>
              <a:ext cx="928694" cy="71438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1"/>
                  </a:solidFill>
                </a:rPr>
                <a:t>Е</a:t>
              </a:r>
              <a:endParaRPr lang="ru-RU" sz="3200" b="1" dirty="0">
                <a:solidFill>
                  <a:schemeClr val="tx1"/>
                </a:solidFill>
              </a:endParaRPr>
            </a:p>
          </p:txBody>
        </p:sp>
        <p:pic>
          <p:nvPicPr>
            <p:cNvPr id="16" name="Рисунок 15" descr="юс большой.gif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286248" y="3143248"/>
              <a:ext cx="566009" cy="490541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1571604" y="2857496"/>
            <a:ext cx="928694" cy="7143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Ж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71604" y="1857364"/>
            <a:ext cx="928694" cy="7143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Ч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3929066"/>
            <a:ext cx="928694" cy="7143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Ш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3447" y="1170346"/>
            <a:ext cx="363360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/>
              <a:t>Снег – снежный</a:t>
            </a:r>
          </a:p>
          <a:p>
            <a:r>
              <a:rPr lang="ru-RU" sz="2400" b="1" i="1" dirty="0" smtClean="0"/>
              <a:t>Век – вечный</a:t>
            </a:r>
          </a:p>
          <a:p>
            <a:r>
              <a:rPr lang="ru-RU" sz="2400" b="1" i="1" dirty="0" smtClean="0"/>
              <a:t>Смех – смешной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3928" y="2473941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Это произошло в результате </a:t>
            </a:r>
            <a:r>
              <a:rPr lang="ru-RU" sz="2400" b="1" i="1" u="sng" dirty="0" smtClean="0"/>
              <a:t>первого смягчения согласных.</a:t>
            </a:r>
            <a:endParaRPr lang="ru-RU" sz="2400" b="1" i="1" u="sng" dirty="0"/>
          </a:p>
        </p:txBody>
      </p:sp>
      <p:pic>
        <p:nvPicPr>
          <p:cNvPr id="23" name="Рисунок 22" descr="виньетка (2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4000504"/>
            <a:ext cx="3151072" cy="195760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Результат второго смягчения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1128" y="1866888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857496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929066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Х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1857364"/>
            <a:ext cx="928694" cy="7143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Ц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2857496"/>
            <a:ext cx="928694" cy="7143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3929066"/>
            <a:ext cx="928694" cy="7143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1857364"/>
            <a:ext cx="271464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/>
              <a:t>Друг – друзья</a:t>
            </a:r>
          </a:p>
          <a:p>
            <a:r>
              <a:rPr lang="ru-RU" sz="2400" b="1" i="1" dirty="0" smtClean="0"/>
              <a:t>Кена – цена</a:t>
            </a:r>
          </a:p>
          <a:p>
            <a:r>
              <a:rPr lang="ru-RU" sz="2400" b="1" i="1" dirty="0" smtClean="0"/>
              <a:t>Кирха – церковь</a:t>
            </a:r>
          </a:p>
          <a:p>
            <a:r>
              <a:rPr lang="ru-RU" sz="2400" b="1" i="1" dirty="0" err="1" smtClean="0"/>
              <a:t>Келый</a:t>
            </a:r>
            <a:r>
              <a:rPr lang="ru-RU" sz="2400" b="1" i="1" dirty="0" smtClean="0"/>
              <a:t> – целый</a:t>
            </a:r>
          </a:p>
          <a:p>
            <a:r>
              <a:rPr lang="ru-RU" sz="2400" b="1" i="1" dirty="0" err="1" smtClean="0"/>
              <a:t>Херый</a:t>
            </a:r>
            <a:r>
              <a:rPr lang="ru-RU" sz="2400" b="1" i="1" dirty="0" smtClean="0"/>
              <a:t> - серый</a:t>
            </a:r>
            <a:endParaRPr lang="ru-RU" sz="2400" b="1" i="1" dirty="0"/>
          </a:p>
        </p:txBody>
      </p:sp>
      <p:pic>
        <p:nvPicPr>
          <p:cNvPr id="12" name="Рисунок 11" descr="Рисунок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8104" y="4149080"/>
            <a:ext cx="2852928" cy="207264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С 14-16 веков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sz="2800" dirty="0" smtClean="0"/>
              <a:t>Г</a:t>
            </a:r>
            <a:r>
              <a:rPr lang="en-US" sz="2800" dirty="0" smtClean="0"/>
              <a:t>]</a:t>
            </a:r>
            <a:r>
              <a:rPr sz="2800" dirty="0" smtClean="0"/>
              <a:t>,</a:t>
            </a:r>
            <a:r>
              <a:rPr lang="en-US" sz="2800" dirty="0" smtClean="0"/>
              <a:t>[</a:t>
            </a:r>
            <a:r>
              <a:rPr sz="2800" dirty="0" smtClean="0"/>
              <a:t>К</a:t>
            </a:r>
            <a:r>
              <a:rPr lang="en-US" sz="2800" dirty="0" smtClean="0"/>
              <a:t>]</a:t>
            </a:r>
            <a:r>
              <a:rPr sz="2800" dirty="0" smtClean="0"/>
              <a:t>,</a:t>
            </a:r>
            <a:r>
              <a:rPr lang="en-US" sz="2800" dirty="0" smtClean="0"/>
              <a:t>[</a:t>
            </a:r>
            <a:r>
              <a:rPr sz="2800" dirty="0" smtClean="0"/>
              <a:t>Х</a:t>
            </a:r>
            <a:r>
              <a:rPr lang="en-US" sz="2800" dirty="0" smtClean="0"/>
              <a:t>]</a:t>
            </a:r>
            <a:r>
              <a:rPr sz="2800" dirty="0" smtClean="0"/>
              <a:t> </a:t>
            </a:r>
            <a:r>
              <a:rPr sz="2800" dirty="0" err="1" smtClean="0"/>
              <a:t>стали</a:t>
            </a:r>
            <a:r>
              <a:rPr sz="2800" dirty="0" smtClean="0"/>
              <a:t> </a:t>
            </a:r>
            <a:r>
              <a:rPr sz="2800" dirty="0" err="1" smtClean="0"/>
              <a:t>сочетаться</a:t>
            </a:r>
            <a:r>
              <a:rPr sz="2800" dirty="0" smtClean="0"/>
              <a:t> с </a:t>
            </a:r>
            <a:r>
              <a:rPr sz="2800" dirty="0" err="1" smtClean="0"/>
              <a:t>мягкими</a:t>
            </a:r>
            <a:r>
              <a:rPr sz="2800" dirty="0" smtClean="0"/>
              <a:t> и </a:t>
            </a:r>
            <a:r>
              <a:rPr sz="2800" dirty="0" err="1" smtClean="0"/>
              <a:t>появились</a:t>
            </a:r>
            <a:r>
              <a:rPr sz="2800" dirty="0" smtClean="0"/>
              <a:t> </a:t>
            </a:r>
            <a:r>
              <a:rPr sz="2800" dirty="0" err="1" smtClean="0"/>
              <a:t>сочетания</a:t>
            </a:r>
            <a:r>
              <a:rPr sz="2800" dirty="0" smtClean="0"/>
              <a:t> ГИ, КИ, ХИ</a:t>
            </a:r>
            <a:r>
              <a:rPr lang="ru-RU" sz="2800" dirty="0" smtClean="0"/>
              <a:t>.</a:t>
            </a:r>
            <a:endParaRPr sz="2800" dirty="0" smtClean="0"/>
          </a:p>
          <a:p>
            <a:r>
              <a:rPr sz="2800" dirty="0" err="1" smtClean="0"/>
              <a:t>До</a:t>
            </a:r>
            <a:r>
              <a:rPr sz="2800" dirty="0" smtClean="0"/>
              <a:t> 14 </a:t>
            </a:r>
            <a:r>
              <a:rPr sz="2800" dirty="0" err="1" smtClean="0"/>
              <a:t>века</a:t>
            </a:r>
            <a:r>
              <a:rPr sz="2800" dirty="0" smtClean="0"/>
              <a:t> </a:t>
            </a:r>
            <a:r>
              <a:rPr sz="2800" dirty="0" err="1" smtClean="0"/>
              <a:t>восточные</a:t>
            </a:r>
            <a:r>
              <a:rPr sz="2800" dirty="0" smtClean="0"/>
              <a:t> </a:t>
            </a:r>
            <a:r>
              <a:rPr sz="2800" dirty="0" err="1" smtClean="0"/>
              <a:t>славяне</a:t>
            </a:r>
            <a:r>
              <a:rPr sz="2800" dirty="0" smtClean="0"/>
              <a:t> </a:t>
            </a:r>
            <a:r>
              <a:rPr sz="2800" dirty="0" err="1" smtClean="0"/>
              <a:t>говорили</a:t>
            </a:r>
            <a:r>
              <a:rPr sz="2800" dirty="0" smtClean="0"/>
              <a:t> </a:t>
            </a:r>
            <a:r>
              <a:rPr sz="2800" dirty="0" err="1" smtClean="0"/>
              <a:t>Кыевъ</a:t>
            </a:r>
            <a:r>
              <a:rPr sz="2800" dirty="0" smtClean="0"/>
              <a:t>, </a:t>
            </a:r>
            <a:r>
              <a:rPr sz="2800" dirty="0" err="1" smtClean="0"/>
              <a:t>гыб</a:t>
            </a:r>
            <a:r>
              <a:rPr sz="2800" dirty="0" smtClean="0"/>
              <a:t>  </a:t>
            </a:r>
            <a:r>
              <a:rPr sz="2800" dirty="0" err="1" smtClean="0"/>
              <a:t>ль</a:t>
            </a:r>
            <a:r>
              <a:rPr sz="2800" dirty="0" smtClean="0"/>
              <a:t>, </a:t>
            </a:r>
            <a:r>
              <a:rPr sz="2800" dirty="0" err="1" smtClean="0"/>
              <a:t>похытити</a:t>
            </a:r>
            <a:r>
              <a:rPr sz="2800" dirty="0" smtClean="0"/>
              <a:t>.</a:t>
            </a:r>
            <a:endParaRPr lang="ru-RU" sz="2800" dirty="0"/>
          </a:p>
        </p:txBody>
      </p:sp>
      <p:pic>
        <p:nvPicPr>
          <p:cNvPr id="4" name="Рисунок 3" descr="ят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392" y="3664367"/>
            <a:ext cx="214314" cy="229622"/>
          </a:xfrm>
          <a:prstGeom prst="rect">
            <a:avLst/>
          </a:prstGeom>
        </p:spPr>
      </p:pic>
      <p:pic>
        <p:nvPicPr>
          <p:cNvPr id="9" name="Рисунок 8" descr="чернильница и свито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72200" y="4077072"/>
            <a:ext cx="1383678" cy="153606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Задания: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dirty="0" err="1" smtClean="0"/>
              <a:t>Сформулируйте</a:t>
            </a:r>
            <a:r>
              <a:rPr dirty="0" smtClean="0"/>
              <a:t> </a:t>
            </a:r>
            <a:r>
              <a:rPr dirty="0" err="1" smtClean="0"/>
              <a:t>правило</a:t>
            </a:r>
            <a:r>
              <a:rPr dirty="0" smtClean="0"/>
              <a:t> </a:t>
            </a:r>
            <a:r>
              <a:rPr dirty="0" err="1" smtClean="0"/>
              <a:t>правописания</a:t>
            </a:r>
            <a:r>
              <a:rPr dirty="0" smtClean="0"/>
              <a:t> </a:t>
            </a:r>
            <a:r>
              <a:rPr dirty="0" err="1" smtClean="0"/>
              <a:t>чередующихся</a:t>
            </a:r>
            <a:r>
              <a:rPr dirty="0" smtClean="0"/>
              <a:t> </a:t>
            </a:r>
            <a:r>
              <a:rPr dirty="0" err="1" smtClean="0"/>
              <a:t>гласных</a:t>
            </a:r>
            <a:r>
              <a:rPr dirty="0" smtClean="0"/>
              <a:t> О и А в </a:t>
            </a:r>
            <a:r>
              <a:rPr dirty="0" err="1" smtClean="0"/>
              <a:t>глагольных</a:t>
            </a:r>
            <a:r>
              <a:rPr dirty="0" smtClean="0"/>
              <a:t> </a:t>
            </a:r>
            <a:r>
              <a:rPr dirty="0" err="1" smtClean="0"/>
              <a:t>формах</a:t>
            </a:r>
            <a:r>
              <a:rPr lang="ru-RU" dirty="0" smtClean="0"/>
              <a:t>.</a:t>
            </a:r>
            <a:endParaRPr dirty="0" smtClean="0"/>
          </a:p>
          <a:p>
            <a:pPr marL="514350" indent="-514350">
              <a:buFont typeface="+mj-lt"/>
              <a:buAutoNum type="arabicPeriod"/>
            </a:pPr>
            <a:r>
              <a:rPr dirty="0" err="1" smtClean="0"/>
              <a:t>Подберите</a:t>
            </a:r>
            <a:r>
              <a:rPr dirty="0" smtClean="0"/>
              <a:t> </a:t>
            </a:r>
            <a:r>
              <a:rPr dirty="0" err="1" smtClean="0"/>
              <a:t>слова</a:t>
            </a:r>
            <a:r>
              <a:rPr dirty="0" smtClean="0"/>
              <a:t> с </a:t>
            </a:r>
            <a:r>
              <a:rPr dirty="0" err="1" smtClean="0"/>
              <a:t>чередованием</a:t>
            </a:r>
            <a:r>
              <a:rPr dirty="0" smtClean="0"/>
              <a:t> Я//ИМ; Я//ЕН. </a:t>
            </a:r>
            <a:r>
              <a:rPr dirty="0" err="1" smtClean="0"/>
              <a:t>Сделайте</a:t>
            </a:r>
            <a:r>
              <a:rPr dirty="0" smtClean="0"/>
              <a:t> </a:t>
            </a:r>
            <a:r>
              <a:rPr dirty="0" err="1" smtClean="0"/>
              <a:t>вывод</a:t>
            </a:r>
            <a:r>
              <a:rPr dirty="0" smtClean="0"/>
              <a:t> о </a:t>
            </a:r>
            <a:r>
              <a:rPr dirty="0" err="1" smtClean="0"/>
              <a:t>том</a:t>
            </a:r>
            <a:r>
              <a:rPr dirty="0" smtClean="0"/>
              <a:t>, </a:t>
            </a:r>
            <a:r>
              <a:rPr dirty="0" err="1" smtClean="0"/>
              <a:t>как</a:t>
            </a:r>
            <a:r>
              <a:rPr dirty="0" smtClean="0"/>
              <a:t> </a:t>
            </a:r>
            <a:r>
              <a:rPr dirty="0" err="1" smtClean="0"/>
              <a:t>можно</a:t>
            </a:r>
            <a:r>
              <a:rPr dirty="0" smtClean="0"/>
              <a:t> </a:t>
            </a:r>
            <a:r>
              <a:rPr dirty="0" err="1" smtClean="0"/>
              <a:t>проверить</a:t>
            </a:r>
            <a:r>
              <a:rPr dirty="0" smtClean="0"/>
              <a:t> </a:t>
            </a:r>
            <a:r>
              <a:rPr dirty="0" err="1" smtClean="0"/>
              <a:t>написание</a:t>
            </a:r>
            <a:r>
              <a:rPr dirty="0" smtClean="0"/>
              <a:t> </a:t>
            </a:r>
            <a:r>
              <a:rPr dirty="0" err="1" smtClean="0"/>
              <a:t>этих</a:t>
            </a:r>
            <a:r>
              <a:rPr dirty="0" smtClean="0"/>
              <a:t> </a:t>
            </a:r>
            <a:r>
              <a:rPr dirty="0" err="1" smtClean="0"/>
              <a:t>слов</a:t>
            </a:r>
            <a:r>
              <a:rPr lang="ru-RU" dirty="0" smtClean="0"/>
              <a:t>.</a:t>
            </a:r>
            <a:endParaRPr dirty="0" smtClean="0"/>
          </a:p>
          <a:p>
            <a:pPr marL="514350" indent="-514350">
              <a:buFont typeface="+mj-lt"/>
              <a:buAutoNum type="arabicPeriod"/>
            </a:pPr>
            <a:r>
              <a:rPr dirty="0" err="1" smtClean="0"/>
              <a:t>Подберите</a:t>
            </a:r>
            <a:r>
              <a:rPr dirty="0" smtClean="0"/>
              <a:t> </a:t>
            </a:r>
            <a:r>
              <a:rPr dirty="0" err="1" smtClean="0"/>
              <a:t>слова</a:t>
            </a:r>
            <a:r>
              <a:rPr dirty="0" smtClean="0"/>
              <a:t> с </a:t>
            </a:r>
            <a:r>
              <a:rPr dirty="0" err="1" smtClean="0"/>
              <a:t>чередованием</a:t>
            </a:r>
            <a:r>
              <a:rPr dirty="0" smtClean="0"/>
              <a:t> Г, К, Х в </a:t>
            </a:r>
            <a:r>
              <a:rPr dirty="0" err="1" smtClean="0"/>
              <a:t>корне</a:t>
            </a:r>
            <a:r>
              <a:rPr lang="ru-RU" dirty="0" smtClean="0"/>
              <a:t>.</a:t>
            </a:r>
            <a:endParaRPr dirty="0" smtClean="0"/>
          </a:p>
          <a:p>
            <a:pPr marL="514350" indent="-514350">
              <a:buFont typeface="+mj-lt"/>
              <a:buAutoNum type="arabicPeriod"/>
            </a:pPr>
            <a:r>
              <a:rPr dirty="0" err="1" smtClean="0"/>
              <a:t>Как</a:t>
            </a:r>
            <a:r>
              <a:rPr dirty="0" smtClean="0"/>
              <a:t> </a:t>
            </a:r>
            <a:r>
              <a:rPr dirty="0" err="1" smtClean="0"/>
              <a:t>вы</a:t>
            </a:r>
            <a:r>
              <a:rPr dirty="0" smtClean="0"/>
              <a:t> </a:t>
            </a:r>
            <a:r>
              <a:rPr dirty="0" err="1" smtClean="0"/>
              <a:t>думаете</a:t>
            </a:r>
            <a:r>
              <a:rPr dirty="0" smtClean="0"/>
              <a:t>, </a:t>
            </a:r>
            <a:r>
              <a:rPr dirty="0" err="1" smtClean="0"/>
              <a:t>слова</a:t>
            </a:r>
            <a:r>
              <a:rPr dirty="0" smtClean="0"/>
              <a:t> КИТ, ХИМЕРА, ГИДРА </a:t>
            </a:r>
            <a:r>
              <a:rPr dirty="0" err="1" smtClean="0"/>
              <a:t>исконно</a:t>
            </a:r>
            <a:r>
              <a:rPr dirty="0" smtClean="0"/>
              <a:t> </a:t>
            </a:r>
            <a:r>
              <a:rPr dirty="0" err="1" smtClean="0"/>
              <a:t>русского</a:t>
            </a:r>
            <a:r>
              <a:rPr dirty="0" smtClean="0"/>
              <a:t> </a:t>
            </a:r>
            <a:r>
              <a:rPr dirty="0" err="1" smtClean="0"/>
              <a:t>происхождения</a:t>
            </a:r>
            <a:r>
              <a:rPr dirty="0" smtClean="0"/>
              <a:t> </a:t>
            </a:r>
            <a:r>
              <a:rPr dirty="0" err="1" smtClean="0"/>
              <a:t>или</a:t>
            </a:r>
            <a:r>
              <a:rPr dirty="0" smtClean="0"/>
              <a:t> </a:t>
            </a:r>
            <a:r>
              <a:rPr dirty="0" err="1" smtClean="0"/>
              <a:t>они</a:t>
            </a:r>
            <a:r>
              <a:rPr dirty="0" smtClean="0"/>
              <a:t> </a:t>
            </a:r>
            <a:r>
              <a:rPr dirty="0" err="1" smtClean="0"/>
              <a:t>заимствованы</a:t>
            </a:r>
            <a:r>
              <a:rPr dirty="0" smtClean="0"/>
              <a:t> </a:t>
            </a:r>
            <a:r>
              <a:rPr dirty="0" err="1" smtClean="0"/>
              <a:t>из</a:t>
            </a:r>
            <a:r>
              <a:rPr dirty="0" smtClean="0"/>
              <a:t> </a:t>
            </a:r>
            <a:r>
              <a:rPr dirty="0" err="1" smtClean="0"/>
              <a:t>другого</a:t>
            </a:r>
            <a:r>
              <a:rPr dirty="0" smtClean="0"/>
              <a:t> </a:t>
            </a:r>
            <a:r>
              <a:rPr dirty="0" err="1" smtClean="0"/>
              <a:t>языка</a:t>
            </a:r>
            <a:r>
              <a:rPr dirty="0" smtClean="0"/>
              <a:t>?</a:t>
            </a:r>
            <a:endParaRPr lang="ru-RU" dirty="0"/>
          </a:p>
        </p:txBody>
      </p:sp>
      <p:pic>
        <p:nvPicPr>
          <p:cNvPr id="4" name="Рисунок 3" descr="Рисунок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12160" y="620688"/>
            <a:ext cx="2143108" cy="1556959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115616" y="980728"/>
            <a:ext cx="6840759" cy="4525963"/>
          </a:xfrm>
        </p:spPr>
        <p:txBody>
          <a:bodyPr/>
          <a:lstStyle/>
          <a:p>
            <a:pPr marL="0" indent="0">
              <a:buNone/>
            </a:pPr>
            <a:r>
              <a:rPr dirty="0" smtClean="0"/>
              <a:t>В </a:t>
            </a:r>
            <a:r>
              <a:rPr dirty="0" err="1" smtClean="0"/>
              <a:t>русском</a:t>
            </a:r>
            <a:r>
              <a:rPr dirty="0" smtClean="0"/>
              <a:t> </a:t>
            </a:r>
            <a:r>
              <a:rPr dirty="0" err="1" smtClean="0"/>
              <a:t>языке</a:t>
            </a:r>
            <a:r>
              <a:rPr dirty="0" smtClean="0"/>
              <a:t> </a:t>
            </a:r>
            <a:r>
              <a:rPr dirty="0" err="1" smtClean="0"/>
              <a:t>много</a:t>
            </a:r>
            <a:r>
              <a:rPr dirty="0" smtClean="0"/>
              <a:t> </a:t>
            </a:r>
            <a:r>
              <a:rPr dirty="0" err="1" smtClean="0"/>
              <a:t>слов</a:t>
            </a:r>
            <a:r>
              <a:rPr dirty="0" smtClean="0"/>
              <a:t>, </a:t>
            </a:r>
            <a:r>
              <a:rPr dirty="0" err="1" smtClean="0"/>
              <a:t>которые</a:t>
            </a:r>
            <a:r>
              <a:rPr dirty="0" smtClean="0"/>
              <a:t> в </a:t>
            </a:r>
            <a:r>
              <a:rPr dirty="0" err="1" smtClean="0"/>
              <a:t>настоящее</a:t>
            </a:r>
            <a:r>
              <a:rPr dirty="0" smtClean="0"/>
              <a:t> </a:t>
            </a:r>
            <a:r>
              <a:rPr dirty="0" err="1" smtClean="0"/>
              <a:t>время</a:t>
            </a:r>
            <a:r>
              <a:rPr dirty="0" smtClean="0"/>
              <a:t> </a:t>
            </a:r>
            <a:r>
              <a:rPr dirty="0" err="1" smtClean="0"/>
              <a:t>пишутся</a:t>
            </a:r>
            <a:r>
              <a:rPr dirty="0" smtClean="0"/>
              <a:t> </a:t>
            </a:r>
            <a:r>
              <a:rPr dirty="0" err="1" smtClean="0"/>
              <a:t>так</a:t>
            </a:r>
            <a:r>
              <a:rPr dirty="0" smtClean="0"/>
              <a:t> </a:t>
            </a:r>
            <a:r>
              <a:rPr dirty="0" err="1" smtClean="0"/>
              <a:t>только</a:t>
            </a:r>
            <a:r>
              <a:rPr dirty="0" smtClean="0"/>
              <a:t> </a:t>
            </a:r>
            <a:r>
              <a:rPr dirty="0" err="1" smtClean="0"/>
              <a:t>потому</a:t>
            </a:r>
            <a:r>
              <a:rPr dirty="0" smtClean="0"/>
              <a:t>, </a:t>
            </a:r>
            <a:r>
              <a:rPr dirty="0" err="1" smtClean="0"/>
              <a:t>что</a:t>
            </a:r>
            <a:r>
              <a:rPr dirty="0" smtClean="0"/>
              <a:t> "</a:t>
            </a:r>
            <a:r>
              <a:rPr dirty="0" err="1" smtClean="0"/>
              <a:t>так</a:t>
            </a:r>
            <a:r>
              <a:rPr dirty="0" smtClean="0"/>
              <a:t> </a:t>
            </a:r>
            <a:r>
              <a:rPr dirty="0" err="1" smtClean="0"/>
              <a:t>было</a:t>
            </a:r>
            <a:r>
              <a:rPr dirty="0" smtClean="0"/>
              <a:t> </a:t>
            </a:r>
            <a:r>
              <a:rPr dirty="0" err="1" smtClean="0"/>
              <a:t>раньше</a:t>
            </a:r>
            <a:r>
              <a:rPr dirty="0" smtClean="0"/>
              <a:t>". </a:t>
            </a:r>
            <a:r>
              <a:rPr dirty="0" err="1" smtClean="0"/>
              <a:t>Принцип</a:t>
            </a:r>
            <a:r>
              <a:rPr dirty="0" smtClean="0"/>
              <a:t> </a:t>
            </a:r>
            <a:r>
              <a:rPr dirty="0" err="1" smtClean="0"/>
              <a:t>написания</a:t>
            </a:r>
            <a:r>
              <a:rPr dirty="0" smtClean="0"/>
              <a:t> </a:t>
            </a:r>
            <a:r>
              <a:rPr dirty="0" err="1" smtClean="0"/>
              <a:t>таких</a:t>
            </a:r>
            <a:r>
              <a:rPr dirty="0" smtClean="0"/>
              <a:t> </a:t>
            </a:r>
            <a:r>
              <a:rPr dirty="0" err="1" smtClean="0"/>
              <a:t>слов</a:t>
            </a:r>
            <a:r>
              <a:rPr dirty="0" smtClean="0"/>
              <a:t> в </a:t>
            </a:r>
            <a:r>
              <a:rPr dirty="0" err="1" smtClean="0"/>
              <a:t>русской</a:t>
            </a:r>
            <a:r>
              <a:rPr dirty="0" smtClean="0"/>
              <a:t> </a:t>
            </a:r>
            <a:r>
              <a:rPr dirty="0" err="1" smtClean="0"/>
              <a:t>орфографии</a:t>
            </a:r>
            <a:r>
              <a:rPr dirty="0" smtClean="0"/>
              <a:t> </a:t>
            </a:r>
            <a:r>
              <a:rPr dirty="0" err="1" smtClean="0"/>
              <a:t>называется</a:t>
            </a:r>
            <a:r>
              <a:rPr dirty="0" smtClean="0"/>
              <a:t> </a:t>
            </a:r>
            <a:r>
              <a:rPr b="1" i="1" u="sng" dirty="0" err="1" smtClean="0"/>
              <a:t>традиционным</a:t>
            </a:r>
            <a:r>
              <a:rPr lang="ru-RU" b="1" i="1" u="sng" dirty="0" smtClean="0"/>
              <a:t>.</a:t>
            </a:r>
            <a:endParaRPr lang="ru-RU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337607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Живот, шило</a:t>
            </a:r>
            <a:endParaRPr lang="ru-RU" sz="2400" b="1" i="1" dirty="0"/>
          </a:p>
        </p:txBody>
      </p:sp>
      <p:pic>
        <p:nvPicPr>
          <p:cNvPr id="10" name="Рисунок 9" descr="Рисунок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86243" y="4221088"/>
            <a:ext cx="2852928" cy="207264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solidFill>
                  <a:srgbClr val="7030A0"/>
                </a:solidFill>
              </a:rPr>
              <a:t>Ж, Ш, Ц раньше были мягкими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dirty="0" smtClean="0"/>
              <a:t>В </a:t>
            </a:r>
            <a:r>
              <a:rPr b="1" i="1" u="sng" dirty="0" smtClean="0"/>
              <a:t>13 </a:t>
            </a:r>
            <a:r>
              <a:rPr b="1" i="1" u="sng" dirty="0" err="1" smtClean="0"/>
              <a:t>веке</a:t>
            </a:r>
            <a:r>
              <a:rPr b="1" i="1" u="sng" dirty="0" smtClean="0"/>
              <a:t> </a:t>
            </a:r>
            <a:r>
              <a:rPr dirty="0" err="1" smtClean="0"/>
              <a:t>стали</a:t>
            </a:r>
            <a:r>
              <a:rPr dirty="0" smtClean="0"/>
              <a:t> </a:t>
            </a:r>
            <a:r>
              <a:rPr dirty="0" err="1" smtClean="0"/>
              <a:t>твёрдыми</a:t>
            </a:r>
            <a:r>
              <a:rPr dirty="0" smtClean="0"/>
              <a:t> Ж, Ш</a:t>
            </a:r>
            <a:r>
              <a:rPr lang="ru-RU" dirty="0" smtClean="0"/>
              <a:t>.</a:t>
            </a:r>
            <a:endParaRPr dirty="0" smtClean="0"/>
          </a:p>
          <a:p>
            <a:r>
              <a:rPr dirty="0" smtClean="0"/>
              <a:t>В </a:t>
            </a:r>
            <a:r>
              <a:rPr b="1" i="1" u="sng" dirty="0" smtClean="0"/>
              <a:t>14-15</a:t>
            </a:r>
            <a:r>
              <a:rPr dirty="0" smtClean="0"/>
              <a:t> </a:t>
            </a:r>
            <a:r>
              <a:rPr dirty="0" err="1" smtClean="0"/>
              <a:t>веках</a:t>
            </a:r>
            <a:r>
              <a:rPr dirty="0" smtClean="0"/>
              <a:t> </a:t>
            </a:r>
            <a:r>
              <a:rPr dirty="0" err="1" smtClean="0"/>
              <a:t>стало</a:t>
            </a:r>
            <a:r>
              <a:rPr dirty="0" smtClean="0"/>
              <a:t> </a:t>
            </a:r>
            <a:r>
              <a:rPr dirty="0" err="1" smtClean="0"/>
              <a:t>твёрдым</a:t>
            </a:r>
            <a:r>
              <a:rPr dirty="0" smtClean="0"/>
              <a:t> Ц</a:t>
            </a:r>
            <a:r>
              <a:rPr lang="ru-RU" dirty="0" smtClean="0"/>
              <a:t>.</a:t>
            </a:r>
            <a:endParaRPr dirty="0" smtClean="0"/>
          </a:p>
          <a:p>
            <a:r>
              <a:rPr dirty="0" err="1" smtClean="0"/>
              <a:t>Слова</a:t>
            </a:r>
            <a:r>
              <a:rPr dirty="0" smtClean="0"/>
              <a:t> </a:t>
            </a:r>
            <a:r>
              <a:rPr dirty="0" err="1" smtClean="0"/>
              <a:t>стали</a:t>
            </a:r>
            <a:r>
              <a:rPr dirty="0" smtClean="0"/>
              <a:t> </a:t>
            </a:r>
            <a:r>
              <a:rPr dirty="0" err="1" smtClean="0"/>
              <a:t>произноситься</a:t>
            </a:r>
            <a:r>
              <a:rPr dirty="0" smtClean="0"/>
              <a:t> </a:t>
            </a:r>
            <a:r>
              <a:rPr dirty="0" err="1" smtClean="0"/>
              <a:t>твёрдо</a:t>
            </a:r>
            <a:r>
              <a:rPr dirty="0" smtClean="0"/>
              <a:t>, </a:t>
            </a:r>
            <a:r>
              <a:rPr dirty="0" err="1" smtClean="0"/>
              <a:t>но</a:t>
            </a:r>
            <a:r>
              <a:rPr dirty="0" smtClean="0"/>
              <a:t> </a:t>
            </a:r>
            <a:r>
              <a:rPr dirty="0" err="1" smtClean="0"/>
              <a:t>написание</a:t>
            </a:r>
            <a:r>
              <a:rPr dirty="0" smtClean="0"/>
              <a:t> </a:t>
            </a:r>
            <a:r>
              <a:rPr dirty="0" err="1" smtClean="0"/>
              <a:t>сохранилось</a:t>
            </a:r>
            <a:r>
              <a:rPr dirty="0" smtClean="0"/>
              <a:t> </a:t>
            </a:r>
            <a:r>
              <a:rPr b="1" i="1" u="sng" dirty="0" err="1" smtClean="0"/>
              <a:t>традиционное</a:t>
            </a:r>
            <a:r>
              <a:rPr lang="ru-RU" b="1" i="1" u="sng" dirty="0" smtClean="0"/>
              <a:t>.</a:t>
            </a:r>
            <a:endParaRPr lang="ru-RU" b="1" i="1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dirty="0" err="1" smtClean="0"/>
              <a:t>Как</a:t>
            </a:r>
            <a:r>
              <a:rPr dirty="0" smtClean="0"/>
              <a:t> </a:t>
            </a:r>
            <a:r>
              <a:rPr dirty="0" err="1" smtClean="0"/>
              <a:t>вы</a:t>
            </a:r>
            <a:r>
              <a:rPr dirty="0" smtClean="0"/>
              <a:t> </a:t>
            </a:r>
            <a:r>
              <a:rPr dirty="0" err="1" smtClean="0"/>
              <a:t>думаете</a:t>
            </a:r>
            <a:r>
              <a:rPr dirty="0" smtClean="0"/>
              <a:t>, </a:t>
            </a:r>
            <a:r>
              <a:rPr dirty="0" err="1" smtClean="0"/>
              <a:t>почему</a:t>
            </a:r>
            <a:r>
              <a:rPr dirty="0" smtClean="0"/>
              <a:t> в </a:t>
            </a:r>
            <a:r>
              <a:rPr dirty="0" err="1" smtClean="0"/>
              <a:t>словах</a:t>
            </a:r>
            <a:r>
              <a:rPr dirty="0" smtClean="0"/>
              <a:t> </a:t>
            </a:r>
            <a:r>
              <a:rPr dirty="0" err="1" smtClean="0"/>
              <a:t>цирк</a:t>
            </a:r>
            <a:r>
              <a:rPr dirty="0" smtClean="0"/>
              <a:t>, </a:t>
            </a:r>
            <a:r>
              <a:rPr dirty="0" err="1" smtClean="0"/>
              <a:t>циркуль</a:t>
            </a:r>
            <a:r>
              <a:rPr dirty="0" smtClean="0"/>
              <a:t> и в </a:t>
            </a:r>
            <a:r>
              <a:rPr dirty="0" err="1" smtClean="0"/>
              <a:t>словах</a:t>
            </a:r>
            <a:r>
              <a:rPr dirty="0" smtClean="0"/>
              <a:t> </a:t>
            </a:r>
            <a:r>
              <a:rPr dirty="0" err="1" smtClean="0"/>
              <a:t>на</a:t>
            </a:r>
            <a:r>
              <a:rPr dirty="0" smtClean="0"/>
              <a:t> </a:t>
            </a:r>
            <a:r>
              <a:rPr lang="ru-RU" dirty="0" smtClean="0"/>
              <a:t>–</a:t>
            </a:r>
            <a:r>
              <a:rPr dirty="0" err="1" smtClean="0"/>
              <a:t>ция</a:t>
            </a:r>
            <a:r>
              <a:rPr dirty="0" smtClean="0"/>
              <a:t> </a:t>
            </a:r>
            <a:r>
              <a:rPr dirty="0" err="1" smtClean="0"/>
              <a:t>пишется</a:t>
            </a:r>
            <a:r>
              <a:rPr dirty="0" smtClean="0"/>
              <a:t> </a:t>
            </a:r>
            <a:r>
              <a:rPr dirty="0" err="1" smtClean="0"/>
              <a:t>после</a:t>
            </a:r>
            <a:r>
              <a:rPr dirty="0" smtClean="0"/>
              <a:t> Ц </a:t>
            </a:r>
            <a:r>
              <a:rPr lang="ru-RU" dirty="0" smtClean="0"/>
              <a:t>–</a:t>
            </a:r>
            <a:r>
              <a:rPr dirty="0" smtClean="0"/>
              <a:t> И?</a:t>
            </a:r>
          </a:p>
          <a:p>
            <a:r>
              <a:rPr dirty="0" err="1" smtClean="0"/>
              <a:t>Они</a:t>
            </a:r>
            <a:r>
              <a:rPr dirty="0" smtClean="0"/>
              <a:t> </a:t>
            </a:r>
            <a:r>
              <a:rPr dirty="0" err="1" smtClean="0"/>
              <a:t>пришли</a:t>
            </a:r>
            <a:r>
              <a:rPr dirty="0" smtClean="0"/>
              <a:t> в </a:t>
            </a:r>
            <a:r>
              <a:rPr dirty="0" err="1" smtClean="0"/>
              <a:t>русский</a:t>
            </a:r>
            <a:r>
              <a:rPr dirty="0" smtClean="0"/>
              <a:t> </a:t>
            </a:r>
            <a:r>
              <a:rPr dirty="0" err="1" smtClean="0"/>
              <a:t>язык</a:t>
            </a:r>
            <a:r>
              <a:rPr dirty="0" smtClean="0"/>
              <a:t> </a:t>
            </a:r>
            <a:r>
              <a:rPr dirty="0" err="1" smtClean="0"/>
              <a:t>после</a:t>
            </a:r>
            <a:r>
              <a:rPr dirty="0" smtClean="0"/>
              <a:t> 15 </a:t>
            </a:r>
            <a:r>
              <a:rPr dirty="0" err="1" smtClean="0"/>
              <a:t>века</a:t>
            </a:r>
            <a:r>
              <a:rPr dirty="0" smtClean="0"/>
              <a:t> </a:t>
            </a:r>
            <a:r>
              <a:rPr dirty="0" err="1" smtClean="0"/>
              <a:t>из</a:t>
            </a:r>
            <a:r>
              <a:rPr dirty="0" smtClean="0"/>
              <a:t> </a:t>
            </a:r>
            <a:r>
              <a:rPr dirty="0" err="1" smtClean="0"/>
              <a:t>других</a:t>
            </a:r>
            <a:r>
              <a:rPr dirty="0" smtClean="0"/>
              <a:t> </a:t>
            </a:r>
            <a:r>
              <a:rPr dirty="0" err="1" smtClean="0"/>
              <a:t>языков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smtClean="0"/>
              <a:t>После отвердения Ц стало возможным написание после неё 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987932" cy="3602736"/>
          </a:xfrm>
        </p:spPr>
        <p:txBody>
          <a:bodyPr/>
          <a:lstStyle/>
          <a:p>
            <a:r>
              <a:rPr dirty="0" err="1" smtClean="0"/>
              <a:t>Под</a:t>
            </a:r>
            <a:r>
              <a:rPr dirty="0" smtClean="0"/>
              <a:t> </a:t>
            </a:r>
            <a:r>
              <a:rPr dirty="0" err="1" smtClean="0"/>
              <a:t>ударением</a:t>
            </a:r>
            <a:r>
              <a:rPr dirty="0" smtClean="0"/>
              <a:t> </a:t>
            </a:r>
            <a:r>
              <a:rPr dirty="0" err="1" smtClean="0"/>
              <a:t>после</a:t>
            </a:r>
            <a:r>
              <a:rPr dirty="0" smtClean="0"/>
              <a:t> Ц </a:t>
            </a:r>
            <a:r>
              <a:rPr dirty="0" err="1" smtClean="0"/>
              <a:t>пишется</a:t>
            </a:r>
            <a:r>
              <a:rPr dirty="0" smtClean="0"/>
              <a:t> О, а </a:t>
            </a:r>
            <a:r>
              <a:rPr dirty="0" err="1" smtClean="0"/>
              <a:t>без</a:t>
            </a:r>
            <a:r>
              <a:rPr dirty="0" smtClean="0"/>
              <a:t> </a:t>
            </a:r>
            <a:r>
              <a:rPr dirty="0" err="1" smtClean="0"/>
              <a:t>ударения</a:t>
            </a:r>
            <a:r>
              <a:rPr dirty="0" smtClean="0"/>
              <a:t> </a:t>
            </a:r>
            <a:r>
              <a:rPr lang="ru-RU" dirty="0" smtClean="0"/>
              <a:t>–</a:t>
            </a:r>
            <a:r>
              <a:rPr dirty="0" smtClean="0"/>
              <a:t> Е.</a:t>
            </a:r>
          </a:p>
          <a:p>
            <a:r>
              <a:rPr dirty="0" err="1" smtClean="0"/>
              <a:t>Сельцо</a:t>
            </a:r>
            <a:r>
              <a:rPr dirty="0" smtClean="0"/>
              <a:t> - </a:t>
            </a:r>
            <a:r>
              <a:rPr dirty="0" err="1" smtClean="0"/>
              <a:t>полотенце</a:t>
            </a:r>
            <a:endParaRPr lang="ru-RU" dirty="0"/>
          </a:p>
        </p:txBody>
      </p:sp>
      <p:pic>
        <p:nvPicPr>
          <p:cNvPr id="5" name="Содержимое 4" descr="Букварь Кариона Истомина0002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/>
          <a:stretch>
            <a:fillRect/>
          </a:stretch>
        </p:blipFill>
        <p:spPr>
          <a:xfrm>
            <a:off x="5652120" y="2132856"/>
            <a:ext cx="2581275" cy="3457575"/>
          </a:xfrm>
        </p:spPr>
      </p:pic>
      <p:sp>
        <p:nvSpPr>
          <p:cNvPr id="6" name="TextBox 5"/>
          <p:cNvSpPr txBox="1"/>
          <p:nvPr/>
        </p:nvSpPr>
        <p:spPr>
          <a:xfrm>
            <a:off x="1000100" y="3789040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Почему в слове ГЕРЦОГ после Ц надо писать О?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4890469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слове герцог после Ц пишется О, так как это слово является заимствованным. Сейчас считается исключением из правила.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52394" y="4725144"/>
            <a:ext cx="4286280" cy="13573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Проверь себя</a:t>
            </a:r>
            <a:endParaRPr lang="ru-RU" sz="32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smtClean="0"/>
              <a:t>Какие ещё написания противоречат нашему произношению?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615618" y="1957390"/>
            <a:ext cx="1885936" cy="9675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dirty="0" err="1" smtClean="0"/>
              <a:t>Ча</a:t>
            </a:r>
            <a:r>
              <a:rPr dirty="0" smtClean="0"/>
              <a:t> </a:t>
            </a:r>
            <a:r>
              <a:rPr lang="ru-RU" dirty="0" smtClean="0"/>
              <a:t>–</a:t>
            </a:r>
            <a:r>
              <a:rPr dirty="0" smtClean="0"/>
              <a:t> </a:t>
            </a:r>
            <a:r>
              <a:rPr dirty="0" err="1" smtClean="0"/>
              <a:t>ща</a:t>
            </a:r>
            <a:endParaRPr dirty="0" smtClean="0"/>
          </a:p>
          <a:p>
            <a:pPr algn="ctr">
              <a:buNone/>
            </a:pPr>
            <a:r>
              <a:rPr lang="ru-RU" dirty="0" smtClean="0"/>
              <a:t>Ч</a:t>
            </a:r>
            <a:r>
              <a:rPr dirty="0" smtClean="0"/>
              <a:t>у </a:t>
            </a:r>
            <a:r>
              <a:rPr lang="ru-RU" dirty="0" smtClean="0"/>
              <a:t>–</a:t>
            </a:r>
            <a:r>
              <a:rPr dirty="0" smtClean="0"/>
              <a:t> </a:t>
            </a:r>
            <a:r>
              <a:rPr dirty="0" err="1" smtClean="0"/>
              <a:t>щу</a:t>
            </a:r>
            <a:endParaRPr dirty="0" smtClean="0"/>
          </a:p>
          <a:p>
            <a:pPr algn="ctr">
              <a:buNone/>
            </a:pPr>
            <a:endParaRPr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3923928" y="2119313"/>
            <a:ext cx="4248472" cy="1741735"/>
          </a:xfrm>
        </p:spPr>
        <p:txBody>
          <a:bodyPr/>
          <a:lstStyle/>
          <a:p>
            <a:r>
              <a:rPr dirty="0" smtClean="0"/>
              <a:t>Ч и Щ </a:t>
            </a:r>
            <a:r>
              <a:rPr dirty="0" err="1" smtClean="0"/>
              <a:t>остались</a:t>
            </a:r>
            <a:r>
              <a:rPr dirty="0" smtClean="0"/>
              <a:t> в </a:t>
            </a:r>
            <a:r>
              <a:rPr dirty="0" err="1" smtClean="0"/>
              <a:t>русском</a:t>
            </a:r>
            <a:r>
              <a:rPr dirty="0" smtClean="0"/>
              <a:t> </a:t>
            </a:r>
            <a:r>
              <a:rPr dirty="0" err="1" smtClean="0"/>
              <a:t>языке</a:t>
            </a:r>
            <a:r>
              <a:rPr dirty="0" smtClean="0"/>
              <a:t> </a:t>
            </a:r>
            <a:r>
              <a:rPr dirty="0" err="1" smtClean="0"/>
              <a:t>мягкими</a:t>
            </a:r>
            <a:r>
              <a:rPr dirty="0" smtClean="0"/>
              <a:t>. </a:t>
            </a:r>
            <a:r>
              <a:rPr dirty="0" err="1" smtClean="0"/>
              <a:t>Сочетания</a:t>
            </a:r>
            <a:r>
              <a:rPr dirty="0" smtClean="0"/>
              <a:t> ЧА _ЩА, ЧУ_ЩУ </a:t>
            </a:r>
            <a:r>
              <a:rPr dirty="0" err="1" smtClean="0"/>
              <a:t>пишутся</a:t>
            </a:r>
            <a:r>
              <a:rPr dirty="0" smtClean="0"/>
              <a:t> </a:t>
            </a:r>
            <a:r>
              <a:rPr dirty="0" err="1" smtClean="0"/>
              <a:t>по</a:t>
            </a:r>
            <a:r>
              <a:rPr dirty="0" smtClean="0"/>
              <a:t> </a:t>
            </a:r>
            <a:r>
              <a:rPr dirty="0" err="1" smtClean="0"/>
              <a:t>образцу</a:t>
            </a:r>
            <a:r>
              <a:rPr dirty="0" smtClean="0"/>
              <a:t> ЖА, ША, ЖУ, ШУ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3972" y="404428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Можно ли назвать современное написание А, У после Ч, Щ историческим? Обоснуйте ваш ответ.</a:t>
            </a:r>
            <a:endParaRPr lang="ru-RU" sz="2000" b="1" i="1" dirty="0"/>
          </a:p>
        </p:txBody>
      </p:sp>
      <p:pic>
        <p:nvPicPr>
          <p:cNvPr id="6" name="Рисунок 5" descr="глухие0001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13407" y="3068960"/>
            <a:ext cx="2116840" cy="9601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786" y="5214950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Мы произносим Ы после Ж, Ш, так как эти звуки твёрдые, но исторически пишем И, так как раньше они были мягкими. Историческим написание А после Ч, Щ назвать нельзя, так как данное написание вызвано не историческими процессами, а законом аналогии.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2534" y="4917449"/>
            <a:ext cx="7715304" cy="137471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Проверь себя</a:t>
            </a:r>
            <a:endParaRPr lang="ru-RU" sz="32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/>
      <p:bldP spid="5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Запишите слова, вставьте пропущенные буквы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2348880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dirty="0" smtClean="0"/>
              <a:t>В..р..</a:t>
            </a:r>
            <a:r>
              <a:rPr dirty="0" err="1" smtClean="0"/>
              <a:t>бей</a:t>
            </a:r>
            <a:r>
              <a:rPr dirty="0" smtClean="0"/>
              <a:t>, в..</a:t>
            </a:r>
            <a:r>
              <a:rPr dirty="0" err="1" smtClean="0"/>
              <a:t>рона</a:t>
            </a:r>
            <a:r>
              <a:rPr dirty="0" smtClean="0"/>
              <a:t>, п..р..</a:t>
            </a:r>
            <a:r>
              <a:rPr dirty="0" err="1" smtClean="0"/>
              <a:t>сёнок</a:t>
            </a:r>
            <a:r>
              <a:rPr dirty="0" smtClean="0"/>
              <a:t>, с..л..</a:t>
            </a:r>
            <a:r>
              <a:rPr dirty="0" err="1" smtClean="0"/>
              <a:t>вей</a:t>
            </a:r>
            <a:r>
              <a:rPr dirty="0" smtClean="0"/>
              <a:t>, </a:t>
            </a:r>
            <a:r>
              <a:rPr dirty="0" err="1" smtClean="0"/>
              <a:t>хв</a:t>
            </a:r>
            <a:r>
              <a:rPr dirty="0" smtClean="0"/>
              <a:t>..р..</a:t>
            </a:r>
            <a:r>
              <a:rPr dirty="0" err="1" smtClean="0"/>
              <a:t>стина</a:t>
            </a:r>
            <a:r>
              <a:rPr dirty="0" smtClean="0"/>
              <a:t>, </a:t>
            </a:r>
            <a:r>
              <a:rPr dirty="0" err="1" smtClean="0"/>
              <a:t>отвл</a:t>
            </a:r>
            <a:r>
              <a:rPr dirty="0" smtClean="0"/>
              <a:t>..</a:t>
            </a:r>
            <a:r>
              <a:rPr dirty="0" err="1" smtClean="0"/>
              <a:t>кать</a:t>
            </a:r>
            <a:r>
              <a:rPr dirty="0" smtClean="0"/>
              <a:t>, </a:t>
            </a:r>
            <a:r>
              <a:rPr dirty="0" err="1" smtClean="0"/>
              <a:t>тет</a:t>
            </a:r>
            <a:r>
              <a:rPr dirty="0" smtClean="0"/>
              <a:t>..</a:t>
            </a:r>
            <a:r>
              <a:rPr dirty="0" err="1" smtClean="0"/>
              <a:t>рев</a:t>
            </a:r>
            <a:r>
              <a:rPr dirty="0" smtClean="0"/>
              <a:t>, </a:t>
            </a:r>
            <a:r>
              <a:rPr dirty="0" err="1" smtClean="0"/>
              <a:t>ст</a:t>
            </a:r>
            <a:r>
              <a:rPr dirty="0" smtClean="0"/>
              <a:t>..</a:t>
            </a:r>
            <a:r>
              <a:rPr dirty="0" err="1" smtClean="0"/>
              <a:t>речь</a:t>
            </a:r>
            <a:r>
              <a:rPr dirty="0" smtClean="0"/>
              <a:t>, с..</a:t>
            </a:r>
            <a:r>
              <a:rPr dirty="0" err="1" smtClean="0"/>
              <a:t>лома</a:t>
            </a:r>
            <a:r>
              <a:rPr dirty="0" smtClean="0"/>
              <a:t>, </a:t>
            </a:r>
            <a:r>
              <a:rPr dirty="0" err="1" smtClean="0"/>
              <a:t>ск</a:t>
            </a:r>
            <a:r>
              <a:rPr dirty="0" smtClean="0"/>
              <a:t>..в..р..</a:t>
            </a:r>
            <a:r>
              <a:rPr dirty="0" err="1" smtClean="0"/>
              <a:t>да</a:t>
            </a:r>
            <a:r>
              <a:rPr dirty="0" smtClean="0"/>
              <a:t>, п..</a:t>
            </a:r>
            <a:r>
              <a:rPr dirty="0" err="1" smtClean="0"/>
              <a:t>лоть</a:t>
            </a:r>
            <a:r>
              <a:rPr dirty="0" smtClean="0"/>
              <a:t>, с..</a:t>
            </a:r>
            <a:r>
              <a:rPr dirty="0" err="1" smtClean="0"/>
              <a:t>рочка</a:t>
            </a:r>
            <a:r>
              <a:rPr dirty="0" smtClean="0"/>
              <a:t>, х..л..</a:t>
            </a:r>
            <a:r>
              <a:rPr dirty="0" err="1" smtClean="0"/>
              <a:t>стой</a:t>
            </a:r>
            <a:r>
              <a:rPr dirty="0" smtClean="0"/>
              <a:t>, </a:t>
            </a:r>
            <a:r>
              <a:rPr dirty="0" err="1" smtClean="0"/>
              <a:t>порог</a:t>
            </a:r>
            <a:r>
              <a:rPr dirty="0" smtClean="0"/>
              <a:t>, </a:t>
            </a:r>
            <a:r>
              <a:rPr dirty="0" err="1" smtClean="0"/>
              <a:t>ок</a:t>
            </a:r>
            <a:r>
              <a:rPr dirty="0" smtClean="0"/>
              <a:t>..</a:t>
            </a:r>
            <a:r>
              <a:rPr dirty="0" err="1" smtClean="0"/>
              <a:t>р..к</a:t>
            </a:r>
            <a:r>
              <a:rPr dirty="0" smtClean="0"/>
              <a:t>, </a:t>
            </a:r>
            <a:r>
              <a:rPr dirty="0" err="1" smtClean="0"/>
              <a:t>пап</a:t>
            </a:r>
            <a:r>
              <a:rPr dirty="0" smtClean="0"/>
              <a:t>..р..</a:t>
            </a:r>
            <a:r>
              <a:rPr dirty="0" err="1" smtClean="0"/>
              <a:t>тник</a:t>
            </a:r>
            <a:r>
              <a:rPr dirty="0" smtClean="0"/>
              <a:t>, п..р..п..</a:t>
            </a:r>
            <a:r>
              <a:rPr dirty="0" err="1" smtClean="0"/>
              <a:t>лох</a:t>
            </a:r>
            <a:r>
              <a:rPr dirty="0" smtClean="0"/>
              <a:t>, м..р..</a:t>
            </a:r>
            <a:r>
              <a:rPr dirty="0" err="1" smtClean="0"/>
              <a:t>сить</a:t>
            </a:r>
            <a:r>
              <a:rPr dirty="0" smtClean="0"/>
              <a:t>.</a:t>
            </a:r>
            <a:endParaRPr lang="ru-RU" dirty="0"/>
          </a:p>
        </p:txBody>
      </p:sp>
      <p:pic>
        <p:nvPicPr>
          <p:cNvPr id="8" name="Рисунок 7" descr="чернильниц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15140" y="4000504"/>
            <a:ext cx="2188283" cy="2554013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Проверьте себя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1916832"/>
            <a:ext cx="7416824" cy="2546967"/>
          </a:xfrm>
        </p:spPr>
        <p:txBody>
          <a:bodyPr/>
          <a:lstStyle/>
          <a:p>
            <a:pPr marL="0" indent="0">
              <a:buNone/>
            </a:pPr>
            <a:r>
              <a:rPr dirty="0" err="1" smtClean="0"/>
              <a:t>Воробей</a:t>
            </a:r>
            <a:r>
              <a:rPr dirty="0" smtClean="0"/>
              <a:t>, </a:t>
            </a:r>
            <a:r>
              <a:rPr dirty="0" err="1" smtClean="0"/>
              <a:t>ворона</a:t>
            </a:r>
            <a:r>
              <a:rPr dirty="0" smtClean="0"/>
              <a:t>, </a:t>
            </a:r>
            <a:r>
              <a:rPr dirty="0" err="1" smtClean="0"/>
              <a:t>поросёнок</a:t>
            </a:r>
            <a:r>
              <a:rPr dirty="0" smtClean="0"/>
              <a:t>, </a:t>
            </a:r>
            <a:r>
              <a:rPr dirty="0" err="1" smtClean="0"/>
              <a:t>соловей</a:t>
            </a:r>
            <a:r>
              <a:rPr dirty="0" smtClean="0"/>
              <a:t>, </a:t>
            </a:r>
            <a:r>
              <a:rPr dirty="0" err="1" smtClean="0"/>
              <a:t>хворостина</a:t>
            </a:r>
            <a:r>
              <a:rPr dirty="0" smtClean="0"/>
              <a:t>, </a:t>
            </a:r>
            <a:r>
              <a:rPr dirty="0" err="1" smtClean="0"/>
              <a:t>отвлекать</a:t>
            </a:r>
            <a:r>
              <a:rPr dirty="0" smtClean="0"/>
              <a:t>, </a:t>
            </a:r>
            <a:r>
              <a:rPr dirty="0" err="1" smtClean="0"/>
              <a:t>тетерев</a:t>
            </a:r>
            <a:r>
              <a:rPr dirty="0" smtClean="0"/>
              <a:t>, </a:t>
            </a:r>
            <a:r>
              <a:rPr dirty="0" err="1" smtClean="0"/>
              <a:t>стеречь</a:t>
            </a:r>
            <a:r>
              <a:rPr dirty="0" smtClean="0"/>
              <a:t>, </a:t>
            </a:r>
            <a:r>
              <a:rPr dirty="0" err="1" smtClean="0"/>
              <a:t>солома</a:t>
            </a:r>
            <a:r>
              <a:rPr dirty="0" smtClean="0"/>
              <a:t>, </a:t>
            </a:r>
            <a:r>
              <a:rPr dirty="0" err="1" smtClean="0"/>
              <a:t>сковорода</a:t>
            </a:r>
            <a:r>
              <a:rPr dirty="0" smtClean="0"/>
              <a:t>, </a:t>
            </a:r>
            <a:r>
              <a:rPr dirty="0" err="1" smtClean="0"/>
              <a:t>полоть</a:t>
            </a:r>
            <a:r>
              <a:rPr dirty="0" smtClean="0"/>
              <a:t>, </a:t>
            </a:r>
            <a:r>
              <a:rPr dirty="0" err="1" smtClean="0"/>
              <a:t>сорочка</a:t>
            </a:r>
            <a:r>
              <a:rPr dirty="0" smtClean="0"/>
              <a:t>, </a:t>
            </a:r>
            <a:r>
              <a:rPr dirty="0" err="1" smtClean="0"/>
              <a:t>холостой</a:t>
            </a:r>
            <a:r>
              <a:rPr dirty="0" smtClean="0"/>
              <a:t>, </a:t>
            </a:r>
            <a:r>
              <a:rPr dirty="0" err="1" smtClean="0"/>
              <a:t>порог</a:t>
            </a:r>
            <a:r>
              <a:rPr dirty="0" smtClean="0"/>
              <a:t>, </a:t>
            </a:r>
            <a:r>
              <a:rPr dirty="0" err="1" smtClean="0"/>
              <a:t>окорок</a:t>
            </a:r>
            <a:r>
              <a:rPr dirty="0" smtClean="0"/>
              <a:t>, </a:t>
            </a:r>
            <a:r>
              <a:rPr dirty="0" err="1" smtClean="0"/>
              <a:t>папоротник</a:t>
            </a:r>
            <a:r>
              <a:rPr dirty="0" smtClean="0"/>
              <a:t>, </a:t>
            </a:r>
            <a:r>
              <a:rPr dirty="0" err="1" smtClean="0"/>
              <a:t>переполох</a:t>
            </a:r>
            <a:r>
              <a:rPr dirty="0" smtClean="0"/>
              <a:t>, </a:t>
            </a:r>
            <a:r>
              <a:rPr dirty="0" err="1" smtClean="0"/>
              <a:t>моросить</a:t>
            </a:r>
            <a:r>
              <a:rPr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4572008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Подчеркните в этих словах </a:t>
            </a:r>
          </a:p>
          <a:p>
            <a:pPr algn="ctr"/>
            <a:r>
              <a:rPr lang="ru-RU" sz="2400" b="1" i="1" dirty="0"/>
              <a:t>п</a:t>
            </a:r>
            <a:r>
              <a:rPr lang="ru-RU" sz="2400" b="1" i="1" dirty="0" smtClean="0"/>
              <a:t>олногласные - неполногласные сочетания. </a:t>
            </a:r>
            <a:endParaRPr lang="ru-RU" sz="2400" b="1" i="1" dirty="0"/>
          </a:p>
        </p:txBody>
      </p:sp>
      <p:pic>
        <p:nvPicPr>
          <p:cNvPr id="7" name="Рисунок 6" descr="пер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85760" y="0"/>
            <a:ext cx="1158240" cy="115214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Проверьте себя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15616" y="1916832"/>
            <a:ext cx="7200800" cy="2546967"/>
          </a:xfrm>
        </p:spPr>
        <p:txBody>
          <a:bodyPr/>
          <a:lstStyle/>
          <a:p>
            <a:pPr marL="0" indent="0">
              <a:buNone/>
            </a:pPr>
            <a:r>
              <a:rPr dirty="0" err="1" smtClean="0"/>
              <a:t>В</a:t>
            </a:r>
            <a:r>
              <a:rPr u="sng" dirty="0" err="1" smtClean="0"/>
              <a:t>оро</a:t>
            </a:r>
            <a:r>
              <a:rPr dirty="0" err="1" smtClean="0"/>
              <a:t>бей</a:t>
            </a:r>
            <a:r>
              <a:rPr dirty="0" smtClean="0"/>
              <a:t>, </a:t>
            </a:r>
            <a:r>
              <a:rPr dirty="0" err="1" smtClean="0"/>
              <a:t>в</a:t>
            </a:r>
            <a:r>
              <a:rPr u="sng" dirty="0" err="1" smtClean="0"/>
              <a:t>оро</a:t>
            </a:r>
            <a:r>
              <a:rPr dirty="0" err="1" smtClean="0"/>
              <a:t>на</a:t>
            </a:r>
            <a:r>
              <a:rPr dirty="0" smtClean="0"/>
              <a:t>, </a:t>
            </a:r>
            <a:r>
              <a:rPr dirty="0" err="1" smtClean="0"/>
              <a:t>п</a:t>
            </a:r>
            <a:r>
              <a:rPr u="sng" dirty="0" err="1" smtClean="0"/>
              <a:t>оро</a:t>
            </a:r>
            <a:r>
              <a:rPr dirty="0" err="1" smtClean="0"/>
              <a:t>сёнок</a:t>
            </a:r>
            <a:r>
              <a:rPr dirty="0" smtClean="0"/>
              <a:t>, </a:t>
            </a:r>
            <a:r>
              <a:rPr dirty="0" err="1" smtClean="0"/>
              <a:t>с</a:t>
            </a:r>
            <a:r>
              <a:rPr u="sng" dirty="0" err="1" smtClean="0"/>
              <a:t>оло</a:t>
            </a:r>
            <a:r>
              <a:rPr dirty="0" err="1" smtClean="0"/>
              <a:t>вей</a:t>
            </a:r>
            <a:r>
              <a:rPr dirty="0" smtClean="0"/>
              <a:t>, </a:t>
            </a:r>
            <a:r>
              <a:rPr dirty="0" err="1" smtClean="0"/>
              <a:t>хв</a:t>
            </a:r>
            <a:r>
              <a:rPr u="sng" dirty="0" err="1" smtClean="0"/>
              <a:t>оро</a:t>
            </a:r>
            <a:r>
              <a:rPr dirty="0" err="1" smtClean="0"/>
              <a:t>стина</a:t>
            </a:r>
            <a:r>
              <a:rPr dirty="0" smtClean="0"/>
              <a:t>, </a:t>
            </a:r>
            <a:r>
              <a:rPr dirty="0" err="1" smtClean="0"/>
              <a:t>отв</a:t>
            </a:r>
            <a:r>
              <a:rPr u="sng" dirty="0" err="1" smtClean="0"/>
              <a:t>ле</a:t>
            </a:r>
            <a:r>
              <a:rPr dirty="0" err="1" smtClean="0"/>
              <a:t>кать</a:t>
            </a:r>
            <a:r>
              <a:rPr dirty="0" smtClean="0"/>
              <a:t>, </a:t>
            </a:r>
            <a:r>
              <a:rPr dirty="0" err="1" smtClean="0"/>
              <a:t>т</a:t>
            </a:r>
            <a:r>
              <a:rPr u="sng" dirty="0" err="1" smtClean="0"/>
              <a:t>ете</a:t>
            </a:r>
            <a:r>
              <a:rPr dirty="0" err="1" smtClean="0"/>
              <a:t>рев</a:t>
            </a:r>
            <a:r>
              <a:rPr dirty="0" smtClean="0"/>
              <a:t>, </a:t>
            </a:r>
            <a:r>
              <a:rPr dirty="0" err="1" smtClean="0"/>
              <a:t>сте</a:t>
            </a:r>
            <a:r>
              <a:rPr u="sng" dirty="0" err="1" smtClean="0"/>
              <a:t>ре</a:t>
            </a:r>
            <a:r>
              <a:rPr dirty="0" err="1" smtClean="0"/>
              <a:t>чь</a:t>
            </a:r>
            <a:r>
              <a:rPr dirty="0" smtClean="0"/>
              <a:t>, </a:t>
            </a:r>
            <a:r>
              <a:rPr dirty="0" err="1" smtClean="0"/>
              <a:t>с</a:t>
            </a:r>
            <a:r>
              <a:rPr u="sng" dirty="0" err="1" smtClean="0"/>
              <a:t>оло</a:t>
            </a:r>
            <a:r>
              <a:rPr dirty="0" err="1" smtClean="0"/>
              <a:t>ма</a:t>
            </a:r>
            <a:r>
              <a:rPr dirty="0" smtClean="0"/>
              <a:t>, </a:t>
            </a:r>
            <a:r>
              <a:rPr dirty="0" err="1" smtClean="0"/>
              <a:t>сков</a:t>
            </a:r>
            <a:r>
              <a:rPr u="sng" dirty="0" err="1" smtClean="0"/>
              <a:t>оро</a:t>
            </a:r>
            <a:r>
              <a:rPr dirty="0" err="1" smtClean="0"/>
              <a:t>да</a:t>
            </a:r>
            <a:r>
              <a:rPr dirty="0" smtClean="0"/>
              <a:t>, </a:t>
            </a:r>
            <a:r>
              <a:rPr dirty="0" err="1" smtClean="0"/>
              <a:t>п</a:t>
            </a:r>
            <a:r>
              <a:rPr u="sng" dirty="0" err="1" smtClean="0"/>
              <a:t>оло</a:t>
            </a:r>
            <a:r>
              <a:rPr dirty="0" err="1" smtClean="0"/>
              <a:t>ть</a:t>
            </a:r>
            <a:r>
              <a:rPr dirty="0" smtClean="0"/>
              <a:t>, </a:t>
            </a:r>
            <a:r>
              <a:rPr dirty="0" err="1" smtClean="0"/>
              <a:t>с</a:t>
            </a:r>
            <a:r>
              <a:rPr u="sng" dirty="0" err="1" smtClean="0"/>
              <a:t>оро</a:t>
            </a:r>
            <a:r>
              <a:rPr dirty="0" err="1" smtClean="0"/>
              <a:t>чка</a:t>
            </a:r>
            <a:r>
              <a:rPr dirty="0" smtClean="0"/>
              <a:t>, </a:t>
            </a:r>
            <a:r>
              <a:rPr dirty="0" err="1" smtClean="0"/>
              <a:t>х</a:t>
            </a:r>
            <a:r>
              <a:rPr u="sng" dirty="0" err="1" smtClean="0"/>
              <a:t>оло</a:t>
            </a:r>
            <a:r>
              <a:rPr dirty="0" err="1" smtClean="0"/>
              <a:t>стой</a:t>
            </a:r>
            <a:r>
              <a:rPr dirty="0" smtClean="0"/>
              <a:t>, </a:t>
            </a:r>
            <a:r>
              <a:rPr dirty="0" err="1" smtClean="0"/>
              <a:t>п</a:t>
            </a:r>
            <a:r>
              <a:rPr u="sng" dirty="0" err="1" smtClean="0"/>
              <a:t>оро</a:t>
            </a:r>
            <a:r>
              <a:rPr dirty="0" err="1" smtClean="0"/>
              <a:t>г</a:t>
            </a:r>
            <a:r>
              <a:rPr dirty="0" smtClean="0"/>
              <a:t>, </a:t>
            </a:r>
            <a:r>
              <a:rPr dirty="0" err="1" smtClean="0"/>
              <a:t>ок</a:t>
            </a:r>
            <a:r>
              <a:rPr u="sng" dirty="0" err="1" smtClean="0"/>
              <a:t>оро</a:t>
            </a:r>
            <a:r>
              <a:rPr dirty="0" err="1" smtClean="0"/>
              <a:t>к</a:t>
            </a:r>
            <a:r>
              <a:rPr dirty="0" smtClean="0"/>
              <a:t>, </a:t>
            </a:r>
            <a:r>
              <a:rPr dirty="0" err="1" smtClean="0"/>
              <a:t>пап</a:t>
            </a:r>
            <a:r>
              <a:rPr u="sng" dirty="0" err="1" smtClean="0"/>
              <a:t>оро</a:t>
            </a:r>
            <a:r>
              <a:rPr dirty="0" err="1" smtClean="0"/>
              <a:t>тник</a:t>
            </a:r>
            <a:r>
              <a:rPr dirty="0" smtClean="0"/>
              <a:t>, </a:t>
            </a:r>
            <a:r>
              <a:rPr dirty="0" err="1" smtClean="0"/>
              <a:t>п</a:t>
            </a:r>
            <a:r>
              <a:rPr u="sng" dirty="0" err="1" smtClean="0"/>
              <a:t>ере</a:t>
            </a:r>
            <a:r>
              <a:rPr dirty="0" err="1" smtClean="0"/>
              <a:t>п</a:t>
            </a:r>
            <a:r>
              <a:rPr u="sng" dirty="0" err="1" smtClean="0"/>
              <a:t>оло</a:t>
            </a:r>
            <a:r>
              <a:rPr dirty="0" err="1" smtClean="0"/>
              <a:t>х</a:t>
            </a:r>
            <a:r>
              <a:rPr dirty="0" smtClean="0"/>
              <a:t>, </a:t>
            </a:r>
            <a:r>
              <a:rPr dirty="0" err="1" smtClean="0"/>
              <a:t>м</a:t>
            </a:r>
            <a:r>
              <a:rPr u="sng" dirty="0" err="1" smtClean="0"/>
              <a:t>оро</a:t>
            </a:r>
            <a:r>
              <a:rPr dirty="0" err="1" smtClean="0"/>
              <a:t>сить</a:t>
            </a:r>
            <a:r>
              <a:rPr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41203" y="4572008"/>
            <a:ext cx="7647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Пары этих слов полностью вышли из употребления в современном русском языке.</a:t>
            </a:r>
            <a:endParaRPr lang="ru-RU" sz="2400" b="1" i="1" dirty="0"/>
          </a:p>
        </p:txBody>
      </p:sp>
      <p:pic>
        <p:nvPicPr>
          <p:cNvPr id="7" name="Рисунок 6" descr="пер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85760" y="0"/>
            <a:ext cx="1158240" cy="115214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187624" y="836712"/>
            <a:ext cx="396044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400" dirty="0" err="1" smtClean="0"/>
              <a:t>Слова</a:t>
            </a:r>
            <a:r>
              <a:rPr sz="2400" dirty="0" smtClean="0"/>
              <a:t> с </a:t>
            </a:r>
            <a:r>
              <a:rPr sz="2400" dirty="0" err="1" smtClean="0"/>
              <a:t>полногласием</a:t>
            </a:r>
            <a:r>
              <a:rPr sz="2400" dirty="0" smtClean="0"/>
              <a:t>/</a:t>
            </a:r>
            <a:r>
              <a:rPr sz="2400" dirty="0" err="1" smtClean="0"/>
              <a:t>неполногла</a:t>
            </a:r>
            <a:r>
              <a:rPr lang="ru-RU" sz="2400" dirty="0" smtClean="0"/>
              <a:t>-</a:t>
            </a:r>
            <a:r>
              <a:rPr sz="2400" dirty="0" err="1" smtClean="0"/>
              <a:t>сием</a:t>
            </a:r>
            <a:r>
              <a:rPr sz="2400" dirty="0" smtClean="0"/>
              <a:t> </a:t>
            </a:r>
            <a:r>
              <a:rPr sz="2400" dirty="0" err="1" smtClean="0"/>
              <a:t>можно</a:t>
            </a:r>
            <a:r>
              <a:rPr sz="2400" dirty="0" smtClean="0"/>
              <a:t> </a:t>
            </a:r>
            <a:r>
              <a:rPr sz="2400" dirty="0" err="1" smtClean="0"/>
              <a:t>назвать</a:t>
            </a:r>
            <a:r>
              <a:rPr sz="2400" dirty="0" smtClean="0"/>
              <a:t> </a:t>
            </a:r>
            <a:r>
              <a:rPr sz="2400" dirty="0" err="1" smtClean="0"/>
              <a:t>словами</a:t>
            </a:r>
            <a:r>
              <a:rPr sz="2400" dirty="0" smtClean="0"/>
              <a:t> с </a:t>
            </a:r>
            <a:r>
              <a:rPr sz="2400" dirty="0" err="1" smtClean="0"/>
              <a:t>чередующимися</a:t>
            </a:r>
            <a:r>
              <a:rPr sz="2400" dirty="0" smtClean="0"/>
              <a:t> </a:t>
            </a:r>
            <a:r>
              <a:rPr sz="2400" dirty="0" err="1" smtClean="0"/>
              <a:t>звуками</a:t>
            </a:r>
            <a:r>
              <a:rPr sz="2400" dirty="0" smtClean="0"/>
              <a:t>. </a:t>
            </a:r>
            <a:r>
              <a:rPr sz="2400" dirty="0" err="1" smtClean="0"/>
              <a:t>Чередования</a:t>
            </a:r>
            <a:r>
              <a:rPr sz="2400" dirty="0" smtClean="0"/>
              <a:t> </a:t>
            </a:r>
            <a:r>
              <a:rPr sz="2400" dirty="0" err="1" smtClean="0"/>
              <a:t>существуют</a:t>
            </a:r>
            <a:r>
              <a:rPr sz="2400" dirty="0" smtClean="0"/>
              <a:t> </a:t>
            </a:r>
            <a:r>
              <a:rPr sz="2400" dirty="0" err="1" smtClean="0"/>
              <a:t>чаще</a:t>
            </a:r>
            <a:r>
              <a:rPr sz="2400" dirty="0" smtClean="0"/>
              <a:t> </a:t>
            </a:r>
            <a:r>
              <a:rPr sz="2400" dirty="0" err="1" smtClean="0"/>
              <a:t>всего</a:t>
            </a:r>
            <a:r>
              <a:rPr sz="2400" dirty="0" smtClean="0"/>
              <a:t> в </a:t>
            </a:r>
            <a:r>
              <a:rPr sz="2400" dirty="0" err="1" smtClean="0"/>
              <a:t>корне</a:t>
            </a:r>
            <a:r>
              <a:rPr sz="2400" dirty="0" smtClean="0"/>
              <a:t> </a:t>
            </a:r>
            <a:r>
              <a:rPr sz="2400" dirty="0" err="1" smtClean="0"/>
              <a:t>слова</a:t>
            </a:r>
            <a:r>
              <a:rPr sz="2400" dirty="0" smtClean="0"/>
              <a:t> и </a:t>
            </a:r>
            <a:r>
              <a:rPr sz="2400" dirty="0" err="1" smtClean="0"/>
              <a:t>суффиксах</a:t>
            </a:r>
            <a:r>
              <a:rPr sz="2400" dirty="0" smtClean="0"/>
              <a:t>. </a:t>
            </a:r>
            <a:r>
              <a:rPr sz="2400" dirty="0" err="1" smtClean="0"/>
              <a:t>Это</a:t>
            </a:r>
            <a:r>
              <a:rPr sz="2400" dirty="0" smtClean="0"/>
              <a:t> </a:t>
            </a:r>
            <a:r>
              <a:rPr sz="2400" dirty="0" err="1" smtClean="0"/>
              <a:t>связано</a:t>
            </a:r>
            <a:r>
              <a:rPr sz="2400" dirty="0" smtClean="0"/>
              <a:t> с</a:t>
            </a:r>
            <a:r>
              <a:rPr lang="ru-RU" sz="2400" dirty="0" smtClean="0"/>
              <a:t> </a:t>
            </a:r>
            <a:r>
              <a:rPr sz="2400" dirty="0" err="1" smtClean="0"/>
              <a:t>историческими</a:t>
            </a:r>
            <a:r>
              <a:rPr sz="2400" dirty="0" smtClean="0"/>
              <a:t> </a:t>
            </a:r>
            <a:r>
              <a:rPr sz="2400" dirty="0" err="1" smtClean="0"/>
              <a:t>процессами</a:t>
            </a:r>
            <a:r>
              <a:rPr sz="2400" dirty="0" smtClean="0"/>
              <a:t> в </a:t>
            </a:r>
            <a:r>
              <a:rPr sz="2400" dirty="0" err="1" smtClean="0"/>
              <a:t>языке</a:t>
            </a:r>
            <a:r>
              <a:rPr sz="2400" dirty="0" smtClean="0"/>
              <a:t>. В </a:t>
            </a:r>
            <a:r>
              <a:rPr sz="2400" dirty="0" err="1" smtClean="0"/>
              <a:t>русском</a:t>
            </a:r>
            <a:r>
              <a:rPr sz="2400" dirty="0" smtClean="0"/>
              <a:t> </a:t>
            </a:r>
            <a:r>
              <a:rPr sz="2400" dirty="0" err="1" smtClean="0"/>
              <a:t>языке</a:t>
            </a:r>
            <a:r>
              <a:rPr sz="2400" dirty="0" smtClean="0"/>
              <a:t> </a:t>
            </a:r>
            <a:r>
              <a:rPr sz="2400" dirty="0" err="1" smtClean="0"/>
              <a:t>таких</a:t>
            </a:r>
            <a:r>
              <a:rPr sz="2400" dirty="0" smtClean="0"/>
              <a:t> </a:t>
            </a:r>
            <a:r>
              <a:rPr sz="2400" dirty="0" err="1" smtClean="0"/>
              <a:t>чередований</a:t>
            </a:r>
            <a:r>
              <a:rPr sz="2400" dirty="0" smtClean="0"/>
              <a:t> </a:t>
            </a:r>
            <a:r>
              <a:rPr sz="2400" dirty="0" err="1" smtClean="0"/>
              <a:t>много</a:t>
            </a:r>
            <a:r>
              <a:rPr sz="2400" dirty="0" smtClean="0"/>
              <a:t>.</a:t>
            </a:r>
            <a:endParaRPr lang="ru-RU" sz="2400" dirty="0"/>
          </a:p>
        </p:txBody>
      </p:sp>
      <p:pic>
        <p:nvPicPr>
          <p:cNvPr id="7" name="Содержимое 6" descr="русский язык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220072" y="1772816"/>
            <a:ext cx="3200400" cy="311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dirty="0" err="1" smtClean="0"/>
              <a:t>Подберите</a:t>
            </a:r>
            <a:r>
              <a:rPr sz="3600" dirty="0" smtClean="0"/>
              <a:t> </a:t>
            </a:r>
            <a:r>
              <a:rPr sz="3600" dirty="0" err="1" smtClean="0"/>
              <a:t>слова</a:t>
            </a:r>
            <a:r>
              <a:rPr sz="3600" dirty="0" smtClean="0"/>
              <a:t> с </a:t>
            </a:r>
            <a:r>
              <a:rPr sz="3600" dirty="0" err="1" smtClean="0"/>
              <a:t>чередованиями</a:t>
            </a:r>
            <a:r>
              <a:rPr sz="3600" dirty="0" smtClean="0"/>
              <a:t> к </a:t>
            </a:r>
            <a:r>
              <a:rPr sz="3600" dirty="0" err="1" smtClean="0"/>
              <a:t>глаголам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09487" y="2276872"/>
            <a:ext cx="3427022" cy="19442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dirty="0" err="1" smtClean="0"/>
              <a:t>Касаться</a:t>
            </a:r>
            <a:endParaRPr dirty="0" smtClean="0"/>
          </a:p>
          <a:p>
            <a:r>
              <a:rPr dirty="0" err="1" smtClean="0"/>
              <a:t>Излагать</a:t>
            </a:r>
            <a:endParaRPr dirty="0" smtClean="0"/>
          </a:p>
          <a:p>
            <a:r>
              <a:rPr lang="ru-RU" dirty="0" smtClean="0"/>
              <a:t>П</a:t>
            </a:r>
            <a:r>
              <a:rPr dirty="0" err="1" smtClean="0"/>
              <a:t>редлагать</a:t>
            </a:r>
            <a:endParaRPr dirty="0" smtClean="0"/>
          </a:p>
          <a:p>
            <a:r>
              <a:rPr lang="ru-RU" dirty="0" smtClean="0"/>
              <a:t>В</a:t>
            </a:r>
            <a:r>
              <a:rPr dirty="0" err="1" smtClean="0"/>
              <a:t>ыскакивать</a:t>
            </a:r>
            <a:endParaRPr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788024" y="2276873"/>
            <a:ext cx="3511624" cy="19442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dirty="0" err="1" smtClean="0"/>
              <a:t>Коснуться</a:t>
            </a:r>
            <a:endParaRPr dirty="0" smtClean="0"/>
          </a:p>
          <a:p>
            <a:r>
              <a:rPr lang="ru-RU" dirty="0" smtClean="0"/>
              <a:t>И</a:t>
            </a:r>
            <a:r>
              <a:rPr dirty="0" err="1" smtClean="0"/>
              <a:t>зложить</a:t>
            </a:r>
            <a:endParaRPr dirty="0" smtClean="0"/>
          </a:p>
          <a:p>
            <a:r>
              <a:rPr lang="ru-RU" dirty="0" smtClean="0"/>
              <a:t>П</a:t>
            </a:r>
            <a:r>
              <a:rPr dirty="0" err="1" smtClean="0"/>
              <a:t>редложить</a:t>
            </a:r>
            <a:endParaRPr dirty="0" smtClean="0"/>
          </a:p>
          <a:p>
            <a:r>
              <a:rPr lang="ru-RU" dirty="0" smtClean="0"/>
              <a:t>В</a:t>
            </a:r>
            <a:r>
              <a:rPr dirty="0" err="1" smtClean="0"/>
              <a:t>ыскочить</a:t>
            </a:r>
            <a:endParaRPr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365104"/>
            <a:ext cx="7817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Понаблюдайте, какого вида глаголы с гласной А, а какого – с гласной О.</a:t>
            </a:r>
            <a:endParaRPr lang="ru-RU" sz="2400" b="1" i="1" dirty="0"/>
          </a:p>
        </p:txBody>
      </p:sp>
      <p:pic>
        <p:nvPicPr>
          <p:cNvPr id="6" name="Рисунок 5" descr="скак-скоч0001.bmp"/>
          <p:cNvPicPr>
            <a:picLocks noChangeAspect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>
          <a:xfrm>
            <a:off x="827584" y="5301208"/>
            <a:ext cx="3593599" cy="100013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Понаблюдайте, какие буквы чередуются в парах слов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smtClean="0"/>
              <a:t>Жать </a:t>
            </a:r>
            <a:r>
              <a:rPr lang="ru-RU" dirty="0" smtClean="0"/>
              <a:t>–</a:t>
            </a:r>
            <a:r>
              <a:rPr smtClean="0"/>
              <a:t> жму</a:t>
            </a:r>
          </a:p>
          <a:p>
            <a:r>
              <a:rPr lang="ru-RU" dirty="0" smtClean="0"/>
              <a:t>З</a:t>
            </a:r>
            <a:r>
              <a:rPr smtClean="0"/>
              <a:t>анять </a:t>
            </a:r>
            <a:r>
              <a:rPr lang="ru-RU" dirty="0" smtClean="0"/>
              <a:t>–</a:t>
            </a:r>
            <a:r>
              <a:rPr smtClean="0"/>
              <a:t> занимать</a:t>
            </a:r>
          </a:p>
          <a:p>
            <a:r>
              <a:rPr lang="ru-RU" dirty="0" smtClean="0"/>
              <a:t>О</a:t>
            </a:r>
            <a:r>
              <a:rPr smtClean="0"/>
              <a:t>бнять </a:t>
            </a:r>
            <a:r>
              <a:rPr lang="ru-RU" dirty="0" smtClean="0"/>
              <a:t>–</a:t>
            </a:r>
            <a:r>
              <a:rPr smtClean="0"/>
              <a:t> обнимать</a:t>
            </a:r>
          </a:p>
          <a:p>
            <a:r>
              <a:rPr lang="ru-RU" dirty="0" smtClean="0"/>
              <a:t>С</a:t>
            </a:r>
            <a:r>
              <a:rPr smtClean="0"/>
              <a:t>нять </a:t>
            </a:r>
            <a:r>
              <a:rPr lang="ru-RU" dirty="0" smtClean="0"/>
              <a:t>–</a:t>
            </a:r>
            <a:r>
              <a:rPr smtClean="0"/>
              <a:t> снимать</a:t>
            </a:r>
          </a:p>
          <a:p>
            <a:r>
              <a:rPr lang="ru-RU" dirty="0" smtClean="0"/>
              <a:t>У</a:t>
            </a:r>
            <a:r>
              <a:rPr smtClean="0"/>
              <a:t>нять </a:t>
            </a:r>
            <a:r>
              <a:rPr lang="ru-RU" dirty="0" smtClean="0"/>
              <a:t>–</a:t>
            </a:r>
            <a:r>
              <a:rPr smtClean="0"/>
              <a:t> унимать</a:t>
            </a:r>
          </a:p>
          <a:p>
            <a:r>
              <a:rPr lang="ru-RU" dirty="0" smtClean="0"/>
              <a:t>И</a:t>
            </a:r>
            <a:r>
              <a:rPr smtClean="0"/>
              <a:t>мя </a:t>
            </a:r>
            <a:r>
              <a:rPr lang="ru-RU" dirty="0" smtClean="0"/>
              <a:t>–</a:t>
            </a:r>
            <a:r>
              <a:rPr smtClean="0"/>
              <a:t> имена</a:t>
            </a:r>
          </a:p>
          <a:p>
            <a:r>
              <a:rPr lang="ru-RU" dirty="0" smtClean="0"/>
              <a:t>С</a:t>
            </a:r>
            <a:r>
              <a:rPr smtClean="0"/>
              <a:t>тремя </a:t>
            </a:r>
            <a:r>
              <a:rPr lang="ru-RU" dirty="0" smtClean="0"/>
              <a:t>–</a:t>
            </a:r>
            <a:r>
              <a:rPr smtClean="0"/>
              <a:t> стремена</a:t>
            </a:r>
          </a:p>
          <a:p>
            <a:r>
              <a:rPr lang="ru-RU" dirty="0" smtClean="0"/>
              <a:t>В</a:t>
            </a:r>
            <a:r>
              <a:rPr smtClean="0"/>
              <a:t>ремя - времена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smtClean="0"/>
              <a:t>А//О </a:t>
            </a:r>
          </a:p>
          <a:p>
            <a:r>
              <a:rPr smtClean="0"/>
              <a:t>Я//ИМ</a:t>
            </a:r>
          </a:p>
          <a:p>
            <a:r>
              <a:rPr smtClean="0"/>
              <a:t>Я//ИМ</a:t>
            </a:r>
          </a:p>
          <a:p>
            <a:r>
              <a:rPr smtClean="0"/>
              <a:t>Я//ИМ</a:t>
            </a:r>
          </a:p>
          <a:p>
            <a:r>
              <a:rPr smtClean="0"/>
              <a:t>Я//ИМ</a:t>
            </a:r>
          </a:p>
          <a:p>
            <a:r>
              <a:rPr smtClean="0"/>
              <a:t>Я//ЕН</a:t>
            </a:r>
          </a:p>
          <a:p>
            <a:r>
              <a:rPr smtClean="0"/>
              <a:t>Я//ЕН</a:t>
            </a:r>
          </a:p>
          <a:p>
            <a:r>
              <a:rPr smtClean="0"/>
              <a:t>Я//ЕН</a:t>
            </a:r>
            <a:endParaRPr lang="ru-RU" dirty="0"/>
          </a:p>
        </p:txBody>
      </p:sp>
      <p:pic>
        <p:nvPicPr>
          <p:cNvPr id="7" name="Рисунок 6" descr="им-ин0001.bmp"/>
          <p:cNvPicPr>
            <a:picLocks noChangeAspect="1"/>
          </p:cNvPicPr>
          <p:nvPr/>
        </p:nvPicPr>
        <p:blipFill>
          <a:blip r:embed="rId2" cstate="email">
            <a:lum contrast="30000"/>
          </a:blip>
          <a:stretch>
            <a:fillRect/>
          </a:stretch>
        </p:blipFill>
        <p:spPr>
          <a:xfrm>
            <a:off x="5125207" y="5589240"/>
            <a:ext cx="4018793" cy="112478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3200" dirty="0" err="1" smtClean="0"/>
              <a:t>Раньше</a:t>
            </a:r>
            <a:r>
              <a:rPr sz="3200" dirty="0" smtClean="0"/>
              <a:t> </a:t>
            </a:r>
            <a:r>
              <a:rPr sz="3200" dirty="0" err="1" smtClean="0"/>
              <a:t>на</a:t>
            </a:r>
            <a:r>
              <a:rPr sz="3200" dirty="0" smtClean="0"/>
              <a:t> </a:t>
            </a:r>
            <a:r>
              <a:rPr sz="3200" dirty="0" err="1" smtClean="0"/>
              <a:t>месте</a:t>
            </a:r>
            <a:r>
              <a:rPr sz="3200" dirty="0" smtClean="0"/>
              <a:t> Я </a:t>
            </a:r>
            <a:r>
              <a:rPr sz="3200" dirty="0" err="1" smtClean="0"/>
              <a:t>был</a:t>
            </a:r>
            <a:r>
              <a:rPr sz="3200" dirty="0" smtClean="0"/>
              <a:t> "</a:t>
            </a:r>
            <a:r>
              <a:rPr sz="3200" dirty="0" err="1" smtClean="0"/>
              <a:t>юс</a:t>
            </a:r>
            <a:r>
              <a:rPr sz="3200" dirty="0" smtClean="0"/>
              <a:t> </a:t>
            </a:r>
            <a:r>
              <a:rPr sz="3200" dirty="0" err="1" smtClean="0"/>
              <a:t>малый</a:t>
            </a:r>
            <a:r>
              <a:rPr sz="3200" dirty="0" smtClean="0"/>
              <a:t>", </a:t>
            </a:r>
            <a:r>
              <a:rPr sz="3200" dirty="0" err="1" smtClean="0"/>
              <a:t>который</a:t>
            </a:r>
            <a:r>
              <a:rPr sz="3200" dirty="0" smtClean="0"/>
              <a:t> </a:t>
            </a:r>
            <a:r>
              <a:rPr sz="3200" dirty="0" err="1" smtClean="0"/>
              <a:t>появляется</a:t>
            </a:r>
            <a:r>
              <a:rPr sz="3200" dirty="0" smtClean="0"/>
              <a:t> </a:t>
            </a:r>
            <a:r>
              <a:rPr sz="3200" dirty="0" err="1" smtClean="0"/>
              <a:t>из</a:t>
            </a:r>
            <a:r>
              <a:rPr sz="3200" dirty="0" smtClean="0"/>
              <a:t> </a:t>
            </a:r>
            <a:r>
              <a:rPr sz="3200" dirty="0" err="1" smtClean="0"/>
              <a:t>сочетания</a:t>
            </a:r>
            <a:r>
              <a:rPr sz="3200" dirty="0" smtClean="0"/>
              <a:t> ЕН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2714" y="2091499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2091499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2091499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2092934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35261" y="2092934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юс большой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276467"/>
            <a:ext cx="483580" cy="419103"/>
          </a:xfrm>
          <a:prstGeom prst="rect">
            <a:avLst/>
          </a:prstGeom>
        </p:spPr>
      </p:pic>
      <p:pic>
        <p:nvPicPr>
          <p:cNvPr id="15" name="Рисунок 14" descr="реформа алфавит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398" y="3573016"/>
            <a:ext cx="2524125" cy="26860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65245" cy="1202485"/>
          </a:xfrm>
        </p:spPr>
        <p:txBody>
          <a:bodyPr>
            <a:normAutofit fontScale="90000"/>
          </a:bodyPr>
          <a:lstStyle/>
          <a:p>
            <a:r>
              <a:rPr sz="3200" smtClean="0"/>
              <a:t>Чередование О/У появилось в результате перехода "юса большого" в У.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97005" y="2270986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З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25699" y="2269812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6119" y="2269812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64813" y="2270986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 descr="реформа алфавит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573016"/>
            <a:ext cx="2524125" cy="2686050"/>
          </a:xfrm>
          <a:prstGeom prst="rect">
            <a:avLst/>
          </a:prstGeom>
        </p:spPr>
      </p:pic>
      <p:pic>
        <p:nvPicPr>
          <p:cNvPr id="14" name="Рисунок 13" descr="юс малый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459106"/>
            <a:ext cx="461100" cy="33814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115</TotalTime>
  <Words>874</Words>
  <Application>Microsoft Office PowerPoint</Application>
  <PresentationFormat>Экран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Кнопка</vt:lpstr>
      <vt:lpstr>Исторические чередования в русском языке</vt:lpstr>
      <vt:lpstr>Запишите слова, вставьте пропущенные буквы</vt:lpstr>
      <vt:lpstr>Проверьте себя</vt:lpstr>
      <vt:lpstr>Проверьте себя</vt:lpstr>
      <vt:lpstr>Презентация PowerPoint</vt:lpstr>
      <vt:lpstr>Подберите слова с чередованиями к глаголам</vt:lpstr>
      <vt:lpstr>Понаблюдайте, какие буквы чередуются в парах слов</vt:lpstr>
      <vt:lpstr>Раньше на месте Я был "юс малый", который появляется из сочетания ЕН.</vt:lpstr>
      <vt:lpstr>Чередование О/У появилось в результате перехода "юса большого" в У.</vt:lpstr>
      <vt:lpstr>Чередование согласных</vt:lpstr>
      <vt:lpstr>Презентация PowerPoint</vt:lpstr>
      <vt:lpstr>Результат второго смягчения</vt:lpstr>
      <vt:lpstr>С 14-16 веков </vt:lpstr>
      <vt:lpstr>Задания:</vt:lpstr>
      <vt:lpstr>Презентация PowerPoint</vt:lpstr>
      <vt:lpstr>Ж, Ш, Ц раньше были мягкими</vt:lpstr>
      <vt:lpstr>После отвердения Ц стало возможным написание после неё О</vt:lpstr>
      <vt:lpstr>Какие ещё написания противоречат нашему произношению?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Исторические чередования в русском языке</dc:title>
  <dc:creator>Инна</dc:creator>
  <cp:lastModifiedBy>Елена Александровна</cp:lastModifiedBy>
  <cp:revision>18</cp:revision>
  <dcterms:created xsi:type="dcterms:W3CDTF">2011-04-08T11:52:29Z</dcterms:created>
  <dcterms:modified xsi:type="dcterms:W3CDTF">2022-04-07T07:17:39Z</dcterms:modified>
</cp:coreProperties>
</file>