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95" r:id="rId4"/>
    <p:sldId id="276" r:id="rId5"/>
    <p:sldId id="275" r:id="rId6"/>
    <p:sldId id="291" r:id="rId7"/>
    <p:sldId id="292" r:id="rId8"/>
    <p:sldId id="270" r:id="rId9"/>
    <p:sldId id="278" r:id="rId10"/>
    <p:sldId id="309" r:id="rId11"/>
    <p:sldId id="320" r:id="rId12"/>
    <p:sldId id="281" r:id="rId13"/>
    <p:sldId id="308" r:id="rId14"/>
    <p:sldId id="293" r:id="rId15"/>
    <p:sldId id="310" r:id="rId16"/>
    <p:sldId id="294" r:id="rId17"/>
    <p:sldId id="316" r:id="rId18"/>
    <p:sldId id="319" r:id="rId19"/>
    <p:sldId id="296" r:id="rId20"/>
    <p:sldId id="317" r:id="rId21"/>
    <p:sldId id="297" r:id="rId22"/>
    <p:sldId id="307" r:id="rId23"/>
    <p:sldId id="311" r:id="rId24"/>
    <p:sldId id="318" r:id="rId25"/>
    <p:sldId id="298" r:id="rId26"/>
    <p:sldId id="305" r:id="rId27"/>
    <p:sldId id="306" r:id="rId28"/>
    <p:sldId id="299" r:id="rId29"/>
    <p:sldId id="312" r:id="rId30"/>
    <p:sldId id="313" r:id="rId31"/>
    <p:sldId id="314" r:id="rId32"/>
    <p:sldId id="315" r:id="rId33"/>
    <p:sldId id="321" r:id="rId34"/>
    <p:sldId id="322" r:id="rId35"/>
    <p:sldId id="323" r:id="rId36"/>
    <p:sldId id="326" r:id="rId37"/>
    <p:sldId id="328" r:id="rId38"/>
    <p:sldId id="324" r:id="rId39"/>
    <p:sldId id="325" r:id="rId40"/>
    <p:sldId id="301" r:id="rId41"/>
    <p:sldId id="303" r:id="rId42"/>
    <p:sldId id="302" r:id="rId43"/>
    <p:sldId id="300" r:id="rId44"/>
    <p:sldId id="269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fi" initials="P" lastIdx="1" clrIdx="0">
    <p:extLst>
      <p:ext uri="{19B8F6BF-5375-455C-9EA6-DF929625EA0E}">
        <p15:presenceInfo xmlns:p15="http://schemas.microsoft.com/office/powerpoint/2012/main" userId="Prof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0526" autoAdjust="0"/>
  </p:normalViewPr>
  <p:slideViewPr>
    <p:cSldViewPr snapToGrid="0">
      <p:cViewPr varScale="1">
        <p:scale>
          <a:sx n="100" d="100"/>
          <a:sy n="100" d="100"/>
        </p:scale>
        <p:origin x="169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just">
              <a:defRPr/>
            </a:pPr>
            <a:r>
              <a:rPr lang="ru-RU" baseline="0" dirty="0"/>
              <a:t>Начало года</a:t>
            </a:r>
            <a:endParaRPr lang="ru-RU" dirty="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6-3833-4A9F-95FD-C4C0B17DB038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3833-4A9F-95FD-C4C0B17DB038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3833-4A9F-95FD-C4C0B17DB038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3833-4A9F-95FD-C4C0B17DB038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Золото</c:v>
                </c:pt>
                <c:pt idx="1">
                  <c:v>Серебро</c:v>
                </c:pt>
                <c:pt idx="2">
                  <c:v>Бронза</c:v>
                </c:pt>
                <c:pt idx="3">
                  <c:v>Остальные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33-4A9F-95FD-C4C0B17DB0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ru-RU"/>
          </a:p>
        </c:txPr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ru-RU" baseline="0" dirty="0"/>
              <a:t>Конец года</a:t>
            </a:r>
          </a:p>
          <a:p>
            <a:pPr algn="ctr">
              <a:defRPr/>
            </a:pPr>
            <a:r>
              <a:rPr lang="ru-RU" baseline="0" dirty="0"/>
              <a:t> </a:t>
            </a:r>
            <a:endParaRPr lang="ru-RU" dirty="0"/>
          </a:p>
        </c:rich>
      </c:tx>
      <c:layout>
        <c:manualLayout>
          <c:xMode val="edge"/>
          <c:yMode val="edge"/>
          <c:x val="0.31775629041292425"/>
          <c:y val="3.2877083973508838E-3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6-3833-4A9F-95FD-C4C0B17DB038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3833-4A9F-95FD-C4C0B17DB03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3833-4A9F-95FD-C4C0B17DB03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833-4A9F-95FD-C4C0B17DB03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Золото</c:v>
                </c:pt>
                <c:pt idx="1">
                  <c:v>Серебро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33-4A9F-95FD-C4C0B17DB0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ru-RU"/>
          </a:p>
        </c:txPr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77638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62526" y="1427541"/>
            <a:ext cx="5014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862668" y="236231"/>
            <a:ext cx="76030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Муниципальное бюджетное дошкольное образовательное </a:t>
            </a:r>
          </a:p>
          <a:p>
            <a:pPr algn="ctr"/>
            <a:r>
              <a:rPr lang="ru-RU" dirty="0"/>
              <a:t>учреждение</a:t>
            </a:r>
            <a:br>
              <a:rPr lang="ru-RU" dirty="0"/>
            </a:br>
            <a:r>
              <a:rPr lang="ru-RU" dirty="0"/>
              <a:t>«Детский сад «Медвежонок»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48937" y="47515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инструктор по физической культуре Мережко М.В.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89796" y="6331111"/>
            <a:ext cx="121443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dirty="0"/>
              <a:t>Тамбов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2673B1-B6F9-1945-F780-789C69AC4999}"/>
              </a:ext>
            </a:extLst>
          </p:cNvPr>
          <p:cNvSpPr txBox="1"/>
          <p:nvPr/>
        </p:nvSpPr>
        <p:spPr>
          <a:xfrm>
            <a:off x="2277374" y="2225616"/>
            <a:ext cx="48000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«Здоровое будущее» (ГТО)</a:t>
            </a: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60385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209800" y="443862"/>
            <a:ext cx="590696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Челночный бег</a:t>
            </a: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u="sng" dirty="0"/>
          </a:p>
          <a:p>
            <a:endParaRPr lang="ru-RU" sz="2000" u="sng" dirty="0"/>
          </a:p>
          <a:p>
            <a:endParaRPr lang="ru-RU" sz="2000" u="sng" dirty="0"/>
          </a:p>
          <a:p>
            <a:endParaRPr lang="ru-RU" sz="2000" u="sng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C1F4B9-E084-B239-2E5A-33104F8BB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097528"/>
            <a:ext cx="3004537" cy="24280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F8DD60-4D7F-8438-9C56-1F64641686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46" y="1097528"/>
            <a:ext cx="2902399" cy="24280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4A2826-1543-C306-FD85-047B57BA47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634010"/>
            <a:ext cx="3077143" cy="27323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4D59DFC-73C9-7906-EE9F-18F28826FF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46" y="3681776"/>
            <a:ext cx="3003339" cy="263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27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60385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209800" y="443862"/>
            <a:ext cx="590696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Челночный бег</a:t>
            </a: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u="sng" dirty="0"/>
          </a:p>
          <a:p>
            <a:endParaRPr lang="ru-RU" sz="2000" u="sng" dirty="0"/>
          </a:p>
          <a:p>
            <a:endParaRPr lang="ru-RU" sz="2000" u="sng" dirty="0"/>
          </a:p>
          <a:p>
            <a:endParaRPr lang="ru-RU" sz="2000" u="sng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D3892A-25D8-098F-DDC6-97A061BE6D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484" y="1151810"/>
            <a:ext cx="3086100" cy="41147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5740C7-5FDF-71A8-5C76-5B29513C2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129" y="1151809"/>
            <a:ext cx="30861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71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209800" y="443862"/>
            <a:ext cx="5906969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 30 метров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золото – 6с.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Серебро – 6.7с.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Бронза  – 6.9.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золото – 6.2с.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Серебро – 6.8с.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Бронза  – 7.1с.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81C15F-D7F9-2195-EE68-E6F3799E9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932" y="3317256"/>
            <a:ext cx="4218317" cy="309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50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209800" y="443862"/>
            <a:ext cx="590696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 30 метров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BBE0A4-9838-13A7-1976-55FD62598E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502" y="1325316"/>
            <a:ext cx="3332261" cy="42323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6DDCB5-5E49-0A9E-0194-B961FCE2FB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906" y="1325316"/>
            <a:ext cx="3174275" cy="423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46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209800" y="443862"/>
            <a:ext cx="5906969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Смешанное передвижение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1000м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Мальчики</a:t>
            </a: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золото –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.20мин.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Серебро – 6.40мин.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Бронза  – 7.10мин.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золото – 6мин.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Серебро – 7.05мин.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Бронза  – 7.35мин.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Смешанное передвижение состоит из бега, преходящего в ходьбу в любой последовательности.</a:t>
            </a:r>
          </a:p>
          <a:p>
            <a:pPr algn="ctr"/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/>
          </a:p>
        </p:txBody>
      </p:sp>
    </p:spTree>
    <p:extLst>
      <p:ext uri="{BB962C8B-B14F-4D97-AF65-F5344CB8AC3E}">
        <p14:creationId xmlns:p14="http://schemas.microsoft.com/office/powerpoint/2010/main" val="3496418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209800" y="443862"/>
            <a:ext cx="590696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Смешанное передвижение на 1000м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E92127-2B4A-277B-6010-6C054ABB6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88" y="1036148"/>
            <a:ext cx="2943332" cy="24384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F433C3-5E64-DED7-1EB7-9E5C4B0281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108" y="1036147"/>
            <a:ext cx="2855567" cy="24384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0F13E5-388D-3A64-97EE-CF1FF33228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68" y="3503462"/>
            <a:ext cx="3984504" cy="308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26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25016"/>
            <a:ext cx="5906969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Сгибание и разгибание рук в упоре лежа на полу (количество раз)</a:t>
            </a:r>
          </a:p>
          <a:p>
            <a:pPr algn="ctr"/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золото –17 раз.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Серебро –10 раз.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Бронза  – 7 раз.</a:t>
            </a:r>
          </a:p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золото – 11раз.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Серебро – 6 раз.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Бронза  – 4 раза.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4EF62E-A35A-5E67-05DF-76A28E5B3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453" y="3528204"/>
            <a:ext cx="3925019" cy="292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0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25016"/>
            <a:ext cx="590696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Сгибание и разгибание рук в упоре лежа на полу (количество раз)</a:t>
            </a:r>
          </a:p>
          <a:p>
            <a:pPr algn="ctr"/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3164AB-488C-327B-39D9-B3582573AA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169" y="1435522"/>
            <a:ext cx="2806475" cy="26452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EC8D5F-2D50-5550-3A30-EBBF46E8B4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739" y="1435523"/>
            <a:ext cx="2806474" cy="26452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27FCB1-F34F-1E18-3B96-01D36CC4CF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171" y="4099864"/>
            <a:ext cx="2806474" cy="26452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CA10B7A-D88F-B7CF-1C8D-F9F617C0A6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739" y="4099865"/>
            <a:ext cx="2806474" cy="264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43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25016"/>
            <a:ext cx="590696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Сгибание и разгибание рук в упоре лежа на полу (количество раз)</a:t>
            </a:r>
          </a:p>
          <a:p>
            <a:pPr algn="ctr"/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90FF65-D338-6F7D-7ED4-D10DA0C473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013" y="1449134"/>
            <a:ext cx="5551714" cy="25017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1C6BDE-3B06-67B8-1DFB-B77E3D006A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013" y="4045789"/>
            <a:ext cx="5722269" cy="258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94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28977" y="659521"/>
            <a:ext cx="5906969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Наклон вперед из положения стоя на гимнастической скамье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золото –7см.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Серебро – 3см.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Бронза  –1см.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золото – 9см.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Серебро – 5см.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Бронза  – 3см.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CE43AD-C809-688B-A52B-41ED41863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691" y="2794841"/>
            <a:ext cx="3778370" cy="294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30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055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07629" y="165142"/>
            <a:ext cx="7324527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1600" dirty="0"/>
          </a:p>
          <a:p>
            <a:pPr marL="457200" indent="-457200">
              <a:lnSpc>
                <a:spcPct val="150000"/>
              </a:lnSpc>
            </a:pPr>
            <a:endParaRPr lang="ru-RU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B8F67-DC85-4438-8B73-D6EBD1476132}"/>
              </a:ext>
            </a:extLst>
          </p:cNvPr>
          <p:cNvSpPr txBox="1"/>
          <p:nvPr/>
        </p:nvSpPr>
        <p:spPr>
          <a:xfrm>
            <a:off x="1854680" y="698702"/>
            <a:ext cx="657332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физкультурно-спортивный комплекс «Готов к труду и обороне» (ГТО) 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программная и нормативная основа системы физического воспитания населения, устанавливающая государственные требования к уровню его физической подготовленности и нацеленная на развитие массового спорта и оздоровление нации, гармоничное и всестороннее развитие личности, воспитание патриотизма и обеспечение преемственности в осуществлении физического воспитания населения.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F6EA4B-1FC6-AD46-E1CA-EB93D8C8C5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284025"/>
            <a:ext cx="3569000" cy="310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28977" y="659521"/>
            <a:ext cx="590696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Наклон вперед из положения стоя на гимнастической скамье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485416-B099-6634-270B-D5A285926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55" y="1797353"/>
            <a:ext cx="2376454" cy="31686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08AB13-CBB5-E4CC-5E1F-301716523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360" y="1760855"/>
            <a:ext cx="2515308" cy="33537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14E319-756A-B25D-B9F3-00D2D46F3B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24" y="2243222"/>
            <a:ext cx="2259720" cy="323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83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25016"/>
            <a:ext cx="590696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Прыжок в длину с места толчком двумя ногами</a:t>
            </a:r>
          </a:p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золото – 140см.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Серебро – 120см.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Бронза  – 110см.</a:t>
            </a:r>
          </a:p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золото – 135см.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Серебро – 115см.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Бронза  – 105см.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5C877C-6442-5D32-9DB5-EC4489AA1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672" y="4396079"/>
            <a:ext cx="4328535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34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25016"/>
            <a:ext cx="590696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Прыжок в длину с места толчком двумя ногами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6E5DD6-5E51-06A0-FAF5-D1FE174C4E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955" y="1216175"/>
            <a:ext cx="2418569" cy="35087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B92E0D3-123B-63A4-B04B-BE70B3E15E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042" y="1679907"/>
            <a:ext cx="2504083" cy="333877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18E0136-B62E-6255-B8BB-9E2A560D74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46" y="2514601"/>
            <a:ext cx="2570394" cy="350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09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25016"/>
            <a:ext cx="590696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Прыжок в длину с места толчком двумя ногами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D06CAA-4DCD-AC7C-5770-483449DC8C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36" y="1585873"/>
            <a:ext cx="2843502" cy="46471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D27035-F99E-C10C-1E30-2F8CA16FB3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20" y="1664898"/>
            <a:ext cx="2636044" cy="456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22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25016"/>
            <a:ext cx="590696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Прыжок в длину с места толчком двумя ногами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7412C3-03EF-22B3-4571-8F92D6F4DB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964" y="1440611"/>
            <a:ext cx="2411061" cy="36058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5D2014-3856-743A-5BF0-52B8AEE4C3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00" y="1619933"/>
            <a:ext cx="2331720" cy="31089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E55712A-9EC4-AFFC-138E-DDA2510C7B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896" y="1410311"/>
            <a:ext cx="2331720" cy="352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93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25016"/>
            <a:ext cx="5906969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Поднимание туловища из положения лежа на спине за 1 минуту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золото – 35 раз.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Серебро – 24 раза.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Бронза  – 21 раз.</a:t>
            </a:r>
          </a:p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золото – 30 раз.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Серебро – 21 раз.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Бронза  – 18 раз.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3E50A5-3F82-1E24-E4EF-92C93D1D6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079" y="3671245"/>
            <a:ext cx="3205524" cy="258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79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42269"/>
            <a:ext cx="590696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Поднимание туловища из положения лежа на спине за 1 минуту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90BB00-5E2B-9CC5-2CB5-3020D47002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818" y="1867987"/>
            <a:ext cx="2712633" cy="32170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B66ED9-6727-FEF1-897D-8454038CBD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20" y="1867987"/>
            <a:ext cx="2712633" cy="321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90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42269"/>
            <a:ext cx="590696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Поднимание туловища из положения лежа на спине за 1 минуту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FCAF14-E86C-F34D-FA4A-2B63E3DF28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11" y="1887583"/>
            <a:ext cx="2954229" cy="38144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E46DE1-D8B9-27C0-0055-5CB8C8E06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19" y="1887583"/>
            <a:ext cx="2850655" cy="381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61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25016"/>
            <a:ext cx="590696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Метание теннисного мяча в цель (дистанция 6 метров, высота 2 метра) 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золото – 4 попадания.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Серебро – 3 попадания.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Бронза  – 2 попадания.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золото – 3 попадания.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Серебро – 2 попадания.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Бронза  – 1 попадание.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/>
          </a:p>
        </p:txBody>
      </p:sp>
    </p:spTree>
    <p:extLst>
      <p:ext uri="{BB962C8B-B14F-4D97-AF65-F5344CB8AC3E}">
        <p14:creationId xmlns:p14="http://schemas.microsoft.com/office/powerpoint/2010/main" val="1039996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25016"/>
            <a:ext cx="590696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Метание теннисного мяча в цель (дистанция 6 метров) 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661D3F-AC16-E682-DCC4-E955D967E4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883" y="1540214"/>
            <a:ext cx="2997337" cy="4572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C0C1B3-D3A4-84D7-E678-EE60EE4CB6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73" y="1540214"/>
            <a:ext cx="307894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21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055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07629" y="165142"/>
            <a:ext cx="7324527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1600" dirty="0"/>
          </a:p>
          <a:p>
            <a:pPr marL="457200" indent="-457200">
              <a:lnSpc>
                <a:spcPct val="150000"/>
              </a:lnSpc>
            </a:pPr>
            <a:endParaRPr lang="ru-RU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B8F67-DC85-4438-8B73-D6EBD1476132}"/>
              </a:ext>
            </a:extLst>
          </p:cNvPr>
          <p:cNvSpPr txBox="1"/>
          <p:nvPr/>
        </p:nvSpPr>
        <p:spPr>
          <a:xfrm>
            <a:off x="1837427" y="629690"/>
            <a:ext cx="6625086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ГТО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приобщение к здоровому активному образу жизни,  развитие физической культуры и формирование интереса к спорту  через физкультурно-оздоровительную организованную модель в ДОУ в условиях внедрения Всероссийского физкультурно-спортивного комплекса «ГТО».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комплекса ГТО:</a:t>
            </a:r>
          </a:p>
          <a:p>
            <a:pPr marL="180975" indent="-180975">
              <a:buFont typeface="Arial" panose="020B0604020202020204" pitchFamily="34" charset="0"/>
              <a:buChar char="•"/>
              <a:tabLst>
                <a:tab pos="266700" algn="l"/>
                <a:tab pos="361950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условия для внедрения Всероссийского физкультурно-спортивного комплекса ГТО;</a:t>
            </a:r>
          </a:p>
          <a:p>
            <a:pPr marL="180975" indent="-180975">
              <a:buFont typeface="Arial" panose="020B0604020202020204" pitchFamily="34" charset="0"/>
              <a:buChar char="•"/>
              <a:tabLst>
                <a:tab pos="266700" algn="l"/>
                <a:tab pos="361950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стремление к укреплению и сохранению собственного   здоровья  посредством формирования культуры здорового образа жизни;</a:t>
            </a:r>
          </a:p>
          <a:p>
            <a:pPr marL="180975" indent="-180975">
              <a:buFont typeface="Arial" panose="020B0604020202020204" pitchFamily="34" charset="0"/>
              <a:buChar char="•"/>
              <a:tabLst>
                <a:tab pos="266700" algn="l"/>
                <a:tab pos="361950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физические способности и двигательные навыки  в совместной двигательной деятельности детей;</a:t>
            </a:r>
          </a:p>
          <a:p>
            <a:pPr marL="180975" indent="-180975">
              <a:buFont typeface="Arial" panose="020B0604020202020204" pitchFamily="34" charset="0"/>
              <a:buChar char="•"/>
              <a:tabLst>
                <a:tab pos="266700" algn="l"/>
                <a:tab pos="361950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содействовать развитию интереса к занятиям физической культурой и спортом у воспитанников, их родителей и сотрудников ДОУ.</a:t>
            </a:r>
          </a:p>
          <a:p>
            <a:pPr>
              <a:tabLst>
                <a:tab pos="266700" algn="l"/>
                <a:tab pos="361950" algn="l"/>
              </a:tabLst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66700" algn="l"/>
                <a:tab pos="361950" algn="l"/>
              </a:tabLst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80975">
              <a:buFont typeface="Arial" panose="020B0604020202020204" pitchFamily="34" charset="0"/>
              <a:buChar char="•"/>
              <a:tabLst>
                <a:tab pos="266700" algn="l"/>
                <a:tab pos="361950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к формированию  здорового образа жизни у детей, родителей и педагогов;  </a:t>
            </a:r>
          </a:p>
          <a:p>
            <a:pPr marL="180975" indent="-180975">
              <a:buFont typeface="Arial" panose="020B0604020202020204" pitchFamily="34" charset="0"/>
              <a:buChar char="•"/>
              <a:tabLst>
                <a:tab pos="266700" algn="l"/>
                <a:tab pos="361950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интереса детей к физическим упражнениям и спорту;</a:t>
            </a:r>
          </a:p>
          <a:p>
            <a:pPr marL="180975" indent="-180975">
              <a:buFont typeface="Arial" panose="020B0604020202020204" pitchFamily="34" charset="0"/>
              <a:buChar char="•"/>
              <a:tabLst>
                <a:tab pos="266700" algn="l"/>
                <a:tab pos="361950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норм ГТО 1 ступени участниками образовательного процесса;</a:t>
            </a:r>
          </a:p>
          <a:p>
            <a:pPr marL="180975" indent="-180975">
              <a:buFont typeface="Arial" panose="020B0604020202020204" pitchFamily="34" charset="0"/>
              <a:buChar char="•"/>
              <a:tabLst>
                <a:tab pos="266700" algn="l"/>
                <a:tab pos="361950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физической и психологической предрасположенности дошкольника к какому-либо виду спорта.</a:t>
            </a:r>
          </a:p>
          <a:p>
            <a:pPr>
              <a:tabLst>
                <a:tab pos="266700" algn="l"/>
                <a:tab pos="361950" algn="l"/>
              </a:tabLst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Возрастная группа: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6-7лет.</a:t>
            </a:r>
          </a:p>
        </p:txBody>
      </p:sp>
    </p:spTree>
    <p:extLst>
      <p:ext uri="{BB962C8B-B14F-4D97-AF65-F5344CB8AC3E}">
        <p14:creationId xmlns:p14="http://schemas.microsoft.com/office/powerpoint/2010/main" val="2913180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25016"/>
            <a:ext cx="590696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тренировки</a:t>
            </a: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0BF350-20E8-9236-EBA6-F7F622C7AB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75" y="1075745"/>
            <a:ext cx="3331028" cy="26261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BED898-B6B8-1A98-15CE-6ABFCDF8A9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19" y="1075745"/>
            <a:ext cx="3014557" cy="26261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9879E4-13FD-2D3F-C32E-31BBE6B0DD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77" y="3845076"/>
            <a:ext cx="3709852" cy="278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91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25016"/>
            <a:ext cx="590696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тренировки</a:t>
            </a: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C2F537-00AB-3A20-D9BA-AE44390455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02" y="1076791"/>
            <a:ext cx="3031934" cy="28488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AC6934-2EE6-974E-56D6-85158EC5EA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527" y="3965452"/>
            <a:ext cx="2859820" cy="25472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A76D05-D07E-6360-BA3D-C5AD87FC50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527" y="1076791"/>
            <a:ext cx="2859820" cy="284888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1A5CF46-9174-970A-074E-35A64BDB87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02" y="3988899"/>
            <a:ext cx="3031934" cy="250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57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25016"/>
            <a:ext cx="590696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тренировки</a:t>
            </a: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3ACF11-403D-CBAD-D1EC-1BD20A55F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74" y="1507466"/>
            <a:ext cx="5408762" cy="405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86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25016"/>
            <a:ext cx="590696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тренировки</a:t>
            </a: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D05AA0-77EF-EF39-2801-AD86B8E8A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84" y="1268084"/>
            <a:ext cx="6304472" cy="457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74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25016"/>
            <a:ext cx="59069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нормативов на начало года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C47B63A8-8FBF-224B-07D1-A31861E1C7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403301"/>
              </p:ext>
            </p:extLst>
          </p:nvPr>
        </p:nvGraphicFramePr>
        <p:xfrm>
          <a:off x="1390650" y="1124713"/>
          <a:ext cx="7639050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3086">
                  <a:extLst>
                    <a:ext uri="{9D8B030D-6E8A-4147-A177-3AD203B41FA5}">
                      <a16:colId xmlns:a16="http://schemas.microsoft.com/office/drawing/2014/main" val="2486463274"/>
                    </a:ext>
                  </a:extLst>
                </a:gridCol>
                <a:gridCol w="820539">
                  <a:extLst>
                    <a:ext uri="{9D8B030D-6E8A-4147-A177-3AD203B41FA5}">
                      <a16:colId xmlns:a16="http://schemas.microsoft.com/office/drawing/2014/main" val="881986072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300567846"/>
                    </a:ext>
                  </a:extLst>
                </a:gridCol>
                <a:gridCol w="949613">
                  <a:extLst>
                    <a:ext uri="{9D8B030D-6E8A-4147-A177-3AD203B41FA5}">
                      <a16:colId xmlns:a16="http://schemas.microsoft.com/office/drawing/2014/main" val="1929590393"/>
                    </a:ext>
                  </a:extLst>
                </a:gridCol>
                <a:gridCol w="1165328">
                  <a:extLst>
                    <a:ext uri="{9D8B030D-6E8A-4147-A177-3AD203B41FA5}">
                      <a16:colId xmlns:a16="http://schemas.microsoft.com/office/drawing/2014/main" val="4286888014"/>
                    </a:ext>
                  </a:extLst>
                </a:gridCol>
                <a:gridCol w="838758">
                  <a:extLst>
                    <a:ext uri="{9D8B030D-6E8A-4147-A177-3AD203B41FA5}">
                      <a16:colId xmlns:a16="http://schemas.microsoft.com/office/drawing/2014/main" val="1012358022"/>
                    </a:ext>
                  </a:extLst>
                </a:gridCol>
                <a:gridCol w="724267">
                  <a:extLst>
                    <a:ext uri="{9D8B030D-6E8A-4147-A177-3AD203B41FA5}">
                      <a16:colId xmlns:a16="http://schemas.microsoft.com/office/drawing/2014/main" val="668277757"/>
                    </a:ext>
                  </a:extLst>
                </a:gridCol>
                <a:gridCol w="655909">
                  <a:extLst>
                    <a:ext uri="{9D8B030D-6E8A-4147-A177-3AD203B41FA5}">
                      <a16:colId xmlns:a16="http://schemas.microsoft.com/office/drawing/2014/main" val="1294501660"/>
                    </a:ext>
                  </a:extLst>
                </a:gridCol>
              </a:tblGrid>
              <a:tr h="1168189">
                <a:tc>
                  <a:txBody>
                    <a:bodyPr/>
                    <a:lstStyle/>
                    <a:p>
                      <a:r>
                        <a:rPr lang="ru-RU" dirty="0"/>
                        <a:t>Участники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Бег</a:t>
                      </a:r>
                    </a:p>
                    <a:p>
                      <a:r>
                        <a:rPr lang="ru-RU" dirty="0"/>
                        <a:t>(3</a:t>
                      </a:r>
                      <a:r>
                        <a:rPr lang="en-US" dirty="0"/>
                        <a:t>*10)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Прыж</a:t>
                      </a:r>
                      <a:r>
                        <a:rPr lang="ru-RU" dirty="0"/>
                        <a:t>. в длину с места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Наклон со скамьи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Подним</a:t>
                      </a:r>
                      <a:r>
                        <a:rPr lang="ru-RU" dirty="0"/>
                        <a:t>. туловища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Сгиб. и разгиб рук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Мет.</a:t>
                      </a:r>
                    </a:p>
                    <a:p>
                      <a:r>
                        <a:rPr lang="ru-RU" dirty="0" err="1"/>
                        <a:t>тен</a:t>
                      </a:r>
                      <a:r>
                        <a:rPr lang="ru-RU" dirty="0"/>
                        <a:t>. мяча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См. пер.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731375"/>
                  </a:ext>
                </a:extLst>
              </a:tr>
              <a:tr h="629025">
                <a:tc>
                  <a:txBody>
                    <a:bodyPr/>
                    <a:lstStyle/>
                    <a:p>
                      <a:r>
                        <a:rPr lang="ru-RU" dirty="0"/>
                        <a:t>1.Ечевский Тимофей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</a:t>
                      </a:r>
                      <a:r>
                        <a:rPr lang="ru-RU" dirty="0"/>
                        <a:t>см.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12см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35 раз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60 раз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</a:t>
                      </a:r>
                    </a:p>
                    <a:p>
                      <a:r>
                        <a:rPr lang="ru-RU" dirty="0"/>
                        <a:t>раза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 </a:t>
                      </a:r>
                    </a:p>
                    <a:p>
                      <a:r>
                        <a:rPr lang="ru-RU" dirty="0"/>
                        <a:t>мин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054441"/>
                  </a:ext>
                </a:extLst>
              </a:tr>
              <a:tr h="629025">
                <a:tc>
                  <a:txBody>
                    <a:bodyPr/>
                    <a:lstStyle/>
                    <a:p>
                      <a:r>
                        <a:rPr lang="ru-RU" dirty="0"/>
                        <a:t>2. Фролов Артем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147</a:t>
                      </a:r>
                      <a:r>
                        <a:rPr lang="ru-RU" dirty="0"/>
                        <a:t>см.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35 раз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45 раз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</a:t>
                      </a:r>
                    </a:p>
                    <a:p>
                      <a:r>
                        <a:rPr lang="ru-RU" dirty="0"/>
                        <a:t>раза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</a:t>
                      </a:r>
                    </a:p>
                    <a:p>
                      <a:r>
                        <a:rPr lang="ru-RU" dirty="0"/>
                        <a:t>мин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806720"/>
                  </a:ext>
                </a:extLst>
              </a:tr>
              <a:tr h="629025">
                <a:tc>
                  <a:txBody>
                    <a:bodyPr/>
                    <a:lstStyle/>
                    <a:p>
                      <a:r>
                        <a:rPr lang="ru-RU" dirty="0"/>
                        <a:t>3. Попов Дмитрий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8.2с.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</a:t>
                      </a:r>
                      <a:r>
                        <a:rPr lang="ru-RU" dirty="0"/>
                        <a:t>см.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35 раз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40 раз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  <a:p>
                      <a:r>
                        <a:rPr lang="ru-RU" dirty="0"/>
                        <a:t>раз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</a:t>
                      </a:r>
                    </a:p>
                    <a:p>
                      <a:r>
                        <a:rPr lang="ru-RU" dirty="0"/>
                        <a:t>мин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708331"/>
                  </a:ext>
                </a:extLst>
              </a:tr>
              <a:tr h="629025">
                <a:tc>
                  <a:txBody>
                    <a:bodyPr/>
                    <a:lstStyle/>
                    <a:p>
                      <a:r>
                        <a:rPr lang="ru-RU" dirty="0"/>
                        <a:t>4. Данилов Влад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9.2с.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140</a:t>
                      </a:r>
                      <a:r>
                        <a:rPr lang="ru-RU" dirty="0"/>
                        <a:t>см.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14см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35 раз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25 раз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  <a:p>
                      <a:r>
                        <a:rPr lang="ru-RU" dirty="0"/>
                        <a:t>раза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5.30</a:t>
                      </a:r>
                    </a:p>
                    <a:p>
                      <a:r>
                        <a:rPr lang="ru-RU" dirty="0"/>
                        <a:t>мин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825490"/>
                  </a:ext>
                </a:extLst>
              </a:tr>
              <a:tr h="629025">
                <a:tc>
                  <a:txBody>
                    <a:bodyPr/>
                    <a:lstStyle/>
                    <a:p>
                      <a:r>
                        <a:rPr lang="ru-RU" dirty="0"/>
                        <a:t>5. </a:t>
                      </a:r>
                      <a:r>
                        <a:rPr lang="ru-RU" dirty="0" err="1"/>
                        <a:t>Евсегнеев</a:t>
                      </a:r>
                      <a:r>
                        <a:rPr lang="ru-RU" dirty="0"/>
                        <a:t> Даниил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9.3с.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</a:t>
                      </a:r>
                      <a:r>
                        <a:rPr lang="ru-RU" dirty="0"/>
                        <a:t>см.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 раз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 раз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 раз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</a:t>
                      </a:r>
                    </a:p>
                    <a:p>
                      <a:r>
                        <a:rPr lang="ru-RU" dirty="0"/>
                        <a:t>мин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291726"/>
                  </a:ext>
                </a:extLst>
              </a:tr>
              <a:tr h="629025">
                <a:tc>
                  <a:txBody>
                    <a:bodyPr/>
                    <a:lstStyle/>
                    <a:p>
                      <a:r>
                        <a:rPr lang="ru-RU" dirty="0"/>
                        <a:t>6.  </a:t>
                      </a:r>
                      <a:r>
                        <a:rPr lang="ru-RU" dirty="0" err="1"/>
                        <a:t>Инякин</a:t>
                      </a:r>
                      <a:r>
                        <a:rPr lang="ru-RU" dirty="0"/>
                        <a:t> Гордей             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9.5с.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140</a:t>
                      </a:r>
                      <a:r>
                        <a:rPr lang="ru-RU" dirty="0"/>
                        <a:t>см.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26 раз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 раз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</a:t>
                      </a:r>
                    </a:p>
                    <a:p>
                      <a:r>
                        <a:rPr lang="ru-RU" dirty="0"/>
                        <a:t>мин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552542"/>
                  </a:ext>
                </a:extLst>
              </a:tr>
              <a:tr h="629025">
                <a:tc>
                  <a:txBody>
                    <a:bodyPr/>
                    <a:lstStyle/>
                    <a:p>
                      <a:r>
                        <a:rPr lang="ru-RU" dirty="0"/>
                        <a:t>7. Зобнина Мирослава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9.5с.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139</a:t>
                      </a:r>
                      <a:r>
                        <a:rPr lang="ru-RU" dirty="0"/>
                        <a:t>см.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18см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 раз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 раз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 мин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603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9044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25016"/>
            <a:ext cx="59069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нормативов на начало года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C47B63A8-8FBF-224B-07D1-A31861E1C7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591695"/>
              </p:ext>
            </p:extLst>
          </p:nvPr>
        </p:nvGraphicFramePr>
        <p:xfrm>
          <a:off x="1409699" y="1304925"/>
          <a:ext cx="7572375" cy="4928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9484">
                  <a:extLst>
                    <a:ext uri="{9D8B030D-6E8A-4147-A177-3AD203B41FA5}">
                      <a16:colId xmlns:a16="http://schemas.microsoft.com/office/drawing/2014/main" val="2486463274"/>
                    </a:ext>
                  </a:extLst>
                </a:gridCol>
                <a:gridCol w="745050">
                  <a:extLst>
                    <a:ext uri="{9D8B030D-6E8A-4147-A177-3AD203B41FA5}">
                      <a16:colId xmlns:a16="http://schemas.microsoft.com/office/drawing/2014/main" val="881986072"/>
                    </a:ext>
                  </a:extLst>
                </a:gridCol>
                <a:gridCol w="731195">
                  <a:extLst>
                    <a:ext uri="{9D8B030D-6E8A-4147-A177-3AD203B41FA5}">
                      <a16:colId xmlns:a16="http://schemas.microsoft.com/office/drawing/2014/main" val="2300567846"/>
                    </a:ext>
                  </a:extLst>
                </a:gridCol>
                <a:gridCol w="821341">
                  <a:extLst>
                    <a:ext uri="{9D8B030D-6E8A-4147-A177-3AD203B41FA5}">
                      <a16:colId xmlns:a16="http://schemas.microsoft.com/office/drawing/2014/main" val="1929590393"/>
                    </a:ext>
                  </a:extLst>
                </a:gridCol>
                <a:gridCol w="741212">
                  <a:extLst>
                    <a:ext uri="{9D8B030D-6E8A-4147-A177-3AD203B41FA5}">
                      <a16:colId xmlns:a16="http://schemas.microsoft.com/office/drawing/2014/main" val="4286888014"/>
                    </a:ext>
                  </a:extLst>
                </a:gridCol>
                <a:gridCol w="791294">
                  <a:extLst>
                    <a:ext uri="{9D8B030D-6E8A-4147-A177-3AD203B41FA5}">
                      <a16:colId xmlns:a16="http://schemas.microsoft.com/office/drawing/2014/main" val="1012358022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val="668277757"/>
                    </a:ext>
                  </a:extLst>
                </a:gridCol>
                <a:gridCol w="871424">
                  <a:extLst>
                    <a:ext uri="{9D8B030D-6E8A-4147-A177-3AD203B41FA5}">
                      <a16:colId xmlns:a16="http://schemas.microsoft.com/office/drawing/2014/main" val="1294501660"/>
                    </a:ext>
                  </a:extLst>
                </a:gridCol>
              </a:tblGrid>
              <a:tr h="1482228">
                <a:tc>
                  <a:txBody>
                    <a:bodyPr/>
                    <a:lstStyle/>
                    <a:p>
                      <a:r>
                        <a:rPr lang="ru-RU" dirty="0"/>
                        <a:t>Участники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Бег 30м.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Пр.в</a:t>
                      </a:r>
                      <a:r>
                        <a:rPr lang="ru-RU" dirty="0"/>
                        <a:t> дл.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Накл.</a:t>
                      </a:r>
                    </a:p>
                    <a:p>
                      <a:r>
                        <a:rPr lang="ru-RU" dirty="0"/>
                        <a:t>со </a:t>
                      </a:r>
                      <a:r>
                        <a:rPr lang="ru-RU" dirty="0" err="1"/>
                        <a:t>ск</a:t>
                      </a:r>
                      <a:r>
                        <a:rPr lang="ru-RU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Под.</a:t>
                      </a:r>
                    </a:p>
                    <a:p>
                      <a:r>
                        <a:rPr lang="ru-RU" dirty="0" err="1"/>
                        <a:t>Тул</a:t>
                      </a:r>
                      <a:r>
                        <a:rPr lang="ru-RU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Сгиб.</a:t>
                      </a:r>
                    </a:p>
                    <a:p>
                      <a:r>
                        <a:rPr lang="ru-RU" dirty="0"/>
                        <a:t>и разг. рук.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Мет. </a:t>
                      </a:r>
                      <a:r>
                        <a:rPr lang="ru-RU" dirty="0" err="1"/>
                        <a:t>тен</a:t>
                      </a:r>
                      <a:r>
                        <a:rPr lang="ru-RU" dirty="0"/>
                        <a:t>. мяча.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См. пер.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731375"/>
                  </a:ext>
                </a:extLst>
              </a:tr>
              <a:tr h="86145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dirty="0"/>
                        <a:t>8. </a:t>
                      </a:r>
                      <a:r>
                        <a:rPr lang="ru-RU" dirty="0" err="1"/>
                        <a:t>Колеватова</a:t>
                      </a:r>
                      <a:endParaRPr lang="ru-RU" dirty="0"/>
                    </a:p>
                    <a:p>
                      <a:pPr marL="0" indent="0">
                        <a:buNone/>
                      </a:pPr>
                      <a:r>
                        <a:rPr lang="ru-RU" dirty="0"/>
                        <a:t>Мария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9.6с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130</a:t>
                      </a:r>
                      <a:r>
                        <a:rPr lang="ru-RU" dirty="0"/>
                        <a:t>см.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16</a:t>
                      </a:r>
                    </a:p>
                    <a:p>
                      <a:r>
                        <a:rPr lang="ru-RU" dirty="0"/>
                        <a:t>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 раз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33</a:t>
                      </a:r>
                    </a:p>
                    <a:p>
                      <a:r>
                        <a:rPr lang="ru-RU" dirty="0"/>
                        <a:t>раза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6.30</a:t>
                      </a:r>
                    </a:p>
                    <a:p>
                      <a:r>
                        <a:rPr lang="ru-RU" dirty="0"/>
                        <a:t>мин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054441"/>
                  </a:ext>
                </a:extLst>
              </a:tr>
              <a:tr h="861457">
                <a:tc>
                  <a:txBody>
                    <a:bodyPr/>
                    <a:lstStyle/>
                    <a:p>
                      <a:r>
                        <a:rPr lang="ru-RU" dirty="0"/>
                        <a:t>9. Гунько Ольга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9.8с.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138 см.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</a:t>
                      </a:r>
                    </a:p>
                    <a:p>
                      <a:r>
                        <a:rPr lang="ru-RU" dirty="0"/>
                        <a:t>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 раз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 </a:t>
                      </a:r>
                    </a:p>
                    <a:p>
                      <a:r>
                        <a:rPr lang="ru-RU" dirty="0"/>
                        <a:t>раз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6.50</a:t>
                      </a:r>
                    </a:p>
                    <a:p>
                      <a:r>
                        <a:rPr lang="ru-RU" dirty="0"/>
                        <a:t>мин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806720"/>
                  </a:ext>
                </a:extLst>
              </a:tr>
              <a:tr h="861457">
                <a:tc>
                  <a:txBody>
                    <a:bodyPr/>
                    <a:lstStyle/>
                    <a:p>
                      <a:r>
                        <a:rPr lang="ru-RU" dirty="0"/>
                        <a:t>10. Звягина Екатерина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9.5с.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140</a:t>
                      </a:r>
                      <a:r>
                        <a:rPr lang="ru-RU" dirty="0"/>
                        <a:t>см.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</a:t>
                      </a:r>
                    </a:p>
                    <a:p>
                      <a:r>
                        <a:rPr lang="ru-RU" dirty="0"/>
                        <a:t>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 раз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34 раза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</a:t>
                      </a:r>
                    </a:p>
                    <a:p>
                      <a:r>
                        <a:rPr lang="ru-RU" dirty="0"/>
                        <a:t>мин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708331"/>
                  </a:ext>
                </a:extLst>
              </a:tr>
              <a:tr h="861457">
                <a:tc>
                  <a:txBody>
                    <a:bodyPr/>
                    <a:lstStyle/>
                    <a:p>
                      <a:r>
                        <a:rPr lang="ru-RU" dirty="0"/>
                        <a:t>11. Медведева Валерия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130</a:t>
                      </a:r>
                      <a:r>
                        <a:rPr lang="ru-RU" dirty="0"/>
                        <a:t>см.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11</a:t>
                      </a:r>
                    </a:p>
                    <a:p>
                      <a:r>
                        <a:rPr lang="ru-RU" dirty="0"/>
                        <a:t>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27 раз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</a:t>
                      </a:r>
                    </a:p>
                    <a:p>
                      <a:r>
                        <a:rPr lang="ru-RU" dirty="0"/>
                        <a:t>раз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</a:t>
                      </a:r>
                    </a:p>
                    <a:p>
                      <a:r>
                        <a:rPr lang="ru-RU" dirty="0"/>
                        <a:t>мин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825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1751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25016"/>
            <a:ext cx="59069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нормативов на начало года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890629847"/>
              </p:ext>
            </p:extLst>
          </p:nvPr>
        </p:nvGraphicFramePr>
        <p:xfrm>
          <a:off x="2183363" y="1604865"/>
          <a:ext cx="6512768" cy="3862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165432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25016"/>
            <a:ext cx="59069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нормативов на конец года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045614067"/>
              </p:ext>
            </p:extLst>
          </p:nvPr>
        </p:nvGraphicFramePr>
        <p:xfrm>
          <a:off x="2000250" y="1590675"/>
          <a:ext cx="6695881" cy="3877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52575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25016"/>
            <a:ext cx="5906969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первые результаты в ГТО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6 дошкольников 2 человека сдали все нормативы на золотой значок.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Куделина Софья.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Ечевский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Тимофей.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Фролов Артем, Ануфриев Сева, Анненкова Мария, Орлова Елизавета сдали на нормативы серебро.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5132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25016"/>
            <a:ext cx="590696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первые результаты в ГТО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2FB6FE-9017-69DE-CC82-E182E1069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362" y="1133475"/>
            <a:ext cx="5745343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22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923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07629" y="165142"/>
            <a:ext cx="7324527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1600" dirty="0"/>
          </a:p>
          <a:p>
            <a:pPr marL="457200" indent="-457200">
              <a:lnSpc>
                <a:spcPct val="150000"/>
              </a:lnSpc>
            </a:pPr>
            <a:endParaRPr lang="ru-RU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B8F67-DC85-4438-8B73-D6EBD1476132}"/>
              </a:ext>
            </a:extLst>
          </p:cNvPr>
          <p:cNvSpPr txBox="1"/>
          <p:nvPr/>
        </p:nvSpPr>
        <p:spPr>
          <a:xfrm>
            <a:off x="2078966" y="643812"/>
            <a:ext cx="619885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истории ГТО</a:t>
            </a:r>
          </a:p>
          <a:p>
            <a:pPr algn="ctr"/>
            <a:endParaRPr lang="ru-RU" sz="2000" b="1" dirty="0"/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 ввести всесоюзные испытания «Готов к труду и обороне» поступило в 1930 году, а ещё через год был сформирован первый комплекс ГТО, включавший 21 норматив.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Ранее программа охватывала возраст от 10 до 60 лет.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Возродили комплекс «Готов к труду и обороне» в 2014 году. Был утвержден новый перечень испытаний, разработаны нормативы, а также дизайн знаков отличия.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три: золотой, бронзовый, серебряный.</a:t>
            </a:r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pPr marL="93663" indent="-93663">
              <a:buFont typeface="Arial" pitchFamily="34" charset="0"/>
              <a:buChar char="•"/>
            </a:pPr>
            <a:endParaRPr lang="ru-RU" sz="1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066A4B-73F9-D01F-D648-30DC9EE7C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92" y="3959990"/>
            <a:ext cx="4572000" cy="225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826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25016"/>
            <a:ext cx="590696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проходит ГТО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принять участие в ГТО и получить заветный значок, прежде всего, нужно родителям зарегистрировать ребенка  на официальном сайте ГТО.</a:t>
            </a:r>
          </a:p>
          <a:p>
            <a:pPr indent="45000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в специальную форму вводите имя ребенка и фамилию, контактные данные, адрес, фото ребенка и выбираются нормативы, которые необходимо сдать. После регистрации на личной странице есть у каждого УИН, который необходимо сообщить педагогу.</a:t>
            </a:r>
          </a:p>
          <a:p>
            <a:pPr indent="45000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получить медицинский допуск у врача.  Без подтверждения здоровья  ребенка не допустят к сдаче нормативов.</a:t>
            </a:r>
          </a:p>
        </p:txBody>
      </p:sp>
    </p:spTree>
    <p:extLst>
      <p:ext uri="{BB962C8B-B14F-4D97-AF65-F5344CB8AC3E}">
        <p14:creationId xmlns:p14="http://schemas.microsoft.com/office/powerpoint/2010/main" val="37334687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25016"/>
            <a:ext cx="590696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Согласие родителей на участие в ГТО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21EF5088-C6CF-A752-757B-18A11F7A73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975052"/>
              </p:ext>
            </p:extLst>
          </p:nvPr>
        </p:nvGraphicFramePr>
        <p:xfrm>
          <a:off x="2372264" y="1199073"/>
          <a:ext cx="6202392" cy="4744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071">
                  <a:extLst>
                    <a:ext uri="{9D8B030D-6E8A-4147-A177-3AD203B41FA5}">
                      <a16:colId xmlns:a16="http://schemas.microsoft.com/office/drawing/2014/main" val="3187988512"/>
                    </a:ext>
                  </a:extLst>
                </a:gridCol>
                <a:gridCol w="1999886">
                  <a:extLst>
                    <a:ext uri="{9D8B030D-6E8A-4147-A177-3AD203B41FA5}">
                      <a16:colId xmlns:a16="http://schemas.microsoft.com/office/drawing/2014/main" val="2173202261"/>
                    </a:ext>
                  </a:extLst>
                </a:gridCol>
                <a:gridCol w="1230170">
                  <a:extLst>
                    <a:ext uri="{9D8B030D-6E8A-4147-A177-3AD203B41FA5}">
                      <a16:colId xmlns:a16="http://schemas.microsoft.com/office/drawing/2014/main" val="2342723434"/>
                    </a:ext>
                  </a:extLst>
                </a:gridCol>
                <a:gridCol w="1250787">
                  <a:extLst>
                    <a:ext uri="{9D8B030D-6E8A-4147-A177-3AD203B41FA5}">
                      <a16:colId xmlns:a16="http://schemas.microsoft.com/office/drawing/2014/main" val="4119520966"/>
                    </a:ext>
                  </a:extLst>
                </a:gridCol>
                <a:gridCol w="1240478">
                  <a:extLst>
                    <a:ext uri="{9D8B030D-6E8A-4147-A177-3AD203B41FA5}">
                      <a16:colId xmlns:a16="http://schemas.microsoft.com/office/drawing/2014/main" val="2270968946"/>
                    </a:ext>
                  </a:extLst>
                </a:gridCol>
              </a:tblGrid>
              <a:tr h="1113280">
                <a:tc>
                  <a:txBody>
                    <a:bodyPr/>
                    <a:lstStyle/>
                    <a:p>
                      <a:r>
                        <a:rPr lang="ru-RU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ФИО </a:t>
                      </a:r>
                    </a:p>
                    <a:p>
                      <a:r>
                        <a:rPr lang="ru-RU" dirty="0"/>
                        <a:t>участника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Дата рождения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Согласие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Подпись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543136"/>
                  </a:ext>
                </a:extLst>
              </a:tr>
              <a:tr h="726250">
                <a:tc>
                  <a:txBody>
                    <a:bodyPr/>
                    <a:lstStyle/>
                    <a:p>
                      <a:r>
                        <a:rPr lang="ru-RU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186503"/>
                  </a:ext>
                </a:extLst>
              </a:tr>
              <a:tr h="726250">
                <a:tc>
                  <a:txBody>
                    <a:bodyPr/>
                    <a:lstStyle/>
                    <a:p>
                      <a:r>
                        <a:rPr lang="ru-RU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720095"/>
                  </a:ext>
                </a:extLst>
              </a:tr>
              <a:tr h="726250">
                <a:tc>
                  <a:txBody>
                    <a:bodyPr/>
                    <a:lstStyle/>
                    <a:p>
                      <a:r>
                        <a:rPr lang="ru-RU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38510"/>
                  </a:ext>
                </a:extLst>
              </a:tr>
              <a:tr h="726250">
                <a:tc>
                  <a:txBody>
                    <a:bodyPr/>
                    <a:lstStyle/>
                    <a:p>
                      <a:r>
                        <a:rPr lang="ru-RU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07223"/>
                  </a:ext>
                </a:extLst>
              </a:tr>
              <a:tr h="726250">
                <a:tc>
                  <a:txBody>
                    <a:bodyPr/>
                    <a:lstStyle/>
                    <a:p>
                      <a:r>
                        <a:rPr lang="ru-RU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707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30226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580736" y="625016"/>
            <a:ext cx="590696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и педагогами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работах педагогов разных времен отражены вопросы важности сотрудничества педагогов и родителей в вопросах воспитания детей.</a:t>
            </a:r>
          </a:p>
          <a:p>
            <a:pPr indent="45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Федеральном Законе «Об образовании» отмечено наличие у родителей преимущественного права на воспитание детей перед всеми другими лицами, обязанность заложить основы не только нравственного и интеллектуального, но и физического, развития ребенка.</a:t>
            </a:r>
          </a:p>
          <a:p>
            <a:pPr indent="45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ДОУ и семьи является одним из условий участия детей в выполнении нормативов ГТО. </a:t>
            </a:r>
          </a:p>
          <a:p>
            <a:pPr indent="45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Успешная сдача норм ГТО начинается с организации образа жизни в семье и заинтересованности родителей. Поэтому важными условиями участия дошкольников в сдаче норм ГТО: целенаправленность, систематичность воспитательного воздействия, личный пример родителей.</a:t>
            </a:r>
          </a:p>
          <a:p>
            <a:pPr indent="45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Поэтому воспитатели и инструктор детского сада должны взаимодействовать с родителями в вопросах сдачи норм ГТО.</a:t>
            </a:r>
          </a:p>
          <a:p>
            <a:pPr indent="450000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7597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641121" y="650895"/>
            <a:ext cx="590696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ГТО с дошкольного возраста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Очень важно с дошкольного возраста прививать детям любовь к спорту, здоровому образу жизни.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Необходимо, чтобы дети понимали важность здорового образа жизни, важность оптимистического настроя для счастливого будущего: желание быть здоровым, заниматься спортом, закаляться, стремиться никогда не унывать, быть веселым.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Именно в дошкольном возрасте закладывается основа для физического развития, здоровья и характера человека в будущем.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Этот период детства характеризуется постепенным совершенствованием всех функций детского организма.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Ребенок этого возраста отличается чрезвычайной пластичностью.</a:t>
            </a:r>
          </a:p>
          <a:p>
            <a:pPr algn="ctr"/>
            <a:endParaRPr lang="ru-RU" sz="2000" u="sng" dirty="0"/>
          </a:p>
        </p:txBody>
      </p:sp>
    </p:spTree>
    <p:extLst>
      <p:ext uri="{BB962C8B-B14F-4D97-AF65-F5344CB8AC3E}">
        <p14:creationId xmlns:p14="http://schemas.microsoft.com/office/powerpoint/2010/main" val="4484458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0795" y="1355053"/>
            <a:ext cx="463780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02562" y="1203619"/>
            <a:ext cx="65741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>
              <a:buFont typeface="Arial" pitchFamily="34" charset="0"/>
              <a:buChar char="•"/>
            </a:pPr>
            <a:endParaRPr lang="ru-RU" dirty="0"/>
          </a:p>
          <a:p>
            <a:pPr>
              <a:buFont typeface="Arial" pitchFamily="34" charset="0"/>
              <a:buChar char="•"/>
            </a:pPr>
            <a:endParaRPr lang="ru-RU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38308" y="6114534"/>
            <a:ext cx="1613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Мережко М.В.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0C6E60-E3E5-4227-9B51-3B61D8D2E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85" y="2403222"/>
            <a:ext cx="3789198" cy="296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82387" y="156986"/>
            <a:ext cx="4055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Знак ГТО</a:t>
            </a:r>
            <a:endParaRPr lang="ru-RU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823628-78C9-44D1-80F2-A799BCD08C30}"/>
              </a:ext>
            </a:extLst>
          </p:cNvPr>
          <p:cNvSpPr txBox="1"/>
          <p:nvPr/>
        </p:nvSpPr>
        <p:spPr>
          <a:xfrm>
            <a:off x="2278173" y="1147313"/>
            <a:ext cx="6020439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 отличия изготавливают из железа с покрытием, имитирующим золото, серебро или бронзу, с высококачественной полировкой, размером 24×24 мм, и толщиной металла 1,2 мм.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Документом, подтверждающим факт вручения знака отличия (бронзового, серебряного или золотого) соответствующей ступени комплекса ГТО является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к знаку отличия.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имеет форму книжки, размером 140×95 мм, с обложкой коричнево-бордового цвета и изображением знака отличия и текстовыми блоками на развороте.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3AA276-DFA1-94FB-CBFF-568C3ECB6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167" y="2001328"/>
            <a:ext cx="3007278" cy="203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82387" y="156986"/>
            <a:ext cx="4055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Ступени комплекса ГТО</a:t>
            </a:r>
            <a:endParaRPr lang="ru-RU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823628-78C9-44D1-80F2-A799BCD08C30}"/>
              </a:ext>
            </a:extLst>
          </p:cNvPr>
          <p:cNvSpPr txBox="1"/>
          <p:nvPr/>
        </p:nvSpPr>
        <p:spPr>
          <a:xfrm>
            <a:off x="2278173" y="1147313"/>
            <a:ext cx="6020439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ступень — мальчики и девочки от 6 до 8 лет включительно (1-2 класс);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ступень — мальчики и девочки от 9 до 10 лет включительно (3-4 класс);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ступень — мальчики и девочки от 11 до 12 лет включительно (5-6 класс);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ступень — юноши и девушки от 13 до 15 лет включительно (7-9 класс);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ступень — юноши и девушки от 16 до 17 лет включительно (10-11 класс);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ступень — мужчины и женщины от 18 до 29 лет включительно;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ступень — мужчины и женщины от 30 до 39 лет включительно;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ступень — мужчины и женщины от 40 до 49 лет включительно;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ступень — мужчины и женщины от 50 до 59 лет включительно;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ступень — мужчины и женщины от 60 до 69 лет включительно;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ступень — мужчины и женщины 70 лет и старше.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259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82387" y="156986"/>
            <a:ext cx="4055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Испытания (тесты) комплекса ГТО</a:t>
            </a:r>
            <a:endParaRPr lang="ru-RU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823628-78C9-44D1-80F2-A799BCD08C30}"/>
              </a:ext>
            </a:extLst>
          </p:cNvPr>
          <p:cNvSpPr txBox="1"/>
          <p:nvPr/>
        </p:nvSpPr>
        <p:spPr>
          <a:xfrm>
            <a:off x="2278173" y="1147313"/>
            <a:ext cx="6020439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(тесты) подразделяют на обязательные испытания и испытания по выбору.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испытаний (тестов)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Челночный бег 3×10 метров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 на 30, 60, 100 метров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 на 1000; 1500; 2000; 3000 метров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Смешанное передвижение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Прыжок в длину с места толчком двумя ногами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Прыжок в длину с разбега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Подтягивание из виса лёжа на низкой перекладине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Подтягивание из виса на высокой перекладине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Сгибание и разгибание рук в упоре лежа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Рывок гири 16 килограммов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Поднимание туловища из положения «лёжа на спине» (за 1 минуту)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Наклон вперёд из положения «стоя с прямыми ногами на полу» или на гимнастической скамье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Метание теннисного мяча в цель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Метание спортивного снаряда на дальность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Плавание на 25, 50 метров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 на лыжах на 1, 2, 3, 5 км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Кросс по пересечённой местности на 1, 2, 3, 5 км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Стрельба из пневматической винтовки или электронного оружия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Туристский поход с проверкой туристских навыков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Скандинавская ходьба</a:t>
            </a:r>
          </a:p>
        </p:txBody>
      </p:sp>
    </p:spTree>
    <p:extLst>
      <p:ext uri="{BB962C8B-B14F-4D97-AF65-F5344CB8AC3E}">
        <p14:creationId xmlns:p14="http://schemas.microsoft.com/office/powerpoint/2010/main" val="2616252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95" y="-443862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700067" y="-336430"/>
            <a:ext cx="6340415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Испытания (тесты) комплекса ГТО 1 ступени (6-8 лет)</a:t>
            </a:r>
          </a:p>
          <a:p>
            <a:pPr algn="ctr"/>
            <a:endParaRPr lang="ru-RU" sz="2800" b="1" dirty="0"/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088CDC-0420-D55D-8CB9-6D73C4830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95" y="526210"/>
            <a:ext cx="8867955" cy="58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4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60385"/>
            <a:ext cx="91399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AAE28-AF80-42D7-9D0E-8B509488EC83}"/>
              </a:ext>
            </a:extLst>
          </p:cNvPr>
          <p:cNvSpPr txBox="1"/>
          <p:nvPr/>
        </p:nvSpPr>
        <p:spPr>
          <a:xfrm>
            <a:off x="2209800" y="443862"/>
            <a:ext cx="590696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Челночный бег</a:t>
            </a: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Челночный бег 3×10 метров</a:t>
            </a:r>
          </a:p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золото – 9.2с.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Серебро – 10.0с.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Бронза  – 10.3с.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золото – 9.5с.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Серебро – 10.4с.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Бронза  – 10.6с.</a:t>
            </a:r>
          </a:p>
          <a:p>
            <a:endParaRPr lang="ru-RU" sz="2000" u="sng" dirty="0"/>
          </a:p>
          <a:p>
            <a:endParaRPr lang="ru-RU" sz="2000" u="sng" dirty="0"/>
          </a:p>
          <a:p>
            <a:endParaRPr lang="ru-RU" sz="2000" u="sng" dirty="0"/>
          </a:p>
          <a:p>
            <a:endParaRPr lang="ru-RU" sz="2000" u="sng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16A1CE-AFF8-EBFD-FF28-9811D0776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415" y="3933376"/>
            <a:ext cx="5906969" cy="256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518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1240</TotalTime>
  <Words>1848</Words>
  <Application>Microsoft Office PowerPoint</Application>
  <PresentationFormat>Экран (4:3)</PresentationFormat>
  <Paragraphs>435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Profi</cp:lastModifiedBy>
  <cp:revision>236</cp:revision>
  <dcterms:created xsi:type="dcterms:W3CDTF">2013-11-19T05:52:05Z</dcterms:created>
  <dcterms:modified xsi:type="dcterms:W3CDTF">2023-05-29T05:02:14Z</dcterms:modified>
</cp:coreProperties>
</file>