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7" r:id="rId4"/>
    <p:sldId id="274" r:id="rId5"/>
    <p:sldId id="288" r:id="rId6"/>
    <p:sldId id="279" r:id="rId7"/>
    <p:sldId id="276" r:id="rId8"/>
    <p:sldId id="277" r:id="rId9"/>
    <p:sldId id="278" r:id="rId10"/>
    <p:sldId id="280" r:id="rId11"/>
    <p:sldId id="281" r:id="rId12"/>
    <p:sldId id="283" r:id="rId13"/>
    <p:sldId id="284" r:id="rId14"/>
    <p:sldId id="285" r:id="rId15"/>
    <p:sldId id="268" r:id="rId16"/>
    <p:sldId id="263" r:id="rId17"/>
    <p:sldId id="271" r:id="rId18"/>
    <p:sldId id="264" r:id="rId19"/>
    <p:sldId id="286" r:id="rId20"/>
    <p:sldId id="287" r:id="rId21"/>
    <p:sldId id="266" r:id="rId22"/>
  </p:sldIdLst>
  <p:sldSz cx="9144000" cy="6858000" type="screen4x3"/>
  <p:notesSz cx="6858000" cy="9144000"/>
  <p:embeddedFontLst>
    <p:embeddedFont>
      <p:font typeface="Matilda" panose="020B0604020202020204" charset="0"/>
      <p:regular r:id="rId23"/>
    </p:embeddedFont>
    <p:embeddedFont>
      <p:font typeface="Wingdings 2" panose="05020102010507070707" pitchFamily="18" charset="2"/>
      <p:regular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3300"/>
    <a:srgbClr val="003760"/>
    <a:srgbClr val="00589A"/>
    <a:srgbClr val="008EC0"/>
    <a:srgbClr val="793905"/>
    <a:srgbClr val="3C6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 varScale="1">
        <p:scale>
          <a:sx n="56" d="100"/>
          <a:sy n="56" d="100"/>
        </p:scale>
        <p:origin x="-378" y="-8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напитки предпочитают дети?</c:v>
                </c:pt>
              </c:strCache>
            </c:strRef>
          </c:tx>
          <c:dPt>
            <c:idx val="1"/>
            <c:bubble3D val="0"/>
            <c:explosion val="9"/>
          </c:dPt>
          <c:cat>
            <c:strRef>
              <c:f>Лист1!$A$2:$A$6</c:f>
              <c:strCache>
                <c:ptCount val="5"/>
                <c:pt idx="0">
                  <c:v>Молоко</c:v>
                </c:pt>
                <c:pt idx="1">
                  <c:v>Газировка</c:v>
                </c:pt>
                <c:pt idx="2">
                  <c:v>Чай </c:v>
                </c:pt>
                <c:pt idx="3">
                  <c:v>Сок</c:v>
                </c:pt>
                <c:pt idx="4">
                  <c:v>Квас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15</c:v>
                </c:pt>
                <c:pt idx="2">
                  <c:v>15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соки предпочитают ребята?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Мультифрукт</c:v>
                </c:pt>
                <c:pt idx="1">
                  <c:v>Яблочный</c:v>
                </c:pt>
                <c:pt idx="2">
                  <c:v>Апельсиновый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8799450524015846"/>
          <c:y val="0.11093503328162441"/>
          <c:w val="0.20318703014479872"/>
          <c:h val="0.851813104442441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Сок какого производителя предпочитают ребята?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Добрый</c:v>
                </c:pt>
                <c:pt idx="1">
                  <c:v>Любимый</c:v>
                </c:pt>
                <c:pt idx="2">
                  <c:v>Фруктовый Сад</c:v>
                </c:pt>
                <c:pt idx="3">
                  <c:v>Дары Алтая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16</c:v>
                </c:pt>
                <c:pt idx="2">
                  <c:v>1.4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88376553548558"/>
          <c:y val="0.13210814594897755"/>
          <c:w val="0.2411791771564166"/>
          <c:h val="0.53961005671391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2.46063E-7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0" y="0"/>
          <a:ext cx="6096000" cy="1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6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58C-E7A6-41B0-9596-47478E2A3A1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F1E4-8445-454E-87F7-4EF11F4AB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548680"/>
            <a:ext cx="504056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Есть ли в соке сок?</a:t>
            </a:r>
            <a:endParaRPr kumimoji="0" lang="ru-RU" sz="4400" i="0" u="none" strike="noStrike" kern="120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4679" y="2132856"/>
            <a:ext cx="3672408" cy="4104455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с.Ленинское</a:t>
            </a:r>
            <a:endParaRPr 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>
              <a:spcBef>
                <a:spcPts val="0"/>
              </a:spcBef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теме «Есть ли в соке </a:t>
            </a:r>
            <a:r>
              <a:rPr lang="ru-RU" sz="1800" b="1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</a:t>
            </a:r>
            <a:r>
              <a:rPr lang="ru-RU" sz="1800" b="1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Чибриковой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Марии и</a:t>
            </a:r>
          </a:p>
          <a:p>
            <a:pPr>
              <a:spcBef>
                <a:spcPts val="0"/>
              </a:spcBef>
            </a:pPr>
            <a:r>
              <a:rPr lang="ru-RU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Грищенкова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Вениамина.</a:t>
            </a:r>
          </a:p>
          <a:p>
            <a:pPr>
              <a:spcBef>
                <a:spcPts val="0"/>
              </a:spcBef>
            </a:pPr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педагог дополнительного образования 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Савченко Лилия Александровна</a:t>
            </a:r>
          </a:p>
          <a:p>
            <a:pPr>
              <a:spcBef>
                <a:spcPts val="0"/>
              </a:spcBef>
            </a:pPr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endParaRPr 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Тест</a:t>
            </a:r>
            <a:r>
              <a:rPr lang="en-US" sz="3600" b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первый</a:t>
            </a:r>
            <a:r>
              <a:rPr lang="en-US" sz="36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600" b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6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r>
              <a:rPr lang="en-US" sz="36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искусственных</a:t>
            </a:r>
            <a:r>
              <a:rPr lang="en-US" sz="36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красителей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" y="1196751"/>
            <a:ext cx="9030047" cy="5463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600" b="1" dirty="0" err="1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Красные</a:t>
            </a:r>
            <a:r>
              <a:rPr lang="en-US" sz="2600" b="1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dirty="0" err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соки</a:t>
            </a:r>
            <a:r>
              <a:rPr lang="en-US" sz="2600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проверяются</a:t>
            </a:r>
            <a:r>
              <a:rPr lang="en-US" sz="2600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просто</a:t>
            </a:r>
            <a:r>
              <a:rPr lang="en-US" sz="2600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err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добавляем</a:t>
            </a:r>
            <a:r>
              <a:rPr lang="en-US" sz="2600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содовый</a:t>
            </a:r>
            <a:r>
              <a:rPr lang="en-US" sz="2600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раствор</a:t>
            </a:r>
            <a:r>
              <a:rPr lang="en-US" sz="2600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600" dirty="0" err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сок</a:t>
            </a:r>
            <a:r>
              <a:rPr lang="en-US" sz="2600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600" dirty="0" err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оцениваем</a:t>
            </a:r>
            <a:r>
              <a:rPr lang="en-US" sz="2600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цвет</a:t>
            </a:r>
            <a:r>
              <a:rPr lang="en-US" sz="2600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ru-RU" sz="2600" dirty="0" smtClean="0">
              <a:solidFill>
                <a:srgbClr val="262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buNone/>
            </a:pPr>
            <a:r>
              <a:rPr lang="en-US" sz="2600" dirty="0" err="1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Берем</a:t>
            </a:r>
            <a:r>
              <a:rPr lang="en-US" sz="2600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образцы</a:t>
            </a:r>
            <a:r>
              <a:rPr lang="en-US" sz="2600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№1 и №</a:t>
            </a:r>
            <a:r>
              <a:rPr lang="en-US" sz="2600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lang="ru-RU" sz="2600" dirty="0" smtClean="0">
              <a:solidFill>
                <a:srgbClr val="262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Содовый раствор (</a:t>
            </a:r>
            <a:r>
              <a:rPr lang="ru-RU" sz="2000" b="1" dirty="0" err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вода+щепотка</a:t>
            </a:r>
            <a:r>
              <a:rPr lang="ru-RU" sz="20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соды</a:t>
            </a:r>
            <a:r>
              <a:rPr lang="ru-RU" sz="2000" b="1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ru-RU" sz="2000" dirty="0" smtClean="0">
              <a:sym typeface="Arial"/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Вывод</a:t>
            </a:r>
            <a:r>
              <a:rPr lang="en-US" sz="24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добавлени</a:t>
            </a: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</a:t>
            </a:r>
          </a:p>
          <a:p>
            <a:pPr marL="0" lvl="0" indent="0"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содового</a:t>
            </a:r>
            <a:r>
              <a:rPr lang="en-US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раствора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соки</a:t>
            </a:r>
            <a:endParaRPr lang="ru-RU"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стали</a:t>
            </a:r>
            <a:r>
              <a:rPr lang="en-US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бурого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цвета</a:t>
            </a: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0" lvl="0" indent="0"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значит</a:t>
            </a:r>
            <a:r>
              <a:rPr lang="en-US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них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красителей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2790825" cy="1943100"/>
          </a:xfrm>
          <a:prstGeom prst="rect">
            <a:avLst/>
          </a:prstGeom>
          <a:noFill/>
        </p:spPr>
      </p:pic>
      <p:pic>
        <p:nvPicPr>
          <p:cNvPr id="7" name="Рисунок 6" descr="C:\Users\User\Desktop\проекты\грищенков\есть ли в соке сок\маша\искуст краситель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809975" cy="380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833"/>
            <a:ext cx="2790825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2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1512168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Оранжевые и желтые соки</a:t>
            </a:r>
            <a:r>
              <a:rPr lang="ru-RU" sz="2700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проверяются по другому. В сок добавляем раствор и доводим до кипения.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" y="1196751"/>
            <a:ext cx="9030047" cy="5463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lang="ru-RU" sz="2400" dirty="0"/>
          </a:p>
        </p:txBody>
      </p:sp>
      <p:pic>
        <p:nvPicPr>
          <p:cNvPr id="9" name="Google Shape;173;p22" descr="C:\Users\Baljima\Documents\Анна Жаргаловна\СОК\содовый раствор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65104"/>
            <a:ext cx="2771800" cy="21465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499992" y="2385638"/>
            <a:ext cx="417646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buClr>
                <a:srgbClr val="CC3300"/>
              </a:buClr>
              <a:buSzPts val="2400"/>
            </a:pPr>
            <a:r>
              <a:rPr lang="ru-RU" sz="24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Вывод: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Цвет сока не изменился у  </a:t>
            </a: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соков «Любимый»  и «Сады Алтая»«.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Значит, </a:t>
            </a: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эти соки  содержат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красители </a:t>
            </a: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algn="ctr">
              <a:lnSpc>
                <a:spcPct val="120000"/>
              </a:lnSpc>
              <a:buClr>
                <a:srgbClr val="CC3300"/>
              </a:buClr>
              <a:buSzPts val="2400"/>
            </a:pP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образце №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  - сок «Добрый» </a:t>
            </a:r>
            <a:r>
              <a:rPr lang="ru-RU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цвет потемнел. </a:t>
            </a:r>
            <a:endParaRPr lang="ru-RU" sz="2400" dirty="0">
              <a:solidFill>
                <a:srgbClr val="FF0000"/>
              </a:solidFill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ru-RU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Значит, в нем нет красителей.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C:\Users\User\Desktop\проекты\грищенков\есть ли в соке сок\маша\красит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85192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151216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990099"/>
                </a:solidFill>
                <a:latin typeface="Arimo"/>
                <a:ea typeface="Arimo"/>
                <a:cs typeface="Arimo"/>
                <a:sym typeface="Arimo"/>
              </a:rPr>
              <a:t>Тест второй</a:t>
            </a:r>
            <a:r>
              <a:rPr lang="ru-RU" sz="3600" b="1" dirty="0">
                <a:solidFill>
                  <a:srgbClr val="CC3300"/>
                </a:solidFill>
                <a:latin typeface="Arimo"/>
                <a:ea typeface="Arimo"/>
                <a:cs typeface="Arimo"/>
                <a:sym typeface="Arimo"/>
              </a:rPr>
              <a:t> – на содержание искусственных </a:t>
            </a:r>
            <a:r>
              <a:rPr lang="ru-RU" sz="3600" b="1" dirty="0" err="1">
                <a:solidFill>
                  <a:srgbClr val="CC3300"/>
                </a:solidFill>
                <a:latin typeface="Arimo"/>
                <a:ea typeface="Arimo"/>
                <a:cs typeface="Arimo"/>
                <a:sym typeface="Arimo"/>
              </a:rPr>
              <a:t>ароматизаторов</a:t>
            </a:r>
            <a:r>
              <a:rPr lang="ru-RU" sz="3600" b="1" dirty="0">
                <a:solidFill>
                  <a:srgbClr val="CC33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" y="1196751"/>
            <a:ext cx="9030047" cy="5463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2385638"/>
            <a:ext cx="4176464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r>
              <a:rPr lang="ru-RU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Большинство искусственных </a:t>
            </a:r>
            <a:r>
              <a:rPr lang="ru-RU" dirty="0" err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ароматизаторов</a:t>
            </a:r>
            <a:r>
              <a:rPr lang="ru-RU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делают на масляной основе. </a:t>
            </a:r>
            <a:endParaRPr lang="ru-RU" dirty="0"/>
          </a:p>
          <a:p>
            <a:pPr lvl="0" algn="ctr">
              <a:lnSpc>
                <a:spcPct val="93000"/>
              </a:lnSpc>
              <a:buClr>
                <a:schemeClr val="lt1"/>
              </a:buClr>
              <a:buSzPts val="2800"/>
            </a:pPr>
            <a:endParaRPr lang="ru-RU" dirty="0">
              <a:solidFill>
                <a:srgbClr val="2626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r>
              <a:rPr lang="ru-RU" u="sng" dirty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Наносим на палец по очереди капельку сока и протираем </a:t>
            </a:r>
            <a:endParaRPr lang="ru-RU" u="sng" dirty="0" smtClean="0">
              <a:solidFill>
                <a:srgbClr val="2626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r>
              <a:rPr lang="ru-RU" sz="2400" b="1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Вывод: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пальце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ощущения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жира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значит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ароматизаторов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соках «Любимый» и «Добрый»</a:t>
            </a:r>
            <a:r>
              <a:rPr lang="en-US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А в </a:t>
            </a: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соке «Сады Алтая»</a:t>
            </a:r>
            <a:r>
              <a:rPr lang="en-US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User\Desktop\проекты\грищенков\есть ли в соке сок\маша\прроверка на жирность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04456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0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1800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C3300"/>
                </a:solidFill>
                <a:latin typeface="Arimo"/>
                <a:ea typeface="Arimo"/>
                <a:cs typeface="Arimo"/>
                <a:sym typeface="Arimo"/>
              </a:rPr>
              <a:t>Тест третий – на содержание искусственных подсластителей.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" y="1196751"/>
            <a:ext cx="9030047" cy="5463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628800"/>
            <a:ext cx="4536504" cy="472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r>
              <a:rPr lang="ru-RU" sz="2000" u="sng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Если напиток содержит натуральный сахар, то при его употреблении чувство сладости во рту исчезнет через 5 минут.</a:t>
            </a: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endParaRPr lang="ru-RU" sz="2000" u="sng" dirty="0">
              <a:solidFill>
                <a:srgbClr val="2626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r>
              <a:rPr lang="ru-RU" sz="2000" u="sng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Я попробовала  на вкус все образцы соков по очереди и засекла время, после которого ощущение сладости во рту пропадает( не более 5 минут) </a:t>
            </a: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r>
              <a:rPr lang="ru-RU" sz="2400" b="1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Вывод: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Чувство сладости во рту сохраняется разное время. Два сока точно не содержат подсластители. Результаты представлены в таблице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C:\Users\User\Desktop\проекты\грищенков\есть ли в соке сок\маша\искусствеенный подсластитель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749030" cy="492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92888" cy="3312368"/>
          </a:xfrm>
        </p:spPr>
        <p:txBody>
          <a:bodyPr>
            <a:norm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" y="1196751"/>
            <a:ext cx="9030047" cy="5463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32656"/>
            <a:ext cx="8712968" cy="387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endParaRPr lang="ru-RU" sz="2400" b="1" dirty="0" smtClean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endParaRPr lang="ru-RU" sz="2400" b="1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endParaRPr lang="ru-RU" sz="2400" b="1" dirty="0" smtClean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endParaRPr lang="ru-RU" sz="2400" b="1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endParaRPr lang="ru-RU" sz="2400" b="1" dirty="0" smtClean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endParaRPr lang="ru-RU" sz="2400" b="1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endParaRPr lang="ru-RU" sz="2400" b="1" dirty="0" smtClean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endParaRPr lang="ru-RU" sz="2400" b="1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endParaRPr lang="ru-RU" sz="2400" b="1" dirty="0" smtClean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endParaRPr lang="ru-RU" sz="2400" b="1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3000"/>
              </a:lnSpc>
              <a:buClr>
                <a:srgbClr val="262699"/>
              </a:buClr>
              <a:buSzPts val="2800"/>
            </a:pPr>
            <a:r>
              <a:rPr lang="ru-RU" sz="2400" b="1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Вывод: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Чув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09419"/>
              </p:ext>
            </p:extLst>
          </p:nvPr>
        </p:nvGraphicFramePr>
        <p:xfrm>
          <a:off x="683567" y="999208"/>
          <a:ext cx="7992889" cy="4051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437"/>
                <a:gridCol w="1065718"/>
                <a:gridCol w="1598578"/>
                <a:gridCol w="1598578"/>
                <a:gridCol w="1598578"/>
              </a:tblGrid>
              <a:tr h="867194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марки производителя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красителей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  <a:r>
                        <a:rPr lang="ru-RU" dirty="0" err="1" smtClean="0"/>
                        <a:t>ароматизато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подсластите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лей</a:t>
                      </a:r>
                      <a:endParaRPr lang="ru-RU" dirty="0"/>
                    </a:p>
                  </a:txBody>
                  <a:tcPr/>
                </a:tc>
              </a:tr>
              <a:tr h="42179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Добрый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I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- 45</a:t>
                      </a:r>
                      <a:r>
                        <a:rPr lang="ru-RU" sz="3200" b="1" dirty="0" smtClean="0"/>
                        <a:t>сек</a:t>
                      </a:r>
                      <a:endParaRPr lang="ru-RU" sz="3200" b="1" dirty="0"/>
                    </a:p>
                  </a:txBody>
                  <a:tcPr/>
                </a:tc>
              </a:tr>
              <a:tr h="71375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Сады Алтая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III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+</a:t>
                      </a:r>
                      <a:r>
                        <a:rPr lang="ru-RU" sz="3200" b="1" dirty="0" smtClean="0"/>
                        <a:t>2мин</a:t>
                      </a:r>
                      <a:endParaRPr lang="ru-RU" sz="3200" b="1" dirty="0"/>
                    </a:p>
                  </a:txBody>
                  <a:tcPr/>
                </a:tc>
              </a:tr>
              <a:tr h="149109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Любимый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II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</a:t>
                      </a:r>
                      <a:r>
                        <a:rPr lang="ru-RU" sz="3200" b="1" dirty="0" smtClean="0"/>
                        <a:t>35сек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4937685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 результатам проверок в домашних условиях выяснилось:</a:t>
            </a:r>
            <a:endParaRPr lang="ru-RU" dirty="0"/>
          </a:p>
          <a:p>
            <a:pPr lvl="0"/>
            <a:r>
              <a:rPr lang="ru-RU" dirty="0"/>
              <a:t>В соке «Добрый</a:t>
            </a:r>
            <a:r>
              <a:rPr lang="ru-RU" dirty="0" smtClean="0"/>
              <a:t>» не </a:t>
            </a:r>
            <a:r>
              <a:rPr lang="ru-RU" dirty="0"/>
              <a:t>обнаружено ни красителей, ни </a:t>
            </a:r>
            <a:r>
              <a:rPr lang="ru-RU" dirty="0" err="1"/>
              <a:t>ароматизаторов</a:t>
            </a:r>
            <a:r>
              <a:rPr lang="ru-RU" dirty="0"/>
              <a:t>. Данный образец занимает первое место. </a:t>
            </a:r>
          </a:p>
          <a:p>
            <a:pPr lvl="0"/>
            <a:r>
              <a:rPr lang="ru-RU" dirty="0"/>
              <a:t>На втором месте сок «Любимый». </a:t>
            </a:r>
          </a:p>
          <a:p>
            <a:pPr lvl="0"/>
            <a:r>
              <a:rPr lang="ru-RU" dirty="0"/>
              <a:t>На третьем месте сок «Сады Алтая», в нём выявлено как содержание красителей и </a:t>
            </a:r>
            <a:r>
              <a:rPr lang="ru-RU" dirty="0" err="1"/>
              <a:t>ароматизаторы</a:t>
            </a:r>
            <a:r>
              <a:rPr lang="ru-RU" dirty="0"/>
              <a:t>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32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dirty="0" smtClean="0">
                <a:latin typeface="Arial"/>
                <a:ea typeface="Arial"/>
                <a:cs typeface="Arial"/>
                <a:sym typeface="Arial"/>
              </a:rPr>
              <a:t>Мы сравнили цены соков.</a:t>
            </a:r>
            <a:r>
              <a:rPr lang="ru-RU" sz="1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Цена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́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—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количество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денег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обмен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продавец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готов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передать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продать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товар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62983" cy="507491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Вывод: </a:t>
            </a:r>
            <a:r>
              <a:rPr lang="ru-RU" sz="2000" dirty="0"/>
              <a:t>Цена сока соответствует его качеству в образцах соков  «Любимый» и «Добрый». А у</a:t>
            </a:r>
            <a:r>
              <a:rPr lang="ru-RU" sz="2000" dirty="0" smtClean="0"/>
              <a:t> образца </a:t>
            </a:r>
            <a:r>
              <a:rPr lang="ru-RU" sz="2000" dirty="0"/>
              <a:t>сока «Сады Алтая» цена не соответствует качеству-явно завышена.</a:t>
            </a:r>
          </a:p>
          <a:p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2531167"/>
              </p:ext>
            </p:extLst>
          </p:nvPr>
        </p:nvGraphicFramePr>
        <p:xfrm>
          <a:off x="395536" y="1556792"/>
          <a:ext cx="4176464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001458"/>
                <a:gridCol w="17828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за  </a:t>
                      </a:r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литр.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Любимый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90руб</a:t>
                      </a:r>
                    </a:p>
                    <a:p>
                      <a:r>
                        <a:rPr lang="ru-RU" dirty="0" smtClean="0"/>
                        <a:t>(картонная</a:t>
                      </a:r>
                      <a:r>
                        <a:rPr lang="ru-RU" baseline="0" dirty="0" smtClean="0"/>
                        <a:t> тара)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Сады Алтая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96руб</a:t>
                      </a:r>
                    </a:p>
                    <a:p>
                      <a:r>
                        <a:rPr lang="ru-RU" dirty="0" smtClean="0"/>
                        <a:t>(пластиковая тара)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 </a:t>
                      </a:r>
                      <a:r>
                        <a:rPr lang="ru-RU" dirty="0" err="1" smtClean="0"/>
                        <a:t>руб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(картонная тара)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267175" cy="310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1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5"/>
            <a:ext cx="7992888" cy="11521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Самостоятельное изготовление сока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312368" cy="50398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672408" cy="50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30963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Процесс изготовления сока самостоятельно</a:t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2800" dirty="0" smtClean="0"/>
              <a:t>1)Помыть </a:t>
            </a:r>
            <a:r>
              <a:rPr lang="ru-RU" sz="2800" dirty="0"/>
              <a:t>яблоки, очистить от кожуры и семян, прокрутить в </a:t>
            </a:r>
            <a:r>
              <a:rPr lang="ru-RU" sz="2800" dirty="0" smtClean="0"/>
              <a:t>соковыжималке</a:t>
            </a:r>
            <a:br>
              <a:rPr lang="ru-RU" sz="2800" dirty="0" smtClean="0"/>
            </a:br>
            <a:r>
              <a:rPr lang="ru-RU" sz="2800" dirty="0" smtClean="0"/>
              <a:t>2)Выжать </a:t>
            </a:r>
            <a:r>
              <a:rPr lang="ru-RU" sz="2800" dirty="0"/>
              <a:t>из полученной массы сок</a:t>
            </a:r>
            <a:br>
              <a:rPr lang="ru-RU" sz="2800" dirty="0"/>
            </a:br>
            <a:r>
              <a:rPr lang="ru-RU" sz="2800" dirty="0"/>
              <a:t>3) Попробовать на вкус</a:t>
            </a:r>
            <a:br>
              <a:rPr lang="ru-RU" sz="2800" dirty="0"/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23728" y="2924944"/>
            <a:ext cx="6624736" cy="36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Вывод</a:t>
            </a:r>
            <a:r>
              <a:rPr lang="ru-RU" b="1" u="sng" dirty="0"/>
              <a:t>: </a:t>
            </a:r>
            <a:r>
              <a:rPr lang="ru-RU" dirty="0"/>
              <a:t>сок получился мутным, тёмным, </a:t>
            </a:r>
            <a:r>
              <a:rPr lang="ru-RU" dirty="0" smtClean="0"/>
              <a:t>      густым</a:t>
            </a:r>
            <a:r>
              <a:rPr lang="ru-RU" dirty="0"/>
              <a:t>, но очень вкусным. Каждый день готовить себе сок – не экономично. На получение 50граммов сока –ушло 4 яблока, то есть 780 грамм по цене 197 рублей.. Выгоднее - либо покупать сок пакетированный, либо съедать 1-2 яблока для восполнения витаминов и минералов в  </a:t>
            </a:r>
            <a:r>
              <a:rPr lang="ru-RU" dirty="0" smtClean="0"/>
              <a:t>организме.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C:\Users\User\Desktop\проекты\грищенков\есть ли в соке сок\20221226_1155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12372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Вывод</a:t>
            </a:r>
            <a:r>
              <a:rPr lang="ru-RU" b="1" dirty="0" smtClean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196752"/>
            <a:ext cx="5328592" cy="5328592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spcBef>
                <a:spcPts val="0"/>
              </a:spcBef>
              <a:buClr>
                <a:srgbClr val="0000FF"/>
              </a:buClr>
              <a:buSzPts val="3200"/>
              <a:buNone/>
            </a:pPr>
            <a:r>
              <a:rPr lang="ru-RU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По результатам исследования </a:t>
            </a:r>
            <a:r>
              <a:rPr lang="ru-RU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можно сделать </a:t>
            </a:r>
            <a:r>
              <a:rPr lang="ru-RU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вывод, поставленную гипотезу мы подтвердили, образцы соков </a:t>
            </a:r>
            <a:r>
              <a:rPr lang="ru-RU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фирм </a:t>
            </a:r>
            <a:r>
              <a:rPr lang="ru-RU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«Любимый», «</a:t>
            </a:r>
            <a:r>
              <a:rPr lang="ru-RU" dirty="0" err="1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Добрый»можно</a:t>
            </a:r>
            <a:r>
              <a:rPr lang="ru-RU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рекомендовать для регулярного употребления. Сок </a:t>
            </a:r>
            <a:r>
              <a:rPr lang="ru-RU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«Добрый» </a:t>
            </a:r>
            <a:r>
              <a:rPr lang="ru-RU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является лидером по всем показателем, соответственно его цена выше.</a:t>
            </a:r>
            <a:endParaRPr lang="ru-RU" dirty="0"/>
          </a:p>
          <a:p>
            <a:pPr marL="457200" lvl="0" indent="-457200">
              <a:spcBef>
                <a:spcPts val="0"/>
              </a:spcBef>
              <a:buClr>
                <a:srgbClr val="0000FF"/>
              </a:buClr>
              <a:buSzPts val="3200"/>
              <a:buNone/>
            </a:pPr>
            <a:r>
              <a:rPr lang="ru-RU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Сок </a:t>
            </a:r>
            <a:r>
              <a:rPr lang="ru-RU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«Сады Алтая» </a:t>
            </a:r>
            <a:r>
              <a:rPr lang="ru-RU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не прошёл тестирование и его цена не соответствует качеству.</a:t>
            </a:r>
            <a:endParaRPr lang="ru-RU" dirty="0"/>
          </a:p>
          <a:p>
            <a:pPr marL="457200" lvl="0" indent="-457200">
              <a:spcBef>
                <a:spcPts val="0"/>
              </a:spcBef>
              <a:buClr>
                <a:srgbClr val="0000FF"/>
              </a:buClr>
              <a:buSzPts val="3200"/>
              <a:buNone/>
            </a:pPr>
            <a:r>
              <a:rPr lang="ru-RU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Таким образом, информация, указанная на упаковке  данного сока не действительна</a:t>
            </a:r>
            <a:endParaRPr lang="ru-RU" dirty="0"/>
          </a:p>
        </p:txBody>
      </p:sp>
      <p:pic>
        <p:nvPicPr>
          <p:cNvPr id="6" name="Рисунок 5" descr="C:\Users\User\Desktop\проекты\грищенков\есть ли в соке сок\20230110_1207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752725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4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1800200"/>
          </a:xfrm>
        </p:spPr>
        <p:txBody>
          <a:bodyPr>
            <a:normAutofit fontScale="90000"/>
          </a:bodyPr>
          <a:lstStyle/>
          <a:p>
            <a:r>
              <a:rPr lang="ru-RU" altLang="zh-CN" b="1" dirty="0">
                <a:solidFill>
                  <a:srgbClr val="FF0000"/>
                </a:solidFill>
                <a:cs typeface="Times New Roman" pitchFamily="18" charset="0"/>
              </a:rPr>
              <a:t>Соки - это источник удовольствия!</a:t>
            </a:r>
            <a:r>
              <a:rPr lang="ru-RU" altLang="zh-CN" dirty="0">
                <a:cs typeface="Times New Roman" pitchFamily="18" charset="0"/>
              </a:rPr>
              <a:t/>
            </a:r>
            <a:br>
              <a:rPr lang="ru-RU" altLang="zh-CN" dirty="0"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204864"/>
            <a:ext cx="7992888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zh-CN" dirty="0" smtClean="0">
                <a:cs typeface="Times New Roman" pitchFamily="18" charset="0"/>
              </a:rPr>
              <a:t>Итак</a:t>
            </a:r>
            <a:r>
              <a:rPr lang="ru-RU" altLang="zh-CN" dirty="0">
                <a:cs typeface="Times New Roman" pitchFamily="18" charset="0"/>
              </a:rPr>
              <a:t>, теперь вы сами можете               проверить, что за </a:t>
            </a:r>
            <a:r>
              <a:rPr lang="ru-RU" altLang="zh-CN" dirty="0" smtClean="0">
                <a:cs typeface="Times New Roman" pitchFamily="18" charset="0"/>
              </a:rPr>
              <a:t>сок </a:t>
            </a:r>
            <a:r>
              <a:rPr lang="ru-RU" altLang="zh-CN" dirty="0">
                <a:cs typeface="Times New Roman" pitchFamily="18" charset="0"/>
              </a:rPr>
              <a:t>стоит у </a:t>
            </a:r>
            <a:r>
              <a:rPr lang="ru-RU" altLang="zh-CN" dirty="0" smtClean="0">
                <a:cs typeface="Times New Roman" pitchFamily="18" charset="0"/>
              </a:rPr>
              <a:t>вас </a:t>
            </a:r>
            <a:r>
              <a:rPr lang="ru-RU" altLang="zh-CN" dirty="0">
                <a:cs typeface="Times New Roman" pitchFamily="18" charset="0"/>
              </a:rPr>
              <a:t>в холодильнике</a:t>
            </a:r>
            <a:endParaRPr lang="ru-RU" dirty="0"/>
          </a:p>
        </p:txBody>
      </p:sp>
      <p:pic>
        <p:nvPicPr>
          <p:cNvPr id="6" name="Picture 5" descr="со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8999"/>
            <a:ext cx="4298950" cy="322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2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>
                <a:solidFill>
                  <a:srgbClr val="FF0000"/>
                </a:solidFill>
              </a:rPr>
              <a:t>Объект </a:t>
            </a:r>
            <a:r>
              <a:rPr lang="ru-RU" b="1" u="sng" dirty="0" smtClean="0">
                <a:solidFill>
                  <a:srgbClr val="FF0000"/>
                </a:solidFill>
              </a:rPr>
              <a:t>исследования : </a:t>
            </a:r>
            <a:r>
              <a:rPr lang="ru-RU" dirty="0" smtClean="0"/>
              <a:t>цена соков</a:t>
            </a:r>
            <a:br>
              <a:rPr lang="ru-RU" dirty="0" smtClean="0"/>
            </a:br>
            <a:r>
              <a:rPr lang="ru-RU" b="1" u="sng" dirty="0" smtClean="0">
                <a:solidFill>
                  <a:srgbClr val="FF0000"/>
                </a:solidFill>
              </a:rPr>
              <a:t>Предмет </a:t>
            </a:r>
            <a:r>
              <a:rPr lang="ru-RU" b="1" u="sng" dirty="0">
                <a:solidFill>
                  <a:srgbClr val="FF0000"/>
                </a:solidFill>
              </a:rPr>
              <a:t>исследования</a:t>
            </a:r>
            <a:r>
              <a:rPr lang="ru-RU" b="1" u="sng" dirty="0" smtClean="0">
                <a:solidFill>
                  <a:srgbClr val="FF0000"/>
                </a:solidFill>
              </a:rPr>
              <a:t>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яблочные соки разных </a:t>
            </a:r>
            <a:r>
              <a:rPr lang="ru-RU" dirty="0" smtClean="0"/>
              <a:t>производителей 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276872"/>
            <a:ext cx="7992888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Актуальность проекта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пропаганда здорового образа жизни и развенчивание мифа о том, что все соки состоят из красителей и искусственных подсластителей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протестировать соки и выяснить, соки каких производителей являются для нас полезными?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Методы исследования: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Метод эксперимента. </a:t>
            </a:r>
            <a:br>
              <a:rPr lang="ru-RU" dirty="0"/>
            </a:br>
            <a:r>
              <a:rPr lang="ru-RU" dirty="0"/>
              <a:t>Метод опроса.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C:\Users\User\Desktop\проекты\грищенков\есть ли в соке сок\20230110_1206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466975" cy="2062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8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1800200"/>
          </a:xfrm>
        </p:spPr>
        <p:txBody>
          <a:bodyPr>
            <a:normAutofit/>
          </a:bodyPr>
          <a:lstStyle/>
          <a:p>
            <a:r>
              <a:rPr lang="ru-RU" altLang="zh-CN" dirty="0">
                <a:cs typeface="Times New Roman" pitchFamily="18" charset="0"/>
              </a:rPr>
              <a:t/>
            </a:r>
            <a:br>
              <a:rPr lang="ru-RU" altLang="zh-CN" dirty="0"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204864"/>
            <a:ext cx="7992888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https://image.jimcdn.com/app/cms/image/transf/none/path/sdc570d2c97a383db/image/i4a39d59b124f3c2c/version/1577300720/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99" y="6161529"/>
            <a:ext cx="7344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 </a:t>
            </a:r>
            <a:endParaRPr lang="ru-RU" sz="16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9" y="1192114"/>
            <a:ext cx="8085646" cy="3732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Автор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шаблона: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Елена Алексеевна </a:t>
            </a: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учитель </a:t>
            </a:r>
            <a:r>
              <a:rPr lang="ru-RU" b="1" i="1" dirty="0">
                <a:latin typeface="Times New Roman" pitchFamily="18" charset="0"/>
                <a:cs typeface="Arial" pitchFamily="34" charset="0"/>
              </a:rPr>
              <a:t>начальных классов  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cs typeface="Arial" pitchFamily="34" charset="0"/>
              </a:rPr>
              <a:t>МАОУ лицей №</a:t>
            </a: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21   </a:t>
            </a:r>
            <a:r>
              <a:rPr lang="ru-RU" b="1" i="1" dirty="0">
                <a:latin typeface="Times New Roman" pitchFamily="18" charset="0"/>
                <a:cs typeface="Arial" pitchFamily="34" charset="0"/>
              </a:rPr>
              <a:t>г. </a:t>
            </a: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Иваново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/>
              <a:t>Амосов </a:t>
            </a:r>
            <a:r>
              <a:rPr lang="ru-RU" dirty="0"/>
              <a:t>И.М., </a:t>
            </a:r>
            <a:r>
              <a:rPr lang="ru-RU" dirty="0" err="1"/>
              <a:t>Бендет</a:t>
            </a:r>
            <a:r>
              <a:rPr lang="ru-RU" dirty="0"/>
              <a:t> Я.А. «Здоровье человека», М., 2014 г</a:t>
            </a:r>
            <a:r>
              <a:rPr lang="ru-RU" dirty="0" smtClean="0"/>
              <a:t>.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Петленко</a:t>
            </a:r>
            <a:r>
              <a:rPr lang="ru-RU" dirty="0"/>
              <a:t> В.П. «</a:t>
            </a:r>
            <a:r>
              <a:rPr lang="ru-RU" dirty="0" err="1"/>
              <a:t>Валеология</a:t>
            </a:r>
            <a:r>
              <a:rPr lang="ru-RU" dirty="0"/>
              <a:t> человека», Минск, 2013 г</a:t>
            </a:r>
            <a:r>
              <a:rPr lang="ru-RU" dirty="0" smtClean="0"/>
              <a:t>.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/>
              <a:t> </a:t>
            </a:r>
            <a:r>
              <a:rPr lang="ru-RU" dirty="0"/>
              <a:t>Хитров Н.К. «Ваш дом - для вас», М., 2014 г</a:t>
            </a:r>
            <a:r>
              <a:rPr lang="ru-RU" dirty="0" smtClean="0"/>
              <a:t>.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/>
              <a:t> </a:t>
            </a:r>
            <a:r>
              <a:rPr lang="ru-RU" dirty="0"/>
              <a:t>Железняков Ю.В., Назаренко В.М. «Учебно-исследовательские экологические проекты в обучении химии», «Химия в школе», 2014 </a:t>
            </a:r>
            <a:r>
              <a:rPr lang="ru-RU" dirty="0" smtClean="0"/>
              <a:t>г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/>
              <a:t>  </a:t>
            </a:r>
            <a:r>
              <a:rPr lang="ru-RU" dirty="0"/>
              <a:t>Кочнев Г.И. «Организация проектно-</a:t>
            </a:r>
            <a:r>
              <a:rPr lang="ru-RU" dirty="0" err="1"/>
              <a:t>созидатёльной</a:t>
            </a:r>
            <a:r>
              <a:rPr lang="ru-RU" dirty="0"/>
              <a:t> формы обучения», «Химия в школе», 2013 г. </a:t>
            </a:r>
            <a:endParaRPr lang="ru-RU" dirty="0" smtClean="0"/>
          </a:p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/>
              <a:t>Личные </a:t>
            </a:r>
            <a:r>
              <a:rPr lang="ru-RU" dirty="0"/>
              <a:t>фотографии </a:t>
            </a:r>
            <a:r>
              <a:rPr lang="ru-RU" dirty="0" err="1"/>
              <a:t>jpg</a:t>
            </a:r>
            <a:r>
              <a:rPr lang="ru-RU" dirty="0"/>
              <a:t> </a:t>
            </a:r>
            <a:r>
              <a:rPr lang="ru-RU" dirty="0" err="1"/>
              <a:t>jpg</a:t>
            </a:r>
            <a:r>
              <a:rPr lang="ru-RU" dirty="0"/>
              <a:t> E7%E8.jpghttp://buyreklama.ru/</a:t>
            </a:r>
            <a:r>
              <a:rPr lang="ru-RU" dirty="0" err="1"/>
              <a:t>moskva</a:t>
            </a:r>
            <a:r>
              <a:rPr lang="ru-RU" dirty="0"/>
              <a:t>/</a:t>
            </a:r>
            <a:r>
              <a:rPr lang="ru-RU" dirty="0" err="1"/>
              <a:t>photos</a:t>
            </a:r>
            <a:r>
              <a:rPr lang="ru-RU" dirty="0"/>
              <a:t>/ /%EB%E8%F2%EB%20%EA%EE%EC%EF%EE% E7%E8. </a:t>
            </a:r>
            <a:r>
              <a:rPr lang="ru-RU" dirty="0" err="1"/>
              <a:t>jpg</a:t>
            </a:r>
            <a:endParaRPr lang="ru-RU" b="1" i="1" dirty="0">
              <a:latin typeface="Times New Roman" pitchFamily="18" charset="0"/>
              <a:cs typeface="Arial" pitchFamily="34" charset="0"/>
            </a:endParaRPr>
          </a:p>
          <a:p>
            <a:pPr>
              <a:lnSpc>
                <a:spcPct val="114000"/>
              </a:lnSpc>
            </a:pPr>
            <a:endParaRPr lang="ru-RU" i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461413" y="332656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pitchFamily="34" charset="0"/>
              </a:rPr>
              <a:t>Интернет –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9494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Задачи: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196752"/>
            <a:ext cx="7992888" cy="5328592"/>
          </a:xfrm>
        </p:spPr>
        <p:txBody>
          <a:bodyPr/>
          <a:lstStyle/>
          <a:p>
            <a:pPr lvl="0"/>
            <a:r>
              <a:rPr lang="ru-RU" dirty="0"/>
              <a:t>Провести опрос среди учащихся 3 классов.</a:t>
            </a:r>
          </a:p>
          <a:p>
            <a:pPr lvl="0"/>
            <a:r>
              <a:rPr lang="ru-RU" dirty="0"/>
              <a:t>Научиться тестировать соки в домашних условиях</a:t>
            </a:r>
          </a:p>
          <a:p>
            <a:pPr lvl="0"/>
            <a:r>
              <a:rPr lang="ru-RU" dirty="0"/>
              <a:t>Сравнить цену и качество соков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C:\Users\User\Desktop\фото\мой класс 2023-3 класс\IMG-20230125-WA00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376264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\мой класс 2023-3 класс\IMG-20230125-WA00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8496"/>
            <a:ext cx="2746623" cy="260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Гипотеза: 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196752"/>
            <a:ext cx="7992888" cy="381642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3000"/>
              </a:lnSpc>
              <a:spcBef>
                <a:spcPts val="1700"/>
              </a:spcBef>
              <a:buClr>
                <a:srgbClr val="990099"/>
              </a:buClr>
              <a:buSzPts val="3600"/>
              <a:buNone/>
            </a:pPr>
            <a:r>
              <a:rPr lang="ru-RU" dirty="0" smtClean="0">
                <a:solidFill>
                  <a:srgbClr val="990099"/>
                </a:solidFill>
                <a:latin typeface="Comic Sans MS"/>
                <a:sym typeface="Comic Sans MS"/>
              </a:rPr>
              <a:t>Действительно ли , сок, который не содержит красителей и </a:t>
            </a:r>
            <a:r>
              <a:rPr lang="ru-RU" dirty="0" err="1" smtClean="0">
                <a:solidFill>
                  <a:srgbClr val="990099"/>
                </a:solidFill>
                <a:latin typeface="Comic Sans MS"/>
                <a:sym typeface="Comic Sans MS"/>
              </a:rPr>
              <a:t>ароматизаторов</a:t>
            </a:r>
            <a:r>
              <a:rPr lang="ru-RU" dirty="0" smtClean="0">
                <a:solidFill>
                  <a:srgbClr val="990099"/>
                </a:solidFill>
                <a:latin typeface="Comic Sans MS"/>
                <a:sym typeface="Comic Sans MS"/>
              </a:rPr>
              <a:t>, стоит дороже?</a:t>
            </a:r>
            <a:endParaRPr lang="ru-RU" dirty="0"/>
          </a:p>
        </p:txBody>
      </p:sp>
      <p:pic>
        <p:nvPicPr>
          <p:cNvPr id="6" name="Рисунок 5" descr="C:\Users\User\Desktop\проекты\грищенков\есть ли в соке сок\маша\виды соков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832647" cy="314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7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08912" cy="1584176"/>
          </a:xfrm>
        </p:spPr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FF0000"/>
                </a:solidFill>
              </a:rPr>
              <a:t>Что же мы узнали из книжек и Интернета?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5" y="2060847"/>
            <a:ext cx="8220773" cy="4597971"/>
          </a:xfrm>
        </p:spPr>
        <p:txBody>
          <a:bodyPr>
            <a:normAutofit fontScale="62500" lnSpcReduction="20000"/>
          </a:bodyPr>
          <a:lstStyle/>
          <a:p>
            <a:r>
              <a:rPr lang="ru-RU" altLang="ru-RU" dirty="0"/>
              <a:t>Приятно в жару утолить жажду вкусным</a:t>
            </a:r>
          </a:p>
          <a:p>
            <a:pPr>
              <a:buFont typeface="Wingdings 2" pitchFamily="18" charset="2"/>
              <a:buNone/>
            </a:pPr>
            <a:r>
              <a:rPr lang="ru-RU" altLang="ru-RU" dirty="0"/>
              <a:t> кисловатым напитком. Яблочный сок – это </a:t>
            </a:r>
          </a:p>
          <a:p>
            <a:pPr>
              <a:buFont typeface="Wingdings 2" pitchFamily="18" charset="2"/>
              <a:buNone/>
            </a:pPr>
            <a:r>
              <a:rPr lang="ru-RU" altLang="ru-RU" dirty="0"/>
              <a:t>не только вкусно, но и очень полезно. </a:t>
            </a:r>
          </a:p>
          <a:p>
            <a:r>
              <a:rPr lang="ru-RU" altLang="ru-RU" dirty="0"/>
              <a:t>Железо, которым богаты яблоки, помогает </a:t>
            </a:r>
          </a:p>
          <a:p>
            <a:pPr>
              <a:buFont typeface="Wingdings 2" pitchFamily="18" charset="2"/>
              <a:buNone/>
            </a:pPr>
            <a:r>
              <a:rPr lang="ru-RU" altLang="ru-RU" dirty="0"/>
              <a:t>при малокровии, а пектин приводит в норму </a:t>
            </a:r>
          </a:p>
          <a:p>
            <a:pPr>
              <a:buFont typeface="Wingdings 2" pitchFamily="18" charset="2"/>
              <a:buNone/>
            </a:pPr>
            <a:r>
              <a:rPr lang="ru-RU" altLang="ru-RU" dirty="0"/>
              <a:t>работу кишечника. Органические кислоты и </a:t>
            </a:r>
          </a:p>
          <a:p>
            <a:pPr>
              <a:buFont typeface="Wingdings 2" pitchFamily="18" charset="2"/>
              <a:buNone/>
            </a:pPr>
            <a:r>
              <a:rPr lang="ru-RU" altLang="ru-RU" dirty="0"/>
              <a:t>сахароза укрепляют иммунитет и поддерживает</a:t>
            </a:r>
          </a:p>
          <a:p>
            <a:pPr>
              <a:buFont typeface="Wingdings 2" pitchFamily="18" charset="2"/>
              <a:buNone/>
            </a:pPr>
            <a:r>
              <a:rPr lang="ru-RU" altLang="ru-RU" dirty="0"/>
              <a:t> </a:t>
            </a:r>
            <a:r>
              <a:rPr lang="ru-RU" altLang="ru-RU" dirty="0" err="1" smtClean="0"/>
              <a:t>сердечносо-судистую</a:t>
            </a:r>
            <a:r>
              <a:rPr lang="ru-RU" altLang="ru-RU" dirty="0" smtClean="0"/>
              <a:t> </a:t>
            </a:r>
            <a:r>
              <a:rPr lang="ru-RU" altLang="ru-RU" dirty="0"/>
              <a:t>систему. Ежедневное употребление сока, пусть</a:t>
            </a:r>
          </a:p>
          <a:p>
            <a:pPr>
              <a:buFont typeface="Wingdings 2" pitchFamily="18" charset="2"/>
              <a:buNone/>
            </a:pPr>
            <a:r>
              <a:rPr lang="ru-RU" altLang="ru-RU" dirty="0"/>
              <a:t>даже не более стакана, способно снизить вероятность развития</a:t>
            </a:r>
          </a:p>
          <a:p>
            <a:pPr>
              <a:buFont typeface="Wingdings 2" pitchFamily="18" charset="2"/>
              <a:buNone/>
            </a:pPr>
            <a:r>
              <a:rPr lang="ru-RU" altLang="ru-RU" dirty="0"/>
              <a:t>склероза сосудов головного мозга.</a:t>
            </a:r>
          </a:p>
          <a:p>
            <a:pPr algn="just"/>
            <a:r>
              <a:rPr lang="ru-RU" altLang="ru-RU" dirty="0"/>
              <a:t>Как и любой другой продукт, яблочный сок может нанести вред,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dirty="0"/>
              <a:t>если его употреблять неразумно. Красные яблоки, например, могут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dirty="0"/>
              <a:t>стать причиной аллергии. Опасно есть яблоки тем, у кого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dirty="0"/>
              <a:t>повышенная кислотность или желудочные </a:t>
            </a:r>
            <a:r>
              <a:rPr lang="ru-RU" altLang="ru-RU" dirty="0" smtClean="0"/>
              <a:t>заболевания.</a:t>
            </a:r>
            <a:endParaRPr lang="ru-RU" b="1" u="sng" dirty="0" smtClean="0">
              <a:solidFill>
                <a:srgbClr val="CC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" name="Рисунок 6" descr="https://eda-land.ru/images/article/orig/2018/09/yablochnyj-sok-pri-grudnom-vskarmlivanii-svojstva-i-sovety-po-upotrebleniy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70510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3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 smtClean="0">
                <a:sym typeface="Comic Sans MS"/>
              </a:rPr>
              <a:t>Результаты</a:t>
            </a:r>
            <a:r>
              <a:rPr lang="en-US" dirty="0" smtClean="0">
                <a:sym typeface="Comic Sans MS"/>
              </a:rPr>
              <a:t> </a:t>
            </a:r>
            <a:r>
              <a:rPr lang="en-US" dirty="0" err="1" smtClean="0">
                <a:sym typeface="Comic Sans MS"/>
              </a:rPr>
              <a:t>опроса</a:t>
            </a:r>
            <a:r>
              <a:rPr lang="ru-RU" dirty="0" smtClean="0">
                <a:sym typeface="Comic Sans MS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endParaRPr lang="ru-RU" smtClean="0">
              <a:sym typeface="Comic Sans MS"/>
            </a:endParaRPr>
          </a:p>
          <a:p>
            <a:pPr lvl="0"/>
            <a:endParaRPr lang="ru-RU" smtClean="0">
              <a:sym typeface="Comic Sans MS"/>
            </a:endParaRPr>
          </a:p>
          <a:p>
            <a:pPr lvl="0"/>
            <a:endParaRPr lang="ru-RU" smtClean="0">
              <a:sym typeface="Comic Sans MS"/>
            </a:endParaRP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447633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 rot="10800000" flipV="1">
            <a:off x="755574" y="5372644"/>
            <a:ext cx="7704858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FF0000"/>
              </a:buClr>
              <a:buSzPts val="2400"/>
            </a:pPr>
            <a:r>
              <a:rPr lang="ru-RU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 итогам опроса, наибольшее количество голосов </a:t>
            </a:r>
            <a:r>
              <a:rPr lang="ru-RU" b="1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набрало </a:t>
            </a:r>
            <a:r>
              <a:rPr lang="ru-RU" b="1" dirty="0" err="1" smtClean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молоко</a:t>
            </a:r>
            <a:r>
              <a:rPr lang="ru-RU" b="1" dirty="0" err="1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.Но</a:t>
            </a:r>
            <a:r>
              <a:rPr lang="ru-RU" b="1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как мы видим на диаграмме, сок тоже входит в рейтинг популярных напитков.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3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" y="1196751"/>
            <a:ext cx="9030047" cy="5463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400" b="1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6064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Результаты</a:t>
            </a:r>
            <a:r>
              <a:rPr lang="en-US" sz="2800" b="1" dirty="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опроса</a:t>
            </a:r>
            <a:r>
              <a:rPr lang="ru-RU" b="1" dirty="0" smtClean="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3950173"/>
              </p:ext>
            </p:extLst>
          </p:nvPr>
        </p:nvGraphicFramePr>
        <p:xfrm>
          <a:off x="179512" y="764704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16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19672" y="3356992"/>
            <a:ext cx="6480720" cy="3302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>
              <a:sym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90050091"/>
              </p:ext>
            </p:extLst>
          </p:nvPr>
        </p:nvGraphicFramePr>
        <p:xfrm>
          <a:off x="1259632" y="476672"/>
          <a:ext cx="763284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67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2888" cy="2304256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ОПЫТНЫЕ ОБРАЗЦЫ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" y="1196751"/>
            <a:ext cx="9030047" cy="5463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2400" b="1" dirty="0" smtClean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148064" cy="51114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148064" y="3254016"/>
            <a:ext cx="3744416" cy="249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Clr>
                <a:srgbClr val="C00000"/>
              </a:buClr>
              <a:buSzPts val="4000"/>
            </a:pPr>
            <a:r>
              <a:rPr lang="ru-RU" sz="2800" b="1" dirty="0" smtClean="0">
                <a:solidFill>
                  <a:srgbClr val="C00000"/>
                </a:solidFill>
                <a:latin typeface="Comic Sans MS"/>
                <a:sym typeface="Comic Sans MS"/>
              </a:rPr>
              <a:t>Качество продукции –это все свойства, которые должны удовлетворять нас, как потребителей.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79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FFC9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983</Words>
  <Application>Microsoft Office PowerPoint</Application>
  <PresentationFormat>Экран (4:3)</PresentationFormat>
  <Paragraphs>152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Matilda</vt:lpstr>
      <vt:lpstr>Times New Roman</vt:lpstr>
      <vt:lpstr>Wingdings 2</vt:lpstr>
      <vt:lpstr>Arimo</vt:lpstr>
      <vt:lpstr>Comic Sans MS</vt:lpstr>
      <vt:lpstr>Тема Office</vt:lpstr>
      <vt:lpstr>Презентация PowerPoint</vt:lpstr>
      <vt:lpstr>Объект исследования : цена соков Предмет исследования: яблочные соки разных производителей . </vt:lpstr>
      <vt:lpstr>Задачи: </vt:lpstr>
      <vt:lpstr>Гипотеза: </vt:lpstr>
      <vt:lpstr>Что же мы узнали из книжек и Интернета? </vt:lpstr>
      <vt:lpstr>Результаты опроса: </vt:lpstr>
      <vt:lpstr> </vt:lpstr>
      <vt:lpstr> </vt:lpstr>
      <vt:lpstr> ОПЫТНЫЕ ОБРАЗЦЫ </vt:lpstr>
      <vt:lpstr> Тест первый – на содержание искусственных красителей</vt:lpstr>
      <vt:lpstr>Оранжевые и желтые соки проверяются по другому. В сок добавляем раствор и доводим до кипения. </vt:lpstr>
      <vt:lpstr>Тест второй – на содержание искусственных ароматизаторов.  </vt:lpstr>
      <vt:lpstr>Тест третий – на содержание искусственных подсластителей.  </vt:lpstr>
      <vt:lpstr>  </vt:lpstr>
      <vt:lpstr> Мы сравнили цены соков. Цена́ — количество денег, в обмен на которые продавец готов передать (продать) товар</vt:lpstr>
      <vt:lpstr>Самостоятельное изготовление сока</vt:lpstr>
      <vt:lpstr>Процесс изготовления сока самостоятельно  1)Помыть яблоки, очистить от кожуры и семян, прокрутить в соковыжималке 2)Выжать из полученной массы сок 3) Попробовать на вкус </vt:lpstr>
      <vt:lpstr>Вывод:</vt:lpstr>
      <vt:lpstr>Соки - это источник удовольствия! </vt:lpstr>
      <vt:lpstr>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Лилия</cp:lastModifiedBy>
  <cp:revision>60</cp:revision>
  <dcterms:created xsi:type="dcterms:W3CDTF">2019-08-10T19:30:32Z</dcterms:created>
  <dcterms:modified xsi:type="dcterms:W3CDTF">2023-10-24T04:27:04Z</dcterms:modified>
</cp:coreProperties>
</file>