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sldIdLst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1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B26D-1C2B-4E0C-85C0-00BD5932A83A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1BFA-EA89-422B-B04F-0CE05B290460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9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8FFB-CBB5-472C-8109-CBC6E6A0D3A2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11326"/>
            <a:ext cx="5689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711326"/>
            <a:ext cx="5689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D576-8F58-416D-96B7-A2D41B2F687D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0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E2F3-AA5C-4186-8D21-CB9212C41F82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06BB-9522-4FD9-A8E1-6A6005615383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868E-F225-43DD-820B-193F9C9AC92A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6595-BCDC-4CB3-9994-13B9FB624E25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E429-6085-4501-B9C1-B4F4E9FCA814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27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F35E-B756-4483-94E4-BC30CE1F131E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0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974726"/>
            <a:ext cx="2895600" cy="4975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74726"/>
            <a:ext cx="8483600" cy="4975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2A960-A4E8-48C6-AB06-60637461EF27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8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1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2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2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0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826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9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8EC7B52-7C8D-4A2F-B380-A27C9F0C526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2DED246-7471-47D8-8663-F63534DC6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1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" y="6165850"/>
            <a:ext cx="12240684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12192000" cy="9350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0984" y="974725"/>
            <a:ext cx="10251016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1326"/>
            <a:ext cx="115824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567" y="6597650"/>
            <a:ext cx="1631951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683FE-B6B9-4888-9130-50C262A49997}" type="datetime1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618" y="6272214"/>
            <a:ext cx="9840383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0000"/>
                </a:solidFill>
              </a:rPr>
              <a:t>Адрес: </a:t>
            </a:r>
            <a:r>
              <a:rPr lang="en-US" altLang="ru-RU">
                <a:solidFill>
                  <a:srgbClr val="000000"/>
                </a:solidFill>
              </a:rPr>
              <a:t>664040, </a:t>
            </a:r>
            <a:r>
              <a:rPr lang="ru-RU" altLang="ru-RU">
                <a:solidFill>
                  <a:srgbClr val="000000"/>
                </a:solidFill>
              </a:rPr>
              <a:t>г.Иркутск, ул.Ярославского, 211</a:t>
            </a:r>
            <a:r>
              <a:rPr lang="en-US" altLang="ru-RU">
                <a:solidFill>
                  <a:srgbClr val="000000"/>
                </a:solidFill>
              </a:rPr>
              <a:t>, </a:t>
            </a:r>
            <a:r>
              <a:rPr lang="ru-RU" altLang="ru-RU">
                <a:solidFill>
                  <a:srgbClr val="000000"/>
                </a:solidFill>
              </a:rPr>
              <a:t>сайт</a:t>
            </a:r>
            <a:r>
              <a:rPr lang="en-US" altLang="ru-RU">
                <a:solidFill>
                  <a:srgbClr val="000000"/>
                </a:solidFill>
              </a:rPr>
              <a:t> www.irkagrarteh.ru</a:t>
            </a: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0000"/>
                </a:solidFill>
              </a:rPr>
              <a:t>Тел/факс:(3952) 44-29-12, </a:t>
            </a:r>
            <a:r>
              <a:rPr lang="en-US" altLang="ru-RU">
                <a:solidFill>
                  <a:srgbClr val="000000"/>
                </a:solidFill>
              </a:rPr>
              <a:t>e-mail: irkagrartekhn@mail.ru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 flipV="1">
            <a:off x="1295400" y="908050"/>
            <a:ext cx="9696451" cy="0"/>
          </a:xfrm>
          <a:prstGeom prst="line">
            <a:avLst/>
          </a:prstGeom>
          <a:noFill/>
          <a:ln w="88900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68501" y="-28575"/>
            <a:ext cx="10223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00000"/>
                </a:solidFill>
                <a:latin typeface="Bookman Old Style" panose="02050604050505020204" pitchFamily="18" charset="0"/>
              </a:rPr>
              <a:t>Министерство образования Иркутской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00000"/>
                </a:solidFill>
                <a:latin typeface="Bookman Old Style" panose="02050604050505020204" pitchFamily="18" charset="0"/>
              </a:rPr>
              <a:t>Государственное бюджетное профессиональное образовательное учреждение Иркутской области «Иркутский аграрный техникум»</a:t>
            </a:r>
            <a:r>
              <a:rPr lang="ru-RU" altLang="ru-RU" sz="1400" b="1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034" name="Line 13"/>
          <p:cNvSpPr>
            <a:spLocks noChangeShapeType="1"/>
          </p:cNvSpPr>
          <p:nvPr userDrawn="1"/>
        </p:nvSpPr>
        <p:spPr bwMode="auto">
          <a:xfrm flipV="1">
            <a:off x="1200152" y="6165850"/>
            <a:ext cx="9696449" cy="0"/>
          </a:xfrm>
          <a:prstGeom prst="line">
            <a:avLst/>
          </a:prstGeom>
          <a:noFill/>
          <a:ln w="88900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5" name="Picture 15" descr="Эмбл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2061633" cy="15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4FBB17-09D9-444F-B6BF-871BC0C4544A}" type="datetime1">
              <a:rPr lang="ru-RU" altLang="ru-RU">
                <a:solidFill>
                  <a:srgbClr val="000000"/>
                </a:solidFill>
              </a:rPr>
              <a:pPr>
                <a:defRPr/>
              </a:pPr>
              <a:t>24.10.2022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</a:rPr>
              <a:t>Адрес: </a:t>
            </a:r>
            <a:r>
              <a:rPr lang="en-US" altLang="ru-RU" dirty="0">
                <a:solidFill>
                  <a:srgbClr val="000000"/>
                </a:solidFill>
              </a:rPr>
              <a:t>664040, </a:t>
            </a:r>
            <a:r>
              <a:rPr lang="ru-RU" altLang="ru-RU" dirty="0" err="1">
                <a:solidFill>
                  <a:srgbClr val="000000"/>
                </a:solidFill>
              </a:rPr>
              <a:t>г.Иркутск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ru-RU" altLang="ru-RU" dirty="0" err="1">
                <a:solidFill>
                  <a:srgbClr val="000000"/>
                </a:solidFill>
              </a:rPr>
              <a:t>ул.Ярославского</a:t>
            </a:r>
            <a:r>
              <a:rPr lang="ru-RU" altLang="ru-RU" dirty="0">
                <a:solidFill>
                  <a:srgbClr val="000000"/>
                </a:solidFill>
              </a:rPr>
              <a:t>, 211</a:t>
            </a:r>
            <a:r>
              <a:rPr lang="en-US" altLang="ru-RU" dirty="0">
                <a:solidFill>
                  <a:srgbClr val="000000"/>
                </a:solidFill>
              </a:rPr>
              <a:t>, </a:t>
            </a:r>
            <a:r>
              <a:rPr lang="ru-RU" altLang="ru-RU" dirty="0">
                <a:solidFill>
                  <a:srgbClr val="000000"/>
                </a:solidFill>
              </a:rPr>
              <a:t>сайт</a:t>
            </a:r>
            <a:r>
              <a:rPr lang="en-US" altLang="ru-RU" dirty="0">
                <a:solidFill>
                  <a:srgbClr val="000000"/>
                </a:solidFill>
              </a:rPr>
              <a:t> www.irkagrarteh.ru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</a:rPr>
              <a:t>Тел/факс:(3952) 44-29-12, </a:t>
            </a:r>
            <a:r>
              <a:rPr lang="en-US" altLang="ru-RU" dirty="0">
                <a:solidFill>
                  <a:srgbClr val="000000"/>
                </a:solidFill>
              </a:rPr>
              <a:t>e-mail: irkagrartekhn@mail.ru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04696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Дезинсекция</a:t>
            </a:r>
            <a:endParaRPr lang="ru-RU" altLang="ru-RU" sz="3200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4263" y="3563983"/>
            <a:ext cx="8534400" cy="1752600"/>
          </a:xfrm>
        </p:spPr>
        <p:txBody>
          <a:bodyPr/>
          <a:lstStyle/>
          <a:p>
            <a:pPr algn="r" eaLnBrk="1" hangingPunct="1"/>
            <a:r>
              <a:rPr lang="ru-RU" altLang="ru-RU" sz="1800" dirty="0"/>
              <a:t>Выполнили: студенты 343 группу</a:t>
            </a:r>
          </a:p>
          <a:p>
            <a:pPr algn="r" eaLnBrk="1" hangingPunct="1"/>
            <a:r>
              <a:rPr lang="ru-RU" altLang="ru-RU" sz="1800" dirty="0"/>
              <a:t>Вавилова Юлия</a:t>
            </a:r>
          </a:p>
          <a:p>
            <a:pPr algn="r" eaLnBrk="1" hangingPunct="1"/>
            <a:r>
              <a:rPr lang="ru-RU" altLang="ru-RU" sz="1800" dirty="0"/>
              <a:t>Григорьева Ирина</a:t>
            </a:r>
          </a:p>
          <a:p>
            <a:pPr algn="r" eaLnBrk="1" hangingPunct="1"/>
            <a:r>
              <a:rPr lang="ru-RU" altLang="ru-RU" sz="1800" dirty="0"/>
              <a:t>Дегтярёва Ирина</a:t>
            </a:r>
          </a:p>
          <a:p>
            <a:pPr algn="r" eaLnBrk="1" hangingPunct="1"/>
            <a:r>
              <a:rPr lang="ru-RU" altLang="ru-RU" sz="1800" dirty="0"/>
              <a:t>Кононова Дарья</a:t>
            </a:r>
          </a:p>
          <a:p>
            <a:pPr algn="r" eaLnBrk="1" hangingPunct="1"/>
            <a:r>
              <a:rPr lang="ru-RU" altLang="ru-RU" sz="1800" dirty="0" err="1"/>
              <a:t>Павловец</a:t>
            </a:r>
            <a:r>
              <a:rPr lang="ru-RU" altLang="ru-RU" sz="1800" dirty="0"/>
              <a:t> Елена</a:t>
            </a:r>
          </a:p>
          <a:p>
            <a:pPr algn="r" eaLnBrk="1" hangingPunct="1"/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0157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34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96065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Дезинсекция очень важна в нашей жизни, т.к. она предотвращает разные заболевания и инфекции.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подходить к ней нужно с умом, ведь чтобы дезинсекция прошла успешно нужно тщательно подходить к выбору средств и соблюдать меры предосторожности, так же мы должны следить за правильной утилизацией веществ, чтобы не навредить </a:t>
            </a:r>
            <a:r>
              <a:rPr lang="ru-RU" dirty="0" err="1" smtClean="0"/>
              <a:t>окр.среде</a:t>
            </a:r>
            <a:endParaRPr lang="ru-RU" dirty="0"/>
          </a:p>
          <a:p>
            <a:pPr marL="0" indent="0" algn="ctr">
              <a:buNone/>
            </a:pPr>
            <a:r>
              <a:rPr lang="ru-RU" sz="2800" dirty="0" smtClean="0"/>
              <a:t>МЫ ЗА ЭКОЛОГИЮ!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#</a:t>
            </a:r>
            <a:r>
              <a:rPr lang="ru-RU" sz="2800" dirty="0" smtClean="0"/>
              <a:t>ЭКОЛОГИЯ</a:t>
            </a:r>
            <a:r>
              <a:rPr lang="en-US" sz="2800" dirty="0" smtClean="0"/>
              <a:t>#</a:t>
            </a:r>
            <a:r>
              <a:rPr lang="ru-RU" sz="2800" dirty="0" smtClean="0"/>
              <a:t>ЧИСТАЯПРИРОДА</a:t>
            </a:r>
            <a:r>
              <a:rPr lang="en-US" sz="2800" dirty="0" smtClean="0"/>
              <a:t>#</a:t>
            </a:r>
            <a:r>
              <a:rPr lang="ru-RU" sz="2800" dirty="0" smtClean="0"/>
              <a:t>ЧИСТОЕБУДУЩЕЕ</a:t>
            </a:r>
          </a:p>
        </p:txBody>
      </p:sp>
    </p:spTree>
    <p:extLst>
      <p:ext uri="{BB962C8B-B14F-4D97-AF65-F5344CB8AC3E}">
        <p14:creationId xmlns:p14="http://schemas.microsoft.com/office/powerpoint/2010/main" val="18802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277474"/>
            <a:ext cx="10058400" cy="3911600"/>
          </a:xfrm>
        </p:spPr>
      </p:pic>
    </p:spTree>
    <p:extLst>
      <p:ext uri="{BB962C8B-B14F-4D97-AF65-F5344CB8AC3E}">
        <p14:creationId xmlns:p14="http://schemas.microsoft.com/office/powerpoint/2010/main" val="4771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 паразитические членистоногие могут быть переносчиками возбудителей инфекционных и инвазионных болезней животных и </a:t>
            </a:r>
            <a:r>
              <a:rPr lang="ru-RU" dirty="0" smtClean="0"/>
              <a:t>человека. Насекомые </a:t>
            </a:r>
            <a:r>
              <a:rPr lang="ru-RU" dirty="0" smtClean="0"/>
              <a:t>могут переносить инфекцию </a:t>
            </a:r>
            <a:r>
              <a:rPr lang="ru-RU" dirty="0"/>
              <a:t>механически, загрязняя ими продукты питания, </a:t>
            </a:r>
            <a:r>
              <a:rPr lang="ru-RU" dirty="0" smtClean="0"/>
              <a:t>воду </a:t>
            </a:r>
            <a:r>
              <a:rPr lang="ru-RU" dirty="0"/>
              <a:t>и подстилку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Каждый из нас хоть раз сталкивался с ними.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8" y="3251909"/>
            <a:ext cx="4372268" cy="2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Какие бывают средства и их отличия: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1.Инсектициды </a:t>
            </a:r>
            <a:r>
              <a:rPr lang="ru-RU" sz="2000" dirty="0"/>
              <a:t>— это химический препарат, убивающий насекомых-вредителей, их личинки и яйца.</a:t>
            </a:r>
          </a:p>
          <a:p>
            <a:r>
              <a:rPr lang="ru-RU" sz="2000" dirty="0"/>
              <a:t>2. </a:t>
            </a:r>
            <a:r>
              <a:rPr lang="ru-RU" sz="2000" dirty="0" smtClean="0"/>
              <a:t>Акарициды </a:t>
            </a:r>
            <a:r>
              <a:rPr lang="ru-RU" sz="2000" dirty="0"/>
              <a:t>— это химический препарат, убивающий клещей.</a:t>
            </a:r>
          </a:p>
          <a:p>
            <a:r>
              <a:rPr lang="ru-RU" sz="2000" dirty="0"/>
              <a:t>3. </a:t>
            </a:r>
            <a:r>
              <a:rPr lang="ru-RU" sz="2000" dirty="0" err="1"/>
              <a:t>Инсектоакарициды</a:t>
            </a:r>
            <a:r>
              <a:rPr lang="ru-RU" sz="2000" dirty="0"/>
              <a:t> - химические препараты, которые одинаково уничтожают и клещей, и насекомых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 характеру попадания в организм насекомого </a:t>
            </a:r>
            <a:r>
              <a:rPr lang="ru-RU" sz="3200" dirty="0" smtClean="0"/>
              <a:t>все </a:t>
            </a:r>
            <a:r>
              <a:rPr lang="ru-RU" sz="3200" dirty="0"/>
              <a:t>инсектициды подразделяются на 4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Контактные-те, что убивают при непосредственном соприкосновении (внешнем контакте) с любой частью тела насекомого. </a:t>
            </a:r>
            <a:endParaRPr lang="ru-RU" dirty="0" smtClean="0"/>
          </a:p>
          <a:p>
            <a:r>
              <a:rPr lang="ru-RU" dirty="0"/>
              <a:t>Кишечные-эти препараты попадают в организм насекомого с пищей и, всасываясь в кишечнике, отравляют его </a:t>
            </a:r>
            <a:r>
              <a:rPr lang="ru-RU" dirty="0" smtClean="0"/>
              <a:t>организм</a:t>
            </a:r>
          </a:p>
          <a:p>
            <a:r>
              <a:rPr lang="ru-RU" dirty="0"/>
              <a:t>Системные-Инсектициды, которые проникают в растение и отравляют его смертельным для насекомого ядом. Насекомое, поедая отравленные части растений, поражается и погибает. </a:t>
            </a:r>
            <a:endParaRPr lang="ru-RU" dirty="0" smtClean="0"/>
          </a:p>
          <a:p>
            <a:r>
              <a:rPr lang="ru-RU" dirty="0"/>
              <a:t> Фумиганты-эти препараты отравляют организм насекомого, поступая через дыхательную систему. Применяются в газообразном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35251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Классы опасности </a:t>
            </a:r>
            <a:r>
              <a:rPr lang="ru-RU" sz="3200" dirty="0" smtClean="0"/>
              <a:t>инсектицидов: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класс опасности — чрезвычайно </a:t>
            </a:r>
            <a:r>
              <a:rPr lang="ru-RU" dirty="0" smtClean="0"/>
              <a:t>опасны. К </a:t>
            </a:r>
            <a:r>
              <a:rPr lang="ru-RU" dirty="0"/>
              <a:t>таким инсектицидам относят </a:t>
            </a:r>
            <a:r>
              <a:rPr lang="ru-RU" dirty="0" smtClean="0"/>
              <a:t>фумиганты</a:t>
            </a:r>
            <a:r>
              <a:rPr lang="ru-RU" dirty="0" smtClean="0"/>
              <a:t>. </a:t>
            </a:r>
            <a:r>
              <a:rPr lang="ru-RU" dirty="0" smtClean="0"/>
              <a:t>Применяются </a:t>
            </a:r>
            <a:r>
              <a:rPr lang="ru-RU" dirty="0"/>
              <a:t>исключительно в складских помещениях; допуск людей в обработанные помещения — только после тщательного проветривания. </a:t>
            </a:r>
          </a:p>
          <a:p>
            <a:r>
              <a:rPr lang="ru-RU" dirty="0"/>
              <a:t>2 класс опасности — </a:t>
            </a:r>
            <a:r>
              <a:rPr lang="ru-RU" dirty="0" err="1" smtClean="0"/>
              <a:t>высокоопасны</a:t>
            </a:r>
            <a:r>
              <a:rPr lang="ru-RU" dirty="0" smtClean="0"/>
              <a:t>. </a:t>
            </a:r>
            <a:r>
              <a:rPr lang="ru-RU" dirty="0" smtClean="0"/>
              <a:t>Сюда </a:t>
            </a:r>
            <a:r>
              <a:rPr lang="ru-RU" dirty="0"/>
              <a:t>относят препараты на основе действующего вещества </a:t>
            </a:r>
            <a:r>
              <a:rPr lang="ru-RU" dirty="0" err="1"/>
              <a:t>фентион</a:t>
            </a:r>
            <a:r>
              <a:rPr lang="ru-RU" dirty="0"/>
              <a:t> </a:t>
            </a:r>
          </a:p>
          <a:p>
            <a:r>
              <a:rPr lang="ru-RU" dirty="0" smtClean="0"/>
              <a:t>3 </a:t>
            </a:r>
            <a:r>
              <a:rPr lang="ru-RU" dirty="0"/>
              <a:t>класс опасности — умеренно </a:t>
            </a:r>
            <a:r>
              <a:rPr lang="ru-RU" dirty="0" smtClean="0"/>
              <a:t>опасны. </a:t>
            </a:r>
            <a:endParaRPr lang="ru-RU" dirty="0"/>
          </a:p>
          <a:p>
            <a:r>
              <a:rPr lang="ru-RU" dirty="0"/>
              <a:t>4 класс опасности — </a:t>
            </a:r>
            <a:r>
              <a:rPr lang="ru-RU" dirty="0" err="1" smtClean="0"/>
              <a:t>малоопасны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4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инсектицидные препараты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61" r="20997"/>
          <a:stretch/>
        </p:blipFill>
        <p:spPr>
          <a:xfrm>
            <a:off x="761316" y="1800664"/>
            <a:ext cx="3038167" cy="3644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1" y="1800664"/>
            <a:ext cx="2732683" cy="4461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446" y="1271532"/>
            <a:ext cx="2880238" cy="47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Инсектоакарицидные</a:t>
            </a:r>
            <a:r>
              <a:rPr lang="ru-RU" sz="3200" dirty="0" smtClean="0"/>
              <a:t> средства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42" y="1705231"/>
            <a:ext cx="2925763" cy="2925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43" y="2286001"/>
            <a:ext cx="2811127" cy="3748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808" y="1861984"/>
            <a:ext cx="3328526" cy="36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Правила техники безопасности при работе с инсектицидами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	Нет в природе таких химических средств борьбы с насекомыми, которые были бы совершенно безвредны для человека и животного мира. Поэтому при работе с ними необходимо соблюдать меры предосторожности.</a:t>
            </a:r>
          </a:p>
          <a:p>
            <a:r>
              <a:rPr lang="ru-RU" dirty="0"/>
              <a:t>	Не пренебрегать спецодеждой. Надеть халат, косынку, перчатки, при необходимости — очки, респиратор или марлевую повязку.</a:t>
            </a:r>
          </a:p>
          <a:p>
            <a:pPr marL="0" indent="0">
              <a:buNone/>
            </a:pPr>
            <a:r>
              <a:rPr lang="ru-RU" dirty="0"/>
              <a:t>•	Не допускать попадания рабочих растворов на кожу, в глаза и слизистые оболочки рта и носа.</a:t>
            </a:r>
          </a:p>
          <a:p>
            <a:r>
              <a:rPr lang="ru-RU" dirty="0"/>
              <a:t>	После работы с инсектицидами вымыть руки, лицо, по возможности, принять душ. Одежду постирать.</a:t>
            </a:r>
          </a:p>
          <a:p>
            <a:r>
              <a:rPr lang="ru-RU" dirty="0"/>
              <a:t>	Хранение любых рабочих растворов инсектицидов не допускается.</a:t>
            </a:r>
          </a:p>
          <a:p>
            <a:r>
              <a:rPr lang="ru-RU" dirty="0"/>
              <a:t>	Посуду, употреблявшуюся для приготовления рабочих жидкостей, не использовать для пищевых продуктов.</a:t>
            </a:r>
          </a:p>
          <a:p>
            <a:r>
              <a:rPr lang="ru-RU" dirty="0"/>
              <a:t>	Длительность работы с инсектицидами в условиях личного хозяйства (дачного участка) не должна превышать 1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Утилизация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Сжигание, или термическое </a:t>
            </a:r>
            <a:r>
              <a:rPr lang="ru-RU" dirty="0" err="1"/>
              <a:t>инактивирование</a:t>
            </a:r>
            <a:endParaRPr lang="ru-RU" dirty="0"/>
          </a:p>
          <a:p>
            <a:r>
              <a:rPr lang="ru-RU" dirty="0" smtClean="0"/>
              <a:t>2. Химическое </a:t>
            </a:r>
            <a:r>
              <a:rPr lang="ru-RU" dirty="0"/>
              <a:t>обезвреживание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Контейнерное захоронение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Биологическое разложение.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8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85</TotalTime>
  <Words>377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Century Gothic</vt:lpstr>
      <vt:lpstr>Georgia</vt:lpstr>
      <vt:lpstr>Савон</vt:lpstr>
      <vt:lpstr>Оформление по умолчанию</vt:lpstr>
      <vt:lpstr>Дезинсекция</vt:lpstr>
      <vt:lpstr>Введение</vt:lpstr>
      <vt:lpstr>Какие бывают средства и их отличия:</vt:lpstr>
      <vt:lpstr>По характеру попадания в организм насекомого все инсектициды подразделяются на 4 группы:</vt:lpstr>
      <vt:lpstr>Классы опасности инсектицидов:</vt:lpstr>
      <vt:lpstr>инсектицидные препараты</vt:lpstr>
      <vt:lpstr>Инсектоакарицидные средства</vt:lpstr>
      <vt:lpstr>Правила техники безопасности при работе с инсектицидами</vt:lpstr>
      <vt:lpstr>Утилизация </vt:lpstr>
      <vt:lpstr>Вывод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Дезинсекция </dc:title>
  <dc:creator>alex Gre</dc:creator>
  <cp:lastModifiedBy>я</cp:lastModifiedBy>
  <cp:revision>9</cp:revision>
  <dcterms:created xsi:type="dcterms:W3CDTF">2022-10-23T11:13:43Z</dcterms:created>
  <dcterms:modified xsi:type="dcterms:W3CDTF">2022-10-24T01:15:10Z</dcterms:modified>
</cp:coreProperties>
</file>