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344573-4499-4136-9432-9625E8DE034D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5"/>
      </a:tcTxStyle>
      <a:tcStyle>
        <a:tcBdr>
          <a:top>
            <a:ln w="6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5">
          <a:shade val="40000"/>
        </a:schemeClr>
      </a:tcTxStyle>
      <a:tcStyle>
        <a:tcBdr/>
        <a:fill>
          <a:solidFill>
            <a:schemeClr val="accent5">
              <a:alpha val="40000"/>
            </a:schemeClr>
          </a:solidFill>
        </a:fill>
      </a:tcStyle>
    </a:firstRow>
  </a:tblStyle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3"/>
    <p:restoredTop sz="95101"/>
  </p:normalViewPr>
  <p:slideViewPr>
    <p:cSldViewPr snapToGrid="0" snapToObjects="1">
      <p:cViewPr varScale="1">
        <p:scale>
          <a:sx n="69" d="100"/>
          <a:sy n="69" d="100"/>
        </p:scale>
        <p:origin x="936" y="72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1905000"/>
            <a:ext cx="12191999" cy="49530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4000">
                <a:schemeClr val="bg2">
                  <a:lumMod val="50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8" name="Рисунок 7" descr="10.png"/>
          <p:cNvPicPr>
            <a:picLocks noChangeAspect="1"/>
          </p:cNvPicPr>
          <p:nvPr/>
        </p:nvPicPr>
        <p:blipFill rotWithShape="1">
          <a:blip r:embed="rId2">
            <a:alphaModFix/>
            <a:lum bright="-10000"/>
          </a:blip>
          <a:srcRect r="30040" b="40380"/>
          <a:stretch>
            <a:fillRect/>
          </a:stretch>
        </p:blipFill>
        <p:spPr>
          <a:xfrm>
            <a:off x="4063999" y="2133600"/>
            <a:ext cx="8127999" cy="4724400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 rotWithShape="1">
          <a:blip r:embed="rId2">
            <a:alphaModFix/>
            <a:lum bright="-20000"/>
          </a:blip>
          <a:srcRect r="30040" b="40380"/>
          <a:stretch>
            <a:fillRect/>
          </a:stretch>
        </p:blipFill>
        <p:spPr>
          <a:xfrm flipH="1" flipV="1">
            <a:off x="0" y="0"/>
            <a:ext cx="5238786" cy="3045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465" y="1928802"/>
            <a:ext cx="9696446" cy="1100144"/>
          </a:xfrm>
        </p:spPr>
        <p:txBody>
          <a:bodyPr/>
          <a:lstStyle>
            <a:lvl1pPr algn="l">
              <a:defRPr sz="4800">
                <a:solidFill>
                  <a:schemeClr val="accent4"/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5" y="3060924"/>
            <a:ext cx="9384097" cy="5429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B029EE6C-CC32-4F78-BBC7-D758651D07A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286000"/>
            <a:ext cx="12191999" cy="213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28000">
                <a:schemeClr val="tx2">
                  <a:lumMod val="50000"/>
                </a:schemeClr>
              </a:gs>
              <a:gs pos="61000">
                <a:schemeClr val="tx2">
                  <a:lumMod val="7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6000"/>
            <a:ext cx="12191999" cy="213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28000">
                <a:schemeClr val="tx2">
                  <a:lumMod val="50000"/>
                </a:schemeClr>
              </a:gs>
              <a:gs pos="61000">
                <a:schemeClr val="tx2">
                  <a:lumMod val="7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8" name="Рисунок 7" descr="10.png"/>
          <p:cNvPicPr>
            <a:picLocks noChangeAspect="1"/>
          </p:cNvPicPr>
          <p:nvPr/>
        </p:nvPicPr>
        <p:blipFill rotWithShape="1">
          <a:blip r:embed="rId2">
            <a:alphaModFix/>
            <a:lum bright="-30000"/>
          </a:blip>
          <a:srcRect r="30040" b="40380"/>
          <a:stretch>
            <a:fillRect/>
          </a:stretch>
        </p:blipFill>
        <p:spPr>
          <a:xfrm flipH="1">
            <a:off x="0" y="1429944"/>
            <a:ext cx="5143493" cy="2989656"/>
          </a:xfrm>
          <a:prstGeom prst="rect">
            <a:avLst/>
          </a:prstGeom>
        </p:spPr>
      </p:pic>
      <p:pic>
        <p:nvPicPr>
          <p:cNvPr id="11" name="Рисунок 10" descr="10.png"/>
          <p:cNvPicPr>
            <a:picLocks noChangeAspect="1"/>
          </p:cNvPicPr>
          <p:nvPr/>
        </p:nvPicPr>
        <p:blipFill rotWithShape="1">
          <a:blip r:embed="rId2">
            <a:alphaModFix/>
            <a:lum bright="-30000"/>
          </a:blip>
          <a:srcRect r="30040" b="40380"/>
          <a:stretch>
            <a:fillRect/>
          </a:stretch>
        </p:blipFill>
        <p:spPr>
          <a:xfrm flipH="1">
            <a:off x="0" y="1429944"/>
            <a:ext cx="5143493" cy="2989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199" y="2617788"/>
            <a:ext cx="10769599" cy="1470025"/>
          </a:xfrm>
          <a:prstGeom prst="rect">
            <a:avLst/>
          </a:prstGeom>
          <a:effectLst/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952463" y="2286000"/>
            <a:ext cx="9429750" cy="3429000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pic>
        <p:nvPicPr>
          <p:cNvPr id="7" name="Рисунок 6" descr="10.png"/>
          <p:cNvPicPr>
            <a:picLocks noChangeAspect="1"/>
          </p:cNvPicPr>
          <p:nvPr/>
        </p:nvPicPr>
        <p:blipFill rotWithShape="1">
          <a:blip r:embed="rId2">
            <a:alphaModFix/>
            <a:lum bright="10000"/>
          </a:blip>
          <a:srcRect r="30040" b="40380"/>
          <a:stretch>
            <a:fillRect/>
          </a:stretch>
        </p:blipFill>
        <p:spPr>
          <a:xfrm flipH="1">
            <a:off x="0" y="2133600"/>
            <a:ext cx="8127999" cy="472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1214422"/>
            <a:ext cx="9429815" cy="95431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.png"/>
          <p:cNvPicPr>
            <a:picLocks noChangeAspect="1"/>
          </p:cNvPicPr>
          <p:nvPr/>
        </p:nvPicPr>
        <p:blipFill rotWithShape="1">
          <a:blip r:embed="rId2">
            <a:alphaModFix/>
            <a:lum bright="30000" contrast="-30000"/>
          </a:blip>
          <a:srcRect l="22440" r="42770" b="28030"/>
          <a:stretch>
            <a:fillRect/>
          </a:stretch>
        </p:blipFill>
        <p:spPr>
          <a:xfrm rot="5400000">
            <a:off x="1612856" y="3187782"/>
            <a:ext cx="2057400" cy="52831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61599" y="0"/>
            <a:ext cx="19303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9" name="Рисунок 8" descr="09.png"/>
          <p:cNvPicPr>
            <a:picLocks noChangeAspect="1"/>
          </p:cNvPicPr>
          <p:nvPr/>
        </p:nvPicPr>
        <p:blipFill rotWithShape="1">
          <a:blip r:embed="rId2">
            <a:alphaModFix/>
            <a:lum bright="20000" contrast="40000"/>
          </a:blip>
          <a:srcRect l="33430" r="53620" b="37810"/>
          <a:stretch>
            <a:fillRect/>
          </a:stretch>
        </p:blipFill>
        <p:spPr>
          <a:xfrm>
            <a:off x="11377199" y="3929066"/>
            <a:ext cx="814799" cy="2928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06742" y="274638"/>
            <a:ext cx="15239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8" y="274638"/>
            <a:ext cx="9506857" cy="5851525"/>
          </a:xfr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B029EE6C-CC32-4F78-BBC7-D758651D07A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77801"/>
            <a:ext cx="10972799" cy="736600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8pPr>
              <a:defRPr/>
            </a:lvl8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.png"/>
          <p:cNvPicPr>
            <a:picLocks noChangeAspect="1"/>
          </p:cNvPicPr>
          <p:nvPr/>
        </p:nvPicPr>
        <p:blipFill rotWithShape="1">
          <a:blip r:embed="rId2">
            <a:alphaModFix/>
            <a:lum bright="40000" contrast="40000"/>
          </a:blip>
          <a:srcRect r="42770" b="28030"/>
          <a:stretch>
            <a:fillRect/>
          </a:stretch>
        </p:blipFill>
        <p:spPr>
          <a:xfrm rot="16200000" flipH="1">
            <a:off x="6997779" y="1663801"/>
            <a:ext cx="3886200" cy="650239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4214818"/>
            <a:ext cx="12191999" cy="2643182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4000">
                <a:schemeClr val="bg2">
                  <a:lumMod val="50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8" name="Рисунок 7" descr="10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 r="30040" b="40380"/>
          <a:stretch>
            <a:fillRect/>
          </a:stretch>
        </p:blipFill>
        <p:spPr>
          <a:xfrm rot="10800000">
            <a:off x="0" y="0"/>
            <a:ext cx="7251286" cy="4214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6" y="2978140"/>
            <a:ext cx="10363199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4"/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66" y="2357430"/>
            <a:ext cx="10363199" cy="620710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3466" y="4429132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4666" y="4429132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51866" y="4429132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B029EE6C-CC32-4F78-BBC7-D758651D07A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46" y="177801"/>
            <a:ext cx="10972799" cy="736600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273630"/>
            <a:ext cx="5384799" cy="4852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273630"/>
            <a:ext cx="5384799" cy="4852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9" y="177801"/>
            <a:ext cx="10972799" cy="7366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73629"/>
            <a:ext cx="10972799" cy="489463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599" y="177801"/>
            <a:ext cx="10972799" cy="7366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599" y="177801"/>
            <a:ext cx="10972799" cy="7366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284511"/>
            <a:ext cx="5384799" cy="239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197599" y="1284511"/>
            <a:ext cx="5384799" cy="239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09599" y="3814084"/>
            <a:ext cx="5384799" cy="239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6197599" y="3814084"/>
            <a:ext cx="5384799" cy="239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9.png"/>
          <p:cNvPicPr>
            <a:picLocks noChangeAspect="1"/>
          </p:cNvPicPr>
          <p:nvPr/>
        </p:nvPicPr>
        <p:blipFill rotWithShape="1">
          <a:blip r:embed="rId2">
            <a:alphaModFix/>
            <a:lum bright="10000" contrast="-30000"/>
          </a:blip>
          <a:srcRect l="22440" r="42770" b="28030"/>
          <a:stretch>
            <a:fillRect/>
          </a:stretch>
        </p:blipFill>
        <p:spPr>
          <a:xfrm rot="5400000">
            <a:off x="1612856" y="2501982"/>
            <a:ext cx="2057400" cy="52831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172200"/>
            <a:ext cx="12191999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1999" cy="159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1" name="Рисунок 10" descr="09.png"/>
          <p:cNvPicPr>
            <a:picLocks noChangeAspect="1"/>
          </p:cNvPicPr>
          <p:nvPr/>
        </p:nvPicPr>
        <p:blipFill rotWithShape="1">
          <a:blip r:embed="rId2">
            <a:alphaModFix/>
            <a:lum bright="10000" contrast="-30000"/>
          </a:blip>
          <a:srcRect l="20480" r="53620" b="37810"/>
          <a:stretch>
            <a:fillRect/>
          </a:stretch>
        </p:blipFill>
        <p:spPr>
          <a:xfrm rot="16200000">
            <a:off x="8515656" y="-1760332"/>
            <a:ext cx="1752600" cy="5600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9" y="760076"/>
            <a:ext cx="7315199" cy="566738"/>
          </a:xfrm>
        </p:spPr>
        <p:txBody>
          <a:bodyPr anchor="b"/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2389717" y="1357298"/>
            <a:ext cx="7315199" cy="3757610"/>
          </a:xfr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>
            <a:scrgbClr r="0" g="0" b="0"/>
          </a:fontRef>
        </p:style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399" y="5164150"/>
            <a:ext cx="7315199" cy="8048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Глубокое мор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9.png"/>
          <p:cNvPicPr>
            <a:picLocks noChangeAspect="1"/>
          </p:cNvPicPr>
          <p:nvPr/>
        </p:nvPicPr>
        <p:blipFill rotWithShape="1">
          <a:blip r:embed="rId14">
            <a:alphaModFix/>
            <a:lum bright="30000" contrast="-30000"/>
          </a:blip>
          <a:srcRect l="22440" r="42770" b="28030"/>
          <a:stretch>
            <a:fillRect/>
          </a:stretch>
        </p:blipFill>
        <p:spPr>
          <a:xfrm rot="5400000">
            <a:off x="1612856" y="3187782"/>
            <a:ext cx="2057400" cy="5283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1999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0" name="Рисунок 9" descr="09.png"/>
          <p:cNvPicPr>
            <a:picLocks noChangeAspect="1"/>
          </p:cNvPicPr>
          <p:nvPr/>
        </p:nvPicPr>
        <p:blipFill rotWithShape="1">
          <a:blip r:embed="rId14">
            <a:alphaModFix/>
            <a:lum bright="20000" contrast="40000"/>
          </a:blip>
          <a:srcRect l="33430" r="53620" b="37810"/>
          <a:stretch>
            <a:fillRect/>
          </a:stretch>
        </p:blipFill>
        <p:spPr>
          <a:xfrm rot="16200000">
            <a:off x="8531455" y="-2669824"/>
            <a:ext cx="990600" cy="6330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77801"/>
            <a:ext cx="10972799" cy="73660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282700"/>
            <a:ext cx="10972799" cy="48561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algn="l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18.10.2023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 lang="ko-KR" altLang="en-US"/>
            </a:pPr>
            <a:fld id="{737820DA-D4C5-4728-AC07-7B64B43B726D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25700" indent="-269875" algn="l" defTabSz="914400" rtl="0" eaLnBrk="1" latinLnBrk="1" hangingPunct="1">
        <a:spcBef>
          <a:spcPct val="20000"/>
        </a:spcBef>
        <a:buFont typeface="Tahoma"/>
        <a:buChar char="»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Font typeface="Tahoma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Font typeface="Tahoma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Font typeface="Tahoma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Болезни изменившие мир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8258" y="4853695"/>
            <a:ext cx="4893742" cy="542932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Выполнила</a:t>
            </a:r>
            <a:r>
              <a:rPr lang="en-US" altLang="ru-RU"/>
              <a:t>:</a:t>
            </a:r>
            <a:r>
              <a:rPr lang="ru-RU" altLang="en-US"/>
              <a:t> Котенкова Е</a:t>
            </a:r>
            <a:r>
              <a:rPr lang="en-US" altLang="ru-RU"/>
              <a:t>.</a:t>
            </a:r>
            <a:r>
              <a:rPr lang="ru-RU" altLang="en-US"/>
              <a:t>Е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altLang="en-US"/>
              <a:t>Таблица</a:t>
            </a:r>
          </a:p>
        </p:txBody>
      </p:sp>
      <p:graphicFrame>
        <p:nvGraphicFramePr>
          <p:cNvPr id="3" name="Table 12"/>
          <p:cNvGraphicFramePr>
            <a:graphicFrameLocks noGrp="1"/>
          </p:cNvGraphicFramePr>
          <p:nvPr/>
        </p:nvGraphicFramePr>
        <p:xfrm>
          <a:off x="248682" y="1333491"/>
          <a:ext cx="11557050" cy="5318145"/>
        </p:xfrm>
        <a:graphic>
          <a:graphicData uri="http://schemas.openxmlformats.org/drawingml/2006/table">
            <a:tbl>
              <a:tblPr firstRow="1" bandRow="1" bandCol="1">
                <a:tableStyleId>{32344573-4499-4136-9432-9625E8DE034D}</a:tableStyleId>
              </a:tblPr>
              <a:tblGrid>
                <a:gridCol w="231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1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97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Начало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Конец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Число умерших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Процент             смертности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Чума Галена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II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II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  <a:endParaRPr lang="ru-RU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5</a:t>
                      </a:r>
                      <a:r>
                        <a:rPr lang="ru-RU" altLang="en-US"/>
                        <a:t>млн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Чума Юстиниана   </a:t>
                      </a:r>
                      <a:r>
                        <a:rPr lang="en-US" altLang="ru-RU"/>
                        <a:t>(</a:t>
                      </a:r>
                      <a:r>
                        <a:rPr lang="ru-RU" altLang="en-US"/>
                        <a:t>первая пандемия</a:t>
                      </a:r>
                      <a:r>
                        <a:rPr lang="en-US" altLang="ru-RU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541</a:t>
                      </a:r>
                      <a:r>
                        <a:rPr lang="ru-RU" altLang="en-US"/>
                        <a:t>г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VIII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100</a:t>
                      </a:r>
                      <a:r>
                        <a:rPr lang="ru-RU" altLang="en-US"/>
                        <a:t>млн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до </a:t>
                      </a:r>
                      <a:r>
                        <a:rPr lang="en-US" altLang="ru-RU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Чёрная смерть     </a:t>
                      </a:r>
                      <a:r>
                        <a:rPr lang="en-US" altLang="ru-RU"/>
                        <a:t>(</a:t>
                      </a:r>
                      <a:r>
                        <a:rPr lang="ru-RU" altLang="en-US"/>
                        <a:t>вторая пандемия</a:t>
                      </a:r>
                      <a:r>
                        <a:rPr lang="en-US" altLang="ru-RU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середина </a:t>
                      </a:r>
                      <a:r>
                        <a:rPr lang="en-US" altLang="ru-RU"/>
                        <a:t>XIV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XIX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до </a:t>
                      </a:r>
                      <a:r>
                        <a:rPr lang="en-US" altLang="ru-RU"/>
                        <a:t>100</a:t>
                      </a:r>
                      <a:r>
                        <a:rPr lang="ru-RU" altLang="en-US"/>
                        <a:t>млн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до </a:t>
                      </a:r>
                      <a:r>
                        <a:rPr lang="en-US" altLang="ru-RU"/>
                        <a:t>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Холера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XVIII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150</a:t>
                      </a:r>
                      <a:r>
                        <a:rPr lang="ru-RU" altLang="en-US"/>
                        <a:t>тыс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3,5%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Грипп “Испанка”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1916</a:t>
                      </a:r>
                      <a:r>
                        <a:rPr lang="ru-RU" altLang="en-US"/>
                        <a:t>г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1920</a:t>
                      </a:r>
                      <a:r>
                        <a:rPr lang="ru-RU" altLang="en-US"/>
                        <a:t>г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50-100</a:t>
                      </a:r>
                      <a:r>
                        <a:rPr lang="ru-RU" altLang="en-US"/>
                        <a:t>млн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73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ru-RU" altLang="en-US"/>
                        <a:t>Коронавирус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XXI</a:t>
                      </a:r>
                      <a:r>
                        <a:rPr lang="ru-RU" altLang="en-US"/>
                        <a:t>в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6,3</a:t>
                      </a:r>
                      <a:r>
                        <a:rPr lang="ru-RU" altLang="en-US"/>
                        <a:t>млн</a:t>
                      </a:r>
                      <a:r>
                        <a:rPr lang="en-US" altLang="ru-RU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ru-RU"/>
                        <a:t>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82700"/>
            <a:ext cx="11762509" cy="4856163"/>
          </a:xfrm>
        </p:spPr>
        <p:txBody>
          <a:bodyPr/>
          <a:lstStyle/>
          <a:p>
            <a:pPr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показывает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человечество все лучше сопротивляется болезням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предотвратить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снизить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забоевание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вирусами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соблюдать простые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соблюдать различные правила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могут помочь со здоровьем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</a:p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существования человечество всегда сталкивалось с проблемами заразных заболеваний и всегда пыталось побороть их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Советую быть бдительными и беречь себя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498764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пожелать хочу здоровья,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нужнее нам всего.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Нужнее счастья и покоя,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без здоровья нет его.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важное подспорье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жизни весело идти.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желаю в этой жизни,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этот путь пройти.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6" y="1471759"/>
            <a:ext cx="6707759" cy="44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85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CC"/>
                </a:solidFill>
              </a:rPr>
              <a:t>Спасибо за внимание!</a:t>
            </a:r>
            <a:endParaRPr lang="ru-RU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615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3" y="1282700"/>
            <a:ext cx="11970326" cy="5464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состояние организма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выраженное в нарушении его нормальной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группа заболеваний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вызываются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проникновением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болезнетворных микроорганизмов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микроб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попавший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 вызвать инфекционные болезни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должен быть 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сопротивляемость человеческого организма и оказывать на него токсическое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свое жизни контактирует с несчетном количеством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не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малая часть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возбудителями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заболеваний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зависит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 социально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факторов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труда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жилищных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уровня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8" y="4014932"/>
            <a:ext cx="3568931" cy="2379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Чума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081616"/>
            <a:ext cx="10972799" cy="5300134"/>
          </a:xfrm>
        </p:spPr>
        <p:txBody>
          <a:bodyPr/>
          <a:lstStyle/>
          <a:p>
            <a:pPr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Чума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острое заболевание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Относиться к группе особо опасных инфекционных        заболеваний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Передаётся различными путями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которых наиболее опасен воздушно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капельный</a:t>
            </a:r>
          </a:p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чумы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чумная палочка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открыта в июне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французом       Александром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Йерсеном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японцем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Китасато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Сибасабуро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Сохраняется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гное из лимфоузла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трупах людей и животных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земле при благоприятных условиях</a:t>
            </a:r>
          </a:p>
          <a:p>
            <a:pPr marL="265113" indent="0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переносит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лучи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высыхание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</a:p>
          <a:p>
            <a:pPr marL="564993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</a:t>
            </a:r>
            <a:endParaRPr lang="ru-RU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4993" indent="-299880">
              <a:buChar char=""/>
              <a:defRPr/>
            </a:pPr>
            <a:endParaRPr lang="ru-RU" altLang="en-US" sz="2100" dirty="0"/>
          </a:p>
          <a:p>
            <a:pPr marL="564993" indent="-299880">
              <a:buChar char=""/>
              <a:defRPr/>
            </a:pPr>
            <a:endParaRPr lang="en-US" alt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93" y="3495675"/>
            <a:ext cx="4286250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Чума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82700"/>
            <a:ext cx="6608619" cy="5256645"/>
          </a:xfrm>
        </p:spPr>
        <p:txBody>
          <a:bodyPr/>
          <a:lstStyle/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 и основной источник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грызуны.</a:t>
            </a:r>
            <a:endParaRPr lang="ru-RU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 чумы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вызывали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 крыс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заражающихся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природных очагах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Переносчики чумы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крысиные блохи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от чумы погибло более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 человек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трансмиссивный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заражается при укусе блохи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инфицирование охотников при обработке шкур заражённых   животных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оральнай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употреблении в пищу заражённого мяса</a:t>
            </a:r>
          </a:p>
          <a:p>
            <a:pPr marL="299880" indent="-299880">
              <a:buChar char=""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аэрозольный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капельный путь от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880" indent="-299880">
              <a:buChar char=""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заражённого лёгочной 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чумы</a:t>
            </a:r>
          </a:p>
          <a:p>
            <a:pPr marL="299880" indent="-299880">
              <a:buChar char=""/>
              <a:defRPr/>
            </a:pPr>
            <a:endParaRPr lang="ru-RU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2168236"/>
            <a:ext cx="4821382" cy="3013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Испанка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107786"/>
            <a:ext cx="7055365" cy="5597814"/>
          </a:xfrm>
        </p:spPr>
        <p:txBody>
          <a:bodyPr/>
          <a:lstStyle/>
          <a:p>
            <a:pPr>
              <a:defRPr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грипп или испанка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общепринятое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масштабной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 было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вызвано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вирусом и поразило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 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началась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Первой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волна произошла весной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количество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заболевших снизилось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за конец пандемии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осенью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началась вторая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летальностью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декабрю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    большей части северного полушария пандемия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прекратилась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вспышка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повторилась в Европе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endParaRPr lang="ru-RU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летальностью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при второй волне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мае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объявлена завершённой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ru-RU" sz="2100" dirty="0"/>
          </a:p>
          <a:p>
            <a:pPr>
              <a:buNone/>
              <a:defRPr/>
            </a:pPr>
            <a:endParaRPr lang="en-US" altLang="ru-RU" sz="2100" dirty="0"/>
          </a:p>
          <a:p>
            <a:pPr>
              <a:defRPr/>
            </a:pPr>
            <a:endParaRPr lang="en-US" alt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003" y="1978328"/>
            <a:ext cx="4720997" cy="3383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Испанка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7" y="1282700"/>
            <a:ext cx="8728364" cy="4856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1951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Йохан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Халтин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захороненных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городке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Бревиг-Мишн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Аляска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поисках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Халтин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целые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вирусные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Халтин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связался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Таубенбергером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ищет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вернулся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Бревиг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снова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подверглись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единолично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киркой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сохранившиеся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останки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рослойка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защитила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Сан-Франциско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Джеффри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Таубенбергеру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Институте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США.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Этотобразец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американским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учёным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воссоздать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генную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2356814"/>
            <a:ext cx="3237345" cy="2156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Холера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048253"/>
            <a:ext cx="7772401" cy="4856163"/>
          </a:xfrm>
        </p:spPr>
        <p:txBody>
          <a:bodyPr/>
          <a:lstStyle/>
          <a:p>
            <a:pPr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Холера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кишечная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антропонозная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вызываемая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Характерезуется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оральным способом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заражения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поражением тонкого кишечника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особо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Эндемические очаги располагаются в Африке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Южной Америке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Индии и </a:t>
            </a:r>
            <a:r>
              <a:rPr lang="ru-RU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1817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начинается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</a:t>
            </a: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непрерывных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унесли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больше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человеческих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вспышка любой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болезни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причиной пандемии стала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холеры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человек.В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неделю болезни он является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заразным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способ передачи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водный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по значимости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путь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мясо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морепродукты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подвергшиеся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термической обработке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90" y="2172854"/>
            <a:ext cx="3910445" cy="2606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Короновирус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047174"/>
            <a:ext cx="7674985" cy="47415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Короновирусная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группа острых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  <a:defRPr/>
            </a:pP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вызываемых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стереотипами 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короновирусов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Короновирусы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заболевания </a:t>
            </a:r>
          </a:p>
          <a:p>
            <a:pPr marL="0" indent="0">
              <a:buNone/>
              <a:defRPr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птиц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прикрепления к клетке вирус 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продавливает” клеточную оболочку и вводит в её цитоплазму свой РНК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Далее запускается сборка белков и готовых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вирусных </a:t>
            </a:r>
          </a:p>
          <a:p>
            <a:pPr marL="0" indent="0">
              <a:buNone/>
              <a:defRPr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вирусного </a:t>
            </a:r>
            <a:r>
              <a:rPr lang="ru-RU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нуклеокапсида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покидают клетку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сливаясь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мембраной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сама клетка погибает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9880" indent="-299880">
              <a:buChar char=""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капельный путь</a:t>
            </a:r>
          </a:p>
          <a:p>
            <a:pPr marL="299880" indent="-299880">
              <a:buChar char=""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пылевой путь</a:t>
            </a:r>
          </a:p>
          <a:p>
            <a:pPr marL="299880" indent="-299880">
              <a:buChar char=""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</a:t>
            </a:r>
          </a:p>
          <a:p>
            <a:pPr marL="0" indent="0"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передачи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пыль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быта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пищевые 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 ближе и теснее контакт здорового и больного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выше вероятность передачи инфекции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13" y="2935130"/>
            <a:ext cx="4281487" cy="2853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История пандемий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2700"/>
            <a:ext cx="12011891" cy="4856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благодаря прогрессу в области медицины и развитию отдельной науки о распространении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заболеваний 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человечеству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большинство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уносящих жизни миллионов людей на протяжении столетий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в столь прогрессивную научную эпоху цивилизованный </a:t>
            </a: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сталкиваться с эпидемиями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способности вирусов изменять свою структуру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ученые до сих пор не могут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противовирусные препараты со 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действительностью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созданные ранее вакцины </a:t>
            </a:r>
            <a:endParaRPr lang="ru-RU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0" y="4005365"/>
            <a:ext cx="4260756" cy="274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7" y="4021696"/>
            <a:ext cx="4088200" cy="2725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93" y="4005365"/>
            <a:ext cx="4117844" cy="2741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Глубокое море">
  <a:themeElements>
    <a:clrScheme name="Глубокое море">
      <a:dk1>
        <a:srgbClr val="000000"/>
      </a:dk1>
      <a:lt1>
        <a:srgbClr val="FFFFFF"/>
      </a:lt1>
      <a:dk2>
        <a:srgbClr val="5F5F5F"/>
      </a:dk2>
      <a:lt2>
        <a:srgbClr val="A5A5A5"/>
      </a:lt2>
      <a:accent1>
        <a:srgbClr val="4D4D4D"/>
      </a:accent1>
      <a:accent2>
        <a:srgbClr val="657991"/>
      </a:accent2>
      <a:accent3>
        <a:srgbClr val="63C8D3"/>
      </a:accent3>
      <a:accent4>
        <a:srgbClr val="278089"/>
      </a:accent4>
      <a:accent5>
        <a:srgbClr val="8495A0"/>
      </a:accent5>
      <a:accent6>
        <a:srgbClr val="777777"/>
      </a:accent6>
      <a:hlink>
        <a:srgbClr val="28D3EA"/>
      </a:hlink>
      <a:folHlink>
        <a:srgbClr val="0033CC"/>
      </a:folHlink>
    </a:clrScheme>
    <a:fontScheme name="Глубокое море">
      <a:majorFont>
        <a:latin typeface="Arial"/>
        <a:ea typeface=""/>
        <a:cs typeface=""/>
        <a:font script="Jpan" typeface="MS PGothic"/>
        <a:font script="Hang" typeface="HY울릉도B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лубокое море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6350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7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tint val="100000"/>
                <a:shade val="5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0"/>
                <a:shade val="60000"/>
              </a:schemeClr>
            </a:gs>
            <a:gs pos="100000">
              <a:schemeClr val="phClr">
                <a:hueMod val="100000"/>
                <a:satMod val="100000"/>
                <a:lumMod val="100000"/>
              </a:schemeClr>
            </a:gs>
          </a:gsLst>
          <a:lin ang="108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881</Words>
  <Application>Microsoft Office PowerPoint</Application>
  <PresentationFormat>Широкоэкранный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HCR Dotum</vt:lpstr>
      <vt:lpstr>Tahoma</vt:lpstr>
      <vt:lpstr>Times New Roman</vt:lpstr>
      <vt:lpstr>Wingdings</vt:lpstr>
      <vt:lpstr>Глубокое море</vt:lpstr>
      <vt:lpstr>Болезни изменившие мир </vt:lpstr>
      <vt:lpstr>Основная часть</vt:lpstr>
      <vt:lpstr>Чума</vt:lpstr>
      <vt:lpstr>Чума</vt:lpstr>
      <vt:lpstr>Испанка</vt:lpstr>
      <vt:lpstr>Испанка</vt:lpstr>
      <vt:lpstr>Холера</vt:lpstr>
      <vt:lpstr>Короновирус</vt:lpstr>
      <vt:lpstr>История пандемий</vt:lpstr>
      <vt:lpstr>Таблица</vt:lpstr>
      <vt:lpstr>Заключение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изменившие мир</dc:title>
  <dc:creator>Дом</dc:creator>
  <cp:lastModifiedBy>user</cp:lastModifiedBy>
  <cp:revision>36</cp:revision>
  <dcterms:created xsi:type="dcterms:W3CDTF">2022-12-03T13:30:11Z</dcterms:created>
  <dcterms:modified xsi:type="dcterms:W3CDTF">2023-10-18T14:13:07Z</dcterms:modified>
  <cp:version>0906.0100.01</cp:version>
</cp:coreProperties>
</file>