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7" r:id="rId3"/>
    <p:sldId id="274" r:id="rId4"/>
    <p:sldId id="275" r:id="rId5"/>
    <p:sldId id="276" r:id="rId6"/>
    <p:sldId id="278" r:id="rId7"/>
    <p:sldId id="279" r:id="rId8"/>
    <p:sldId id="280" r:id="rId9"/>
    <p:sldId id="281" r:id="rId10"/>
    <p:sldId id="282" r:id="rId11"/>
    <p:sldId id="283" r:id="rId12"/>
    <p:sldId id="284" r:id="rId13"/>
    <p:sldId id="285" r:id="rId14"/>
    <p:sldId id="286" r:id="rId15"/>
    <p:sldId id="287" r:id="rId16"/>
    <p:sldId id="288" r:id="rId17"/>
    <p:sldId id="289" r:id="rId18"/>
    <p:sldId id="290" r:id="rId19"/>
    <p:sldId id="291" r:id="rId20"/>
    <p:sldId id="292" r:id="rId21"/>
    <p:sldId id="293" r:id="rId22"/>
    <p:sldId id="295" r:id="rId23"/>
    <p:sldId id="296" r:id="rId24"/>
    <p:sldId id="294" r:id="rId25"/>
    <p:sldId id="297" r:id="rId26"/>
    <p:sldId id="298" r:id="rId27"/>
    <p:sldId id="299" r:id="rId28"/>
    <p:sldId id="300" r:id="rId29"/>
    <p:sldId id="301" r:id="rId3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Евгения Шибалова" initials="ЕШ" lastIdx="1" clrIdx="0">
    <p:extLst>
      <p:ext uri="{19B8F6BF-5375-455C-9EA6-DF929625EA0E}">
        <p15:presenceInfo xmlns:p15="http://schemas.microsoft.com/office/powerpoint/2012/main" userId="aa858fa10d33af5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0" d="100"/>
          <a:sy n="80" d="100"/>
        </p:scale>
        <p:origin x="102"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12332-ABC2-48D4-A90D-EDB2799610A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CA4E081-2FF0-4A8F-9789-3C05082A6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C81B462-9527-429A-AE5A-E4FEA205932D}"/>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44971403-0BF7-4EAC-93EF-D4A375700F3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4EE32F8-FCB4-47AB-9D3C-AF8B33F338D7}"/>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25904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EF6D21-DDD7-49DD-BD45-76825F3AA0B3}"/>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467C2221-9440-45F4-A291-FD183BBEF06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0B70FAE-A77A-46E3-A239-4DA1309C5B92}"/>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56337207-7F5D-477D-9F9C-A0F6D1B3704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D87F91E-56AF-44F9-9B31-FD4188D14950}"/>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1097147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E4A757C-9220-418E-A62B-4C311BB269E9}"/>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6240D261-3E0B-4A88-86E7-55BAA484748D}"/>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FCE7BE6-5CE5-4B81-A594-50B04D0FA76C}"/>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A278499C-F2EB-4260-A181-6F0CB0E6E93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A622BD4-9384-4B79-BAD5-27D1F392A10C}"/>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536187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D2BE0F-ECC5-4BC6-9CD0-39154F3B677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7C350D01-36A0-4C67-A9EC-97DFDF8BBC2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093FA5-ECDD-4230-BFAB-EB33D10332FE}"/>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F4B63720-8433-43F9-90A0-C70465A04D4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0302B976-1E35-40C3-ADC7-4A4D52BCF90E}"/>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314545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96A02D-EEA4-43E5-BB9C-C8D6101EE41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7DEE6ACD-5C4E-41FC-986A-DCCC1F1DD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EE0E0AEA-C6C7-40CA-9CC0-A327B5C024C5}"/>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1C5C50F7-5CAA-4F05-8B4A-5108D54C36A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CD70A3A-5844-4E36-8712-976B83BA2195}"/>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314185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D5A33C-8F22-48A0-8129-4BA7FB87E75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75FFC76-7E17-4D6C-9AE4-3388445F1B78}"/>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551888B0-5D96-499D-AF7A-E1089C741865}"/>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2ACBE14F-4110-4C50-B5B3-ACDCB42CE963}"/>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71AD972E-B0F6-4ED7-B970-FBD51DDE04D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DE66B75-8FAE-4C1D-81E4-8B5BC91426CC}"/>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1596756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A50BE4-83F2-46EA-986D-5F925C4B1FF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32FEB5ED-AC24-4D66-B7BC-1A9A2756E1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F5F4D9F-2666-4E8F-B749-F2A4B39FCFE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6806B3C4-48B3-40C5-9AC3-A2BB1F814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1D0923C7-E15C-471C-8FA7-63966315A60D}"/>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C35B2FE3-E6F9-4AA5-8B23-4E5C86569A69}"/>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8" name="Нижний колонтитул 7">
            <a:extLst>
              <a:ext uri="{FF2B5EF4-FFF2-40B4-BE49-F238E27FC236}">
                <a16:creationId xmlns:a16="http://schemas.microsoft.com/office/drawing/2014/main" id="{40D530DC-DB2C-49D2-917A-59CC2D5B0C7E}"/>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BFBF943F-72C9-47DC-A9CF-E9DABA73AB81}"/>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1419511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C373294-407C-47B7-8215-A5A50681C31A}"/>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BF8269BC-1CC4-4ACE-9A68-C6470885FCA2}"/>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4" name="Нижний колонтитул 3">
            <a:extLst>
              <a:ext uri="{FF2B5EF4-FFF2-40B4-BE49-F238E27FC236}">
                <a16:creationId xmlns:a16="http://schemas.microsoft.com/office/drawing/2014/main" id="{9B127EF9-904E-4933-BA6F-8AC3D4BC00D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898E101D-D0ED-46DA-A7AF-AC0A35061B83}"/>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135835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1C3AE660-479F-4451-83C1-7922441BB6B4}"/>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3" name="Нижний колонтитул 2">
            <a:extLst>
              <a:ext uri="{FF2B5EF4-FFF2-40B4-BE49-F238E27FC236}">
                <a16:creationId xmlns:a16="http://schemas.microsoft.com/office/drawing/2014/main" id="{1DCBA093-A838-42A1-82D9-9CA26A658A4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D53AC7F-240B-4E5C-A885-A3FABB93B004}"/>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4148922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D37617-C031-468B-9921-8B2F0CB0519C}"/>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FFE37B9F-80E9-4761-8FD7-656F61E2A3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589A8854-C614-48AB-832A-E3C5768DE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92EF32DD-7E1D-4BE4-92B3-D11D56F21568}"/>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F8935183-03A5-4D2E-9DEE-466972660C1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6675F5F-7FB5-4226-94CA-B728FCD8B9D8}"/>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402885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D279C6-083B-4398-93C6-D9B5412FE23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0DBE8A37-2C5C-4E13-A4B0-E0F90A372D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49992DF-14A5-4160-B8E6-2D261F7C2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B6E204E-A7F7-417E-813B-5CD682CDCA09}"/>
              </a:ext>
            </a:extLst>
          </p:cNvPr>
          <p:cNvSpPr>
            <a:spLocks noGrp="1"/>
          </p:cNvSpPr>
          <p:nvPr>
            <p:ph type="dt" sz="half" idx="10"/>
          </p:nvPr>
        </p:nvSpPr>
        <p:spPr/>
        <p:txBody>
          <a:bodyPr/>
          <a:lstStyle/>
          <a:p>
            <a:fld id="{ECA6CC45-3BA6-4F43-92CC-F78E213A1477}" type="datetimeFigureOut">
              <a:rPr lang="ru-RU" smtClean="0"/>
              <a:t>19.10.2023</a:t>
            </a:fld>
            <a:endParaRPr lang="ru-RU"/>
          </a:p>
        </p:txBody>
      </p:sp>
      <p:sp>
        <p:nvSpPr>
          <p:cNvPr id="6" name="Нижний колонтитул 5">
            <a:extLst>
              <a:ext uri="{FF2B5EF4-FFF2-40B4-BE49-F238E27FC236}">
                <a16:creationId xmlns:a16="http://schemas.microsoft.com/office/drawing/2014/main" id="{2E0C4DD7-81E7-4E1A-B74F-96DF7EC10E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271887C-1917-4A6F-A108-F74188BFF438}"/>
              </a:ext>
            </a:extLst>
          </p:cNvPr>
          <p:cNvSpPr>
            <a:spLocks noGrp="1"/>
          </p:cNvSpPr>
          <p:nvPr>
            <p:ph type="sldNum" sz="quarter" idx="12"/>
          </p:nvPr>
        </p:nvSpPr>
        <p:spPr/>
        <p:txBody>
          <a:bodyPr/>
          <a:lstStyle/>
          <a:p>
            <a:fld id="{051AFE71-4C12-441E-9681-EEC9E0DE8086}" type="slidenum">
              <a:rPr lang="ru-RU" smtClean="0"/>
              <a:t>‹#›</a:t>
            </a:fld>
            <a:endParaRPr lang="ru-RU"/>
          </a:p>
        </p:txBody>
      </p:sp>
    </p:spTree>
    <p:extLst>
      <p:ext uri="{BB962C8B-B14F-4D97-AF65-F5344CB8AC3E}">
        <p14:creationId xmlns:p14="http://schemas.microsoft.com/office/powerpoint/2010/main" val="172516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C54E05-7012-407B-8137-3F50D52070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93A5A85C-A1BF-4DA6-9987-986BEF73FC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57B365E-9A92-4CA9-BC46-C4D9E7F9E2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6CC45-3BA6-4F43-92CC-F78E213A1477}" type="datetimeFigureOut">
              <a:rPr lang="ru-RU" smtClean="0"/>
              <a:t>19.10.2023</a:t>
            </a:fld>
            <a:endParaRPr lang="ru-RU"/>
          </a:p>
        </p:txBody>
      </p:sp>
      <p:sp>
        <p:nvSpPr>
          <p:cNvPr id="5" name="Нижний колонтитул 4">
            <a:extLst>
              <a:ext uri="{FF2B5EF4-FFF2-40B4-BE49-F238E27FC236}">
                <a16:creationId xmlns:a16="http://schemas.microsoft.com/office/drawing/2014/main" id="{092FBA7B-5F40-45BA-BB50-0E393A55F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5468CBB3-1E21-4B8E-8923-19A659DE79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1AFE71-4C12-441E-9681-EEC9E0DE8086}" type="slidenum">
              <a:rPr lang="ru-RU" smtClean="0"/>
              <a:t>‹#›</a:t>
            </a:fld>
            <a:endParaRPr lang="ru-RU"/>
          </a:p>
        </p:txBody>
      </p:sp>
    </p:spTree>
    <p:extLst>
      <p:ext uri="{BB962C8B-B14F-4D97-AF65-F5344CB8AC3E}">
        <p14:creationId xmlns:p14="http://schemas.microsoft.com/office/powerpoint/2010/main" val="361007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suvorov.legal/analogiya-zakon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3395AD19-1D89-44E0-90BC-93E6BD8E68C7}"/>
              </a:ext>
            </a:extLst>
          </p:cNvPr>
          <p:cNvSpPr txBox="1"/>
          <p:nvPr/>
        </p:nvSpPr>
        <p:spPr>
          <a:xfrm>
            <a:off x="484742" y="1997162"/>
            <a:ext cx="10752463" cy="2123658"/>
          </a:xfrm>
          <a:prstGeom prst="rect">
            <a:avLst/>
          </a:prstGeom>
          <a:noFill/>
        </p:spPr>
        <p:txBody>
          <a:bodyPr wrap="square">
            <a:spAutoFit/>
          </a:bodyPr>
          <a:lstStyle/>
          <a:p>
            <a:pPr algn="ctr"/>
            <a:r>
              <a:rPr lang="ru-RU" sz="6600" dirty="0">
                <a:latin typeface="Times New Roman" panose="02020603050405020304" pitchFamily="18" charset="0"/>
                <a:cs typeface="Times New Roman" panose="02020603050405020304" pitchFamily="18" charset="0"/>
              </a:rPr>
              <a:t>Тема: Правотворчество. Систематизация права</a:t>
            </a:r>
          </a:p>
        </p:txBody>
      </p:sp>
    </p:spTree>
    <p:extLst>
      <p:ext uri="{BB962C8B-B14F-4D97-AF65-F5344CB8AC3E}">
        <p14:creationId xmlns:p14="http://schemas.microsoft.com/office/powerpoint/2010/main" val="422792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0760D3B1-27EB-4716-AA2A-DDEA0AC47F68}"/>
              </a:ext>
            </a:extLst>
          </p:cNvPr>
          <p:cNvSpPr txBox="1"/>
          <p:nvPr/>
        </p:nvSpPr>
        <p:spPr>
          <a:xfrm>
            <a:off x="484742" y="754237"/>
            <a:ext cx="10752462" cy="4401205"/>
          </a:xfrm>
          <a:prstGeom prst="rect">
            <a:avLst/>
          </a:prstGeom>
          <a:noFill/>
        </p:spPr>
        <p:txBody>
          <a:bodyPr wrap="square">
            <a:spAutoFit/>
          </a:bodyPr>
          <a:lstStyle/>
          <a:p>
            <a:pPr algn="just"/>
            <a:r>
              <a:rPr lang="ru-RU" sz="2000" b="1" i="0" dirty="0">
                <a:effectLst/>
                <a:latin typeface="Times New Roman" panose="02020603050405020304" pitchFamily="18" charset="0"/>
                <a:cs typeface="Times New Roman" panose="02020603050405020304" pitchFamily="18" charset="0"/>
              </a:rPr>
              <a:t>Условия применения аналогии права: </a:t>
            </a:r>
          </a:p>
          <a:p>
            <a:pPr algn="just"/>
            <a:endParaRPr lang="ru-RU" sz="2000" b="1" i="0" dirty="0">
              <a:effectLst/>
              <a:latin typeface="Times New Roman" panose="02020603050405020304" pitchFamily="18" charset="0"/>
              <a:cs typeface="Times New Roman" panose="02020603050405020304" pitchFamily="18" charset="0"/>
            </a:endParaRPr>
          </a:p>
          <a:p>
            <a:pPr algn="just"/>
            <a:r>
              <a:rPr lang="ru-RU" sz="2000" b="0" i="0" dirty="0">
                <a:effectLst/>
                <a:latin typeface="Times New Roman" panose="02020603050405020304" pitchFamily="18" charset="0"/>
                <a:cs typeface="Times New Roman" panose="02020603050405020304" pitchFamily="18" charset="0"/>
              </a:rPr>
              <a:t>1) Имеет место общественное отношение, которое по своим признакам входит в предмет гражданского права, т.е. является либо имущественным, либо личным неимущественным. </a:t>
            </a:r>
          </a:p>
          <a:p>
            <a:pPr algn="just"/>
            <a:endParaRPr lang="ru-RU" sz="2000" dirty="0">
              <a:latin typeface="Times New Roman" panose="02020603050405020304" pitchFamily="18" charset="0"/>
              <a:cs typeface="Times New Roman" panose="02020603050405020304" pitchFamily="18" charset="0"/>
            </a:endParaRPr>
          </a:p>
          <a:p>
            <a:pPr algn="just"/>
            <a:r>
              <a:rPr lang="ru-RU" sz="2000" b="0" i="0" dirty="0">
                <a:effectLst/>
                <a:latin typeface="Times New Roman" panose="02020603050405020304" pitchFamily="18" charset="0"/>
                <a:cs typeface="Times New Roman" panose="02020603050405020304" pitchFamily="18" charset="0"/>
              </a:rPr>
              <a:t>2) Данное общественное отношение не урегулировано нормой  гражданского права, соглашением сторон или обычаем делового оборота. При этом правовое регулирование общественного отношения не предусмотрено не только буквальным текстом какого-либо гражданского закона, но и не охватывается его подлинным смыслом, т.е. нельзя урегулировать это общественное отношение путем расширительного толкования какой-либо нормы гражданского права. </a:t>
            </a:r>
          </a:p>
          <a:p>
            <a:pPr algn="just"/>
            <a:endParaRPr lang="ru-RU" sz="2000" b="0" i="0" dirty="0">
              <a:effectLst/>
              <a:latin typeface="Times New Roman" panose="02020603050405020304" pitchFamily="18" charset="0"/>
              <a:cs typeface="Times New Roman" panose="02020603050405020304" pitchFamily="18" charset="0"/>
            </a:endParaRPr>
          </a:p>
          <a:p>
            <a:pPr algn="just"/>
            <a:endParaRPr lang="ru-RU" sz="2000" dirty="0">
              <a:latin typeface="Times New Roman" panose="02020603050405020304" pitchFamily="18" charset="0"/>
              <a:cs typeface="Times New Roman" panose="02020603050405020304" pitchFamily="18" charset="0"/>
            </a:endParaRPr>
          </a:p>
          <a:p>
            <a:pPr algn="just"/>
            <a:r>
              <a:rPr lang="ru-RU" sz="2000" b="0" i="0" dirty="0">
                <a:effectLst/>
                <a:latin typeface="Times New Roman" panose="02020603050405020304" pitchFamily="18" charset="0"/>
                <a:cs typeface="Times New Roman" panose="02020603050405020304" pitchFamily="18" charset="0"/>
              </a:rPr>
              <a:t>3) Отсутствует норма права, регулирующая сходное общественное отношение.</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395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856EBF4-78AB-4671-A44C-6EFACF1E9BC6}"/>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Виды правотворчества </a:t>
            </a:r>
          </a:p>
        </p:txBody>
      </p:sp>
      <p:sp>
        <p:nvSpPr>
          <p:cNvPr id="7" name="TextBox 6">
            <a:extLst>
              <a:ext uri="{FF2B5EF4-FFF2-40B4-BE49-F238E27FC236}">
                <a16:creationId xmlns:a16="http://schemas.microsoft.com/office/drawing/2014/main" id="{36C551CB-72B3-47BB-B977-5DF289159481}"/>
              </a:ext>
            </a:extLst>
          </p:cNvPr>
          <p:cNvSpPr txBox="1"/>
          <p:nvPr/>
        </p:nvSpPr>
        <p:spPr>
          <a:xfrm>
            <a:off x="484742" y="1338104"/>
            <a:ext cx="1075246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Законотворчество</a:t>
            </a:r>
            <a:r>
              <a:rPr lang="ru-RU" sz="2000" dirty="0">
                <a:latin typeface="Times New Roman" panose="02020603050405020304" pitchFamily="18" charset="0"/>
                <a:cs typeface="Times New Roman" panose="02020603050405020304" pitchFamily="18" charset="0"/>
              </a:rPr>
              <a:t> – это основополагающий вид правотворчества с наиболее отработанными стадиями, процедурами, регламентным сопровождением</a:t>
            </a:r>
          </a:p>
        </p:txBody>
      </p:sp>
      <p:sp>
        <p:nvSpPr>
          <p:cNvPr id="8" name="TextBox 7">
            <a:extLst>
              <a:ext uri="{FF2B5EF4-FFF2-40B4-BE49-F238E27FC236}">
                <a16:creationId xmlns:a16="http://schemas.microsoft.com/office/drawing/2014/main" id="{53DECC95-4A94-412A-AFA9-06A0915A1688}"/>
              </a:ext>
            </a:extLst>
          </p:cNvPr>
          <p:cNvSpPr txBox="1"/>
          <p:nvPr/>
        </p:nvSpPr>
        <p:spPr>
          <a:xfrm>
            <a:off x="484742" y="2355929"/>
            <a:ext cx="1075246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Ведомственное подзаконное правотворчество </a:t>
            </a:r>
            <a:r>
              <a:rPr lang="ru-RU" sz="2000" dirty="0">
                <a:latin typeface="Times New Roman" panose="02020603050405020304" pitchFamily="18" charset="0"/>
                <a:cs typeface="Times New Roman" panose="02020603050405020304" pitchFamily="18" charset="0"/>
              </a:rPr>
              <a:t>– практически все государственные органы в пределах своей компетенции  издают нормативные акты</a:t>
            </a:r>
          </a:p>
        </p:txBody>
      </p:sp>
      <p:sp>
        <p:nvSpPr>
          <p:cNvPr id="10" name="TextBox 9">
            <a:extLst>
              <a:ext uri="{FF2B5EF4-FFF2-40B4-BE49-F238E27FC236}">
                <a16:creationId xmlns:a16="http://schemas.microsoft.com/office/drawing/2014/main" id="{DF083582-2DC3-4232-B0D6-D7585169B3C0}"/>
              </a:ext>
            </a:extLst>
          </p:cNvPr>
          <p:cNvSpPr txBox="1"/>
          <p:nvPr/>
        </p:nvSpPr>
        <p:spPr>
          <a:xfrm>
            <a:off x="484742" y="3347770"/>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Правотворчество народа </a:t>
            </a:r>
            <a:r>
              <a:rPr lang="ru-RU" sz="2000" dirty="0">
                <a:latin typeface="Times New Roman" panose="02020603050405020304" pitchFamily="18" charset="0"/>
                <a:cs typeface="Times New Roman" panose="02020603050405020304" pitchFamily="18" charset="0"/>
              </a:rPr>
              <a:t>– осуществляется в ходе референдума</a:t>
            </a:r>
          </a:p>
        </p:txBody>
      </p:sp>
      <p:sp>
        <p:nvSpPr>
          <p:cNvPr id="12" name="TextBox 11">
            <a:extLst>
              <a:ext uri="{FF2B5EF4-FFF2-40B4-BE49-F238E27FC236}">
                <a16:creationId xmlns:a16="http://schemas.microsoft.com/office/drawing/2014/main" id="{04052396-AB30-469B-B0B9-024B1CE16E2B}"/>
              </a:ext>
            </a:extLst>
          </p:cNvPr>
          <p:cNvSpPr txBox="1"/>
          <p:nvPr/>
        </p:nvSpPr>
        <p:spPr>
          <a:xfrm>
            <a:off x="484742" y="4001306"/>
            <a:ext cx="1075246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Делегированное правотворчество </a:t>
            </a:r>
            <a:r>
              <a:rPr lang="ru-RU" sz="2000" dirty="0">
                <a:latin typeface="Times New Roman" panose="02020603050405020304" pitchFamily="18" charset="0"/>
                <a:cs typeface="Times New Roman" panose="02020603050405020304" pitchFamily="18" charset="0"/>
              </a:rPr>
              <a:t>– законодатель отдает (делегирует) собственные полномочия по изданию законодательных норм иным субъектам, – в частности, правительству</a:t>
            </a:r>
          </a:p>
        </p:txBody>
      </p:sp>
      <p:sp>
        <p:nvSpPr>
          <p:cNvPr id="14" name="TextBox 13">
            <a:extLst>
              <a:ext uri="{FF2B5EF4-FFF2-40B4-BE49-F238E27FC236}">
                <a16:creationId xmlns:a16="http://schemas.microsoft.com/office/drawing/2014/main" id="{827F8866-1296-4481-8268-1710DC02F647}"/>
              </a:ext>
            </a:extLst>
          </p:cNvPr>
          <p:cNvSpPr txBox="1"/>
          <p:nvPr/>
        </p:nvSpPr>
        <p:spPr>
          <a:xfrm>
            <a:off x="484742" y="5270395"/>
            <a:ext cx="1075246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Санкционированное правотворчество </a:t>
            </a:r>
            <a:r>
              <a:rPr lang="ru-RU" sz="2000" dirty="0">
                <a:latin typeface="Times New Roman" panose="02020603050405020304" pitchFamily="18" charset="0"/>
                <a:cs typeface="Times New Roman" panose="02020603050405020304" pitchFamily="18" charset="0"/>
              </a:rPr>
              <a:t>– это утверждение государственными органами норм, принятых негосударственными организациями. В ряде случаев закон предусматривает такое утверждение или регистрацию уставов и иных актов общественных организаций</a:t>
            </a:r>
          </a:p>
        </p:txBody>
      </p:sp>
    </p:spTree>
    <p:extLst>
      <p:ext uri="{BB962C8B-B14F-4D97-AF65-F5344CB8AC3E}">
        <p14:creationId xmlns:p14="http://schemas.microsoft.com/office/powerpoint/2010/main" val="423660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7" name="TextBox 6">
            <a:extLst>
              <a:ext uri="{FF2B5EF4-FFF2-40B4-BE49-F238E27FC236}">
                <a16:creationId xmlns:a16="http://schemas.microsoft.com/office/drawing/2014/main" id="{BA8BAECF-994B-4512-A819-F11B725EA105}"/>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8" name="TextBox 7">
            <a:extLst>
              <a:ext uri="{FF2B5EF4-FFF2-40B4-BE49-F238E27FC236}">
                <a16:creationId xmlns:a16="http://schemas.microsoft.com/office/drawing/2014/main" id="{189C980A-E065-4492-A824-6C4549AFAEF0}"/>
              </a:ext>
            </a:extLst>
          </p:cNvPr>
          <p:cNvSpPr txBox="1"/>
          <p:nvPr/>
        </p:nvSpPr>
        <p:spPr>
          <a:xfrm>
            <a:off x="484742" y="1511818"/>
            <a:ext cx="1075246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buFont typeface="+mj-lt"/>
              <a:buAutoNum type="arabicPeriod"/>
            </a:pPr>
            <a:r>
              <a:rPr lang="ru-RU" sz="2000" dirty="0">
                <a:latin typeface="Times New Roman" panose="02020603050405020304" pitchFamily="18" charset="0"/>
                <a:cs typeface="Times New Roman" panose="02020603050405020304" pitchFamily="18" charset="0"/>
              </a:rPr>
              <a:t>законодательная инициатива </a:t>
            </a:r>
          </a:p>
          <a:p>
            <a:pPr marL="342900" indent="-342900">
              <a:buFont typeface="+mj-lt"/>
              <a:buAutoNum type="arabicPeriod"/>
            </a:pPr>
            <a:r>
              <a:rPr lang="ru-RU" sz="2000" dirty="0">
                <a:latin typeface="Times New Roman" panose="02020603050405020304" pitchFamily="18" charset="0"/>
                <a:cs typeface="Times New Roman" panose="02020603050405020304" pitchFamily="18" charset="0"/>
              </a:rPr>
              <a:t>подготовка проекта нормативного правового акта</a:t>
            </a:r>
          </a:p>
          <a:p>
            <a:pPr marL="342900" indent="-342900">
              <a:buFont typeface="+mj-lt"/>
              <a:buAutoNum type="arabicPeriod"/>
            </a:pPr>
            <a:r>
              <a:rPr lang="ru-RU" sz="2000" dirty="0">
                <a:latin typeface="Times New Roman" panose="02020603050405020304" pitchFamily="18" charset="0"/>
                <a:cs typeface="Times New Roman" panose="02020603050405020304" pitchFamily="18" charset="0"/>
              </a:rPr>
              <a:t>принятие (прохождение) нормативного правового акта  </a:t>
            </a:r>
          </a:p>
          <a:p>
            <a:pPr marL="342900" indent="-342900">
              <a:buFont typeface="+mj-lt"/>
              <a:buAutoNum type="arabicPeriod"/>
            </a:pPr>
            <a:r>
              <a:rPr lang="ru-RU" sz="2000" dirty="0">
                <a:latin typeface="Times New Roman" panose="02020603050405020304" pitchFamily="18" charset="0"/>
                <a:cs typeface="Times New Roman" panose="02020603050405020304" pitchFamily="18" charset="0"/>
              </a:rPr>
              <a:t>введение в действие нормативного правового акта</a:t>
            </a:r>
          </a:p>
        </p:txBody>
      </p:sp>
    </p:spTree>
    <p:extLst>
      <p:ext uri="{BB962C8B-B14F-4D97-AF65-F5344CB8AC3E}">
        <p14:creationId xmlns:p14="http://schemas.microsoft.com/office/powerpoint/2010/main" val="2335913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4289D8A7-8BA5-4896-B989-ACCC073FA9DD}"/>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7" name="TextBox 6">
            <a:extLst>
              <a:ext uri="{FF2B5EF4-FFF2-40B4-BE49-F238E27FC236}">
                <a16:creationId xmlns:a16="http://schemas.microsoft.com/office/drawing/2014/main" id="{67AFF068-847D-4A25-97A5-EB53213B22E9}"/>
              </a:ext>
            </a:extLst>
          </p:cNvPr>
          <p:cNvSpPr txBox="1"/>
          <p:nvPr/>
        </p:nvSpPr>
        <p:spPr>
          <a:xfrm>
            <a:off x="484742" y="1318008"/>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ctr">
              <a:buFont typeface="+mj-lt"/>
              <a:buAutoNum type="arabicPeriod"/>
            </a:pPr>
            <a:r>
              <a:rPr lang="ru-RU" sz="2000" dirty="0">
                <a:latin typeface="Times New Roman" panose="02020603050405020304" pitchFamily="18" charset="0"/>
                <a:cs typeface="Times New Roman" panose="02020603050405020304" pitchFamily="18" charset="0"/>
              </a:rPr>
              <a:t>Законодательная инициатива </a:t>
            </a:r>
          </a:p>
        </p:txBody>
      </p:sp>
      <p:sp>
        <p:nvSpPr>
          <p:cNvPr id="8" name="TextBox 7">
            <a:extLst>
              <a:ext uri="{FF2B5EF4-FFF2-40B4-BE49-F238E27FC236}">
                <a16:creationId xmlns:a16="http://schemas.microsoft.com/office/drawing/2014/main" id="{065C1C90-AD9E-4253-B1B5-E74093832D46}"/>
              </a:ext>
            </a:extLst>
          </p:cNvPr>
          <p:cNvSpPr txBox="1"/>
          <p:nvPr/>
        </p:nvSpPr>
        <p:spPr>
          <a:xfrm>
            <a:off x="484742" y="1918172"/>
            <a:ext cx="10752462" cy="1015663"/>
          </a:xfrm>
          <a:prstGeom prst="rect">
            <a:avLst/>
          </a:prstGeom>
          <a:noFill/>
        </p:spPr>
        <p:txBody>
          <a:bodyPr wrap="square">
            <a:spAutoFit/>
          </a:bodyPr>
          <a:lstStyle/>
          <a:p>
            <a:pPr algn="just"/>
            <a:r>
              <a:rPr lang="ru-RU" sz="2000" b="0" i="0" dirty="0">
                <a:effectLst/>
                <a:latin typeface="Times New Roman" panose="02020603050405020304" pitchFamily="18" charset="0"/>
                <a:ea typeface="Tahoma" panose="020B0604030504040204" pitchFamily="34" charset="0"/>
                <a:cs typeface="Times New Roman" panose="02020603050405020304" pitchFamily="18" charset="0"/>
              </a:rPr>
              <a:t>Под </a:t>
            </a:r>
            <a:r>
              <a:rPr lang="ru-RU" sz="2000" b="1" i="0" dirty="0">
                <a:effectLst/>
                <a:latin typeface="Times New Roman" panose="02020603050405020304" pitchFamily="18" charset="0"/>
                <a:ea typeface="Tahoma" panose="020B0604030504040204" pitchFamily="34" charset="0"/>
                <a:cs typeface="Times New Roman" panose="02020603050405020304" pitchFamily="18" charset="0"/>
              </a:rPr>
              <a:t>законодательной</a:t>
            </a:r>
            <a:r>
              <a:rPr lang="ru-RU" sz="2000" b="0" i="0" dirty="0">
                <a:effectLst/>
                <a:latin typeface="Times New Roman" panose="02020603050405020304" pitchFamily="18" charset="0"/>
                <a:ea typeface="Tahoma" panose="020B0604030504040204" pitchFamily="34" charset="0"/>
                <a:cs typeface="Times New Roman" panose="02020603050405020304" pitchFamily="18" charset="0"/>
              </a:rPr>
              <a:t> </a:t>
            </a:r>
            <a:r>
              <a:rPr lang="ru-RU" sz="2000" b="1" i="0" dirty="0">
                <a:effectLst/>
                <a:latin typeface="Times New Roman" panose="02020603050405020304" pitchFamily="18" charset="0"/>
                <a:ea typeface="Tahoma" panose="020B0604030504040204" pitchFamily="34" charset="0"/>
                <a:cs typeface="Times New Roman" panose="02020603050405020304" pitchFamily="18" charset="0"/>
              </a:rPr>
              <a:t>инициативой</a:t>
            </a:r>
            <a:r>
              <a:rPr lang="ru-RU" sz="2000" b="0" i="0" dirty="0">
                <a:effectLst/>
                <a:latin typeface="Times New Roman" panose="02020603050405020304" pitchFamily="18" charset="0"/>
                <a:ea typeface="Tahoma" panose="020B0604030504040204" pitchFamily="34" charset="0"/>
                <a:cs typeface="Times New Roman" panose="02020603050405020304" pitchFamily="18" charset="0"/>
              </a:rPr>
              <a:t> понимается право внесения законопроектов в </a:t>
            </a:r>
            <a:r>
              <a:rPr lang="ru-RU" sz="2000" b="1" i="0" dirty="0">
                <a:effectLst/>
                <a:latin typeface="Times New Roman" panose="02020603050405020304" pitchFamily="18" charset="0"/>
                <a:ea typeface="Tahoma" panose="020B0604030504040204" pitchFamily="34" charset="0"/>
                <a:cs typeface="Times New Roman" panose="02020603050405020304" pitchFamily="18" charset="0"/>
              </a:rPr>
              <a:t>законодательные</a:t>
            </a:r>
            <a:r>
              <a:rPr lang="ru-RU" sz="2000" b="0" i="0" dirty="0">
                <a:effectLst/>
                <a:latin typeface="Times New Roman" panose="02020603050405020304" pitchFamily="18" charset="0"/>
                <a:ea typeface="Tahoma" panose="020B0604030504040204" pitchFamily="34" charset="0"/>
                <a:cs typeface="Times New Roman" panose="02020603050405020304" pitchFamily="18" charset="0"/>
              </a:rPr>
              <a:t> органы, влекущее за собой обязанность </a:t>
            </a:r>
            <a:r>
              <a:rPr lang="ru-RU" sz="2000" b="1" i="0" dirty="0">
                <a:effectLst/>
                <a:latin typeface="Times New Roman" panose="02020603050405020304" pitchFamily="18" charset="0"/>
                <a:ea typeface="Tahoma" panose="020B0604030504040204" pitchFamily="34" charset="0"/>
                <a:cs typeface="Times New Roman" panose="02020603050405020304" pitchFamily="18" charset="0"/>
              </a:rPr>
              <a:t>законодательных</a:t>
            </a:r>
            <a:r>
              <a:rPr lang="ru-RU" sz="2000" b="0" i="0" dirty="0">
                <a:effectLst/>
                <a:latin typeface="Times New Roman" panose="02020603050405020304" pitchFamily="18" charset="0"/>
                <a:ea typeface="Tahoma" panose="020B0604030504040204" pitchFamily="34" charset="0"/>
                <a:cs typeface="Times New Roman" panose="02020603050405020304" pitchFamily="18" charset="0"/>
              </a:rPr>
              <a:t> органов обсудить законопроект и принять по нему определенное решение.</a:t>
            </a:r>
          </a:p>
        </p:txBody>
      </p:sp>
      <p:sp>
        <p:nvSpPr>
          <p:cNvPr id="12" name="TextBox 11">
            <a:extLst>
              <a:ext uri="{FF2B5EF4-FFF2-40B4-BE49-F238E27FC236}">
                <a16:creationId xmlns:a16="http://schemas.microsoft.com/office/drawing/2014/main" id="{C292EC89-9E4E-472E-88EA-C74B9FC00A9F}"/>
              </a:ext>
            </a:extLst>
          </p:cNvPr>
          <p:cNvSpPr txBox="1"/>
          <p:nvPr/>
        </p:nvSpPr>
        <p:spPr>
          <a:xfrm>
            <a:off x="484742" y="3254950"/>
            <a:ext cx="10752462"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i="0" dirty="0">
                <a:effectLst/>
                <a:latin typeface="Times New Roman" panose="02020603050405020304" pitchFamily="18" charset="0"/>
                <a:cs typeface="Times New Roman" panose="02020603050405020304" pitchFamily="18" charset="0"/>
              </a:rPr>
              <a:t>Право законодательной инициативы принадлежит: </a:t>
            </a:r>
          </a:p>
          <a:p>
            <a:endParaRPr lang="ru-RU" sz="2000" i="0"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r>
              <a:rPr lang="ru-RU" sz="2000" i="0" dirty="0">
                <a:effectLst/>
                <a:latin typeface="Times New Roman" panose="02020603050405020304" pitchFamily="18" charset="0"/>
                <a:cs typeface="Times New Roman" panose="02020603050405020304" pitchFamily="18" charset="0"/>
              </a:rPr>
              <a:t>Президенту Российской Федерации</a:t>
            </a:r>
          </a:p>
          <a:p>
            <a:pPr marL="457200" indent="-457200">
              <a:buFont typeface="+mj-lt"/>
              <a:buAutoNum type="arabicPeriod"/>
            </a:pPr>
            <a:r>
              <a:rPr lang="ru-RU" sz="2000" i="0" dirty="0">
                <a:effectLst/>
                <a:latin typeface="Times New Roman" panose="02020603050405020304" pitchFamily="18" charset="0"/>
                <a:cs typeface="Times New Roman" panose="02020603050405020304" pitchFamily="18" charset="0"/>
              </a:rPr>
              <a:t>Совету Федерации, сенаторам Российской Федерации</a:t>
            </a:r>
          </a:p>
          <a:p>
            <a:pPr marL="457200" indent="-457200">
              <a:buFont typeface="+mj-lt"/>
              <a:buAutoNum type="arabicPeriod"/>
            </a:pPr>
            <a:r>
              <a:rPr lang="ru-RU" sz="2000" i="0" dirty="0">
                <a:effectLst/>
                <a:latin typeface="Times New Roman" panose="02020603050405020304" pitchFamily="18" charset="0"/>
                <a:cs typeface="Times New Roman" panose="02020603050405020304" pitchFamily="18" charset="0"/>
              </a:rPr>
              <a:t>депутатам Государственной Думы</a:t>
            </a:r>
          </a:p>
          <a:p>
            <a:pPr marL="457200" indent="-457200">
              <a:buFont typeface="+mj-lt"/>
              <a:buAutoNum type="arabicPeriod"/>
            </a:pPr>
            <a:r>
              <a:rPr lang="ru-RU" sz="2000" i="0" dirty="0">
                <a:effectLst/>
                <a:latin typeface="Times New Roman" panose="02020603050405020304" pitchFamily="18" charset="0"/>
                <a:cs typeface="Times New Roman" panose="02020603050405020304" pitchFamily="18" charset="0"/>
              </a:rPr>
              <a:t>Правительству Российской Федерации</a:t>
            </a:r>
          </a:p>
          <a:p>
            <a:pPr marL="457200" indent="-457200">
              <a:buFont typeface="+mj-lt"/>
              <a:buAutoNum type="arabicPeriod"/>
            </a:pPr>
            <a:r>
              <a:rPr lang="ru-RU" sz="2000" i="0" dirty="0">
                <a:effectLst/>
                <a:latin typeface="Times New Roman" panose="02020603050405020304" pitchFamily="18" charset="0"/>
                <a:cs typeface="Times New Roman" panose="02020603050405020304" pitchFamily="18" charset="0"/>
              </a:rPr>
              <a:t>законодательным органам субъектов Российской Федерации.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7307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061AB950-7CED-4E6B-AF4F-9484FA4BE366}"/>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7" name="TextBox 6">
            <a:extLst>
              <a:ext uri="{FF2B5EF4-FFF2-40B4-BE49-F238E27FC236}">
                <a16:creationId xmlns:a16="http://schemas.microsoft.com/office/drawing/2014/main" id="{168CD11E-5186-4AF5-833F-3FB96D166FC3}"/>
              </a:ext>
            </a:extLst>
          </p:cNvPr>
          <p:cNvSpPr txBox="1"/>
          <p:nvPr/>
        </p:nvSpPr>
        <p:spPr>
          <a:xfrm>
            <a:off x="484743" y="2040004"/>
            <a:ext cx="10752461" cy="4401205"/>
          </a:xfrm>
          <a:prstGeom prst="rect">
            <a:avLst/>
          </a:prstGeom>
          <a:noFill/>
        </p:spPr>
        <p:txBody>
          <a:bodyPr wrap="square">
            <a:spAutoFit/>
          </a:bodyPr>
          <a:lstStyle/>
          <a:p>
            <a:pPr marL="342900" indent="-342900" algn="just">
              <a:buAutoNum type="arabicParenR"/>
            </a:pPr>
            <a:r>
              <a:rPr lang="ru-RU" sz="2000" dirty="0">
                <a:latin typeface="Times New Roman" panose="02020603050405020304" pitchFamily="18" charset="0"/>
                <a:cs typeface="Times New Roman" panose="02020603050405020304" pitchFamily="18" charset="0"/>
              </a:rPr>
              <a:t>решение компетентного государственного органа о необходимости издания документа, о выработке проекта, о включении его в план правотворческих работ;</a:t>
            </a:r>
          </a:p>
          <a:p>
            <a:pPr marL="342900" indent="-342900" algn="just">
              <a:buAutoNum type="arabicParenR"/>
            </a:pPr>
            <a:r>
              <a:rPr lang="ru-RU" sz="2000" dirty="0">
                <a:latin typeface="Times New Roman" panose="02020603050405020304" pitchFamily="18" charset="0"/>
                <a:cs typeface="Times New Roman" panose="02020603050405020304" pitchFamily="18" charset="0"/>
              </a:rPr>
              <a:t>создание комиссии (или поручении подготовить проект уже существующим органам или структурным подразделениям того или иного органа государства) и т. д.;</a:t>
            </a:r>
          </a:p>
          <a:p>
            <a:pPr marL="342900" indent="-342900" algn="just">
              <a:buAutoNum type="arabicParenR"/>
            </a:pPr>
            <a:r>
              <a:rPr lang="ru-RU" sz="2000" dirty="0">
                <a:latin typeface="Times New Roman" panose="02020603050405020304" pitchFamily="18" charset="0"/>
                <a:cs typeface="Times New Roman" panose="02020603050405020304" pitchFamily="18" charset="0"/>
              </a:rPr>
              <a:t>разработка текста проекта НПА;</a:t>
            </a:r>
          </a:p>
          <a:p>
            <a:pPr marL="342900" indent="-342900" algn="just">
              <a:buAutoNum type="arabicParenR"/>
            </a:pPr>
            <a:r>
              <a:rPr lang="ru-RU" sz="2000" dirty="0">
                <a:latin typeface="Times New Roman" panose="02020603050405020304" pitchFamily="18" charset="0"/>
                <a:cs typeface="Times New Roman" panose="02020603050405020304" pitchFamily="18" charset="0"/>
              </a:rPr>
              <a:t>согласование проекта нормативного правового акта с государственными органами, не участвующими в его разработке, но имеющими к разработанному проекту самое непосредственное отношение (например, министерства финансов, юстиции и т. п.);</a:t>
            </a:r>
          </a:p>
          <a:p>
            <a:pPr marL="342900" indent="-342900" algn="just">
              <a:buAutoNum type="arabicParenR"/>
            </a:pPr>
            <a:r>
              <a:rPr lang="ru-RU" sz="2000" dirty="0">
                <a:latin typeface="Times New Roman" panose="02020603050405020304" pitchFamily="18" charset="0"/>
                <a:cs typeface="Times New Roman" panose="02020603050405020304" pitchFamily="18" charset="0"/>
              </a:rPr>
              <a:t>рецензирование проекта учебными и научно исследовательскими учреждениями, иными государственными и негосударственными организациями;</a:t>
            </a:r>
          </a:p>
          <a:p>
            <a:pPr marL="342900" indent="-342900" algn="just">
              <a:buAutoNum type="arabicParenR"/>
            </a:pPr>
            <a:r>
              <a:rPr lang="ru-RU" sz="2000" dirty="0">
                <a:latin typeface="Times New Roman" panose="02020603050405020304" pitchFamily="18" charset="0"/>
                <a:cs typeface="Times New Roman" panose="02020603050405020304" pitchFamily="18" charset="0"/>
              </a:rPr>
              <a:t>обсуждение проекта наиболее важных нормативных актов в средствах массовой информации – в печати, на радио и телевидении и тому подобные мероприятия;</a:t>
            </a:r>
          </a:p>
          <a:p>
            <a:pPr marL="342900" indent="-342900" algn="just">
              <a:buAutoNum type="arabicParenR"/>
            </a:pPr>
            <a:r>
              <a:rPr lang="ru-RU" sz="2000" dirty="0">
                <a:latin typeface="Times New Roman" panose="02020603050405020304" pitchFamily="18" charset="0"/>
                <a:cs typeface="Times New Roman" panose="02020603050405020304" pitchFamily="18" charset="0"/>
              </a:rPr>
              <a:t>доработка проекта нормативного правового акта. Текст проекта НПА редактируется окончательно перед внесением на рассмотрение правотворческого органа</a:t>
            </a:r>
          </a:p>
        </p:txBody>
      </p:sp>
      <p:sp>
        <p:nvSpPr>
          <p:cNvPr id="8" name="TextBox 7">
            <a:extLst>
              <a:ext uri="{FF2B5EF4-FFF2-40B4-BE49-F238E27FC236}">
                <a16:creationId xmlns:a16="http://schemas.microsoft.com/office/drawing/2014/main" id="{B509FA42-8D1C-42FA-90CC-76A3E5AE3E8E}"/>
              </a:ext>
            </a:extLst>
          </p:cNvPr>
          <p:cNvSpPr txBox="1"/>
          <p:nvPr/>
        </p:nvSpPr>
        <p:spPr>
          <a:xfrm>
            <a:off x="484742" y="1318008"/>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2. Подготовка проекта НПА </a:t>
            </a:r>
          </a:p>
        </p:txBody>
      </p:sp>
    </p:spTree>
    <p:extLst>
      <p:ext uri="{BB962C8B-B14F-4D97-AF65-F5344CB8AC3E}">
        <p14:creationId xmlns:p14="http://schemas.microsoft.com/office/powerpoint/2010/main" val="3568553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E6FA96AE-5130-46A6-A435-EF0748DDC719}"/>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7" name="TextBox 6">
            <a:extLst>
              <a:ext uri="{FF2B5EF4-FFF2-40B4-BE49-F238E27FC236}">
                <a16:creationId xmlns:a16="http://schemas.microsoft.com/office/drawing/2014/main" id="{A27A1565-97AB-4514-8086-FA527B5DD3BF}"/>
              </a:ext>
            </a:extLst>
          </p:cNvPr>
          <p:cNvSpPr txBox="1"/>
          <p:nvPr/>
        </p:nvSpPr>
        <p:spPr>
          <a:xfrm>
            <a:off x="484742" y="1318008"/>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3. Принятие (прохождение) НПА </a:t>
            </a:r>
          </a:p>
        </p:txBody>
      </p:sp>
      <p:cxnSp>
        <p:nvCxnSpPr>
          <p:cNvPr id="3" name="Прямая со стрелкой 2">
            <a:extLst>
              <a:ext uri="{FF2B5EF4-FFF2-40B4-BE49-F238E27FC236}">
                <a16:creationId xmlns:a16="http://schemas.microsoft.com/office/drawing/2014/main" id="{5C4EA175-BDF7-40CC-BFAF-9B490D349704}"/>
              </a:ext>
            </a:extLst>
          </p:cNvPr>
          <p:cNvCxnSpPr>
            <a:cxnSpLocks/>
            <a:stCxn id="7" idx="2"/>
            <a:endCxn id="10" idx="0"/>
          </p:cNvCxnSpPr>
          <p:nvPr/>
        </p:nvCxnSpPr>
        <p:spPr>
          <a:xfrm flipH="1">
            <a:off x="2989754" y="1718118"/>
            <a:ext cx="2871219" cy="5053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a:extLst>
              <a:ext uri="{FF2B5EF4-FFF2-40B4-BE49-F238E27FC236}">
                <a16:creationId xmlns:a16="http://schemas.microsoft.com/office/drawing/2014/main" id="{C40C8231-8E60-45A9-A180-BA96B1E65CC6}"/>
              </a:ext>
            </a:extLst>
          </p:cNvPr>
          <p:cNvCxnSpPr>
            <a:cxnSpLocks/>
            <a:stCxn id="7" idx="2"/>
            <a:endCxn id="12" idx="0"/>
          </p:cNvCxnSpPr>
          <p:nvPr/>
        </p:nvCxnSpPr>
        <p:spPr>
          <a:xfrm>
            <a:off x="5860973" y="1718118"/>
            <a:ext cx="2871220" cy="55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CD25B0B-C959-4F95-A561-A77289A9FDEE}"/>
              </a:ext>
            </a:extLst>
          </p:cNvPr>
          <p:cNvSpPr txBox="1"/>
          <p:nvPr/>
        </p:nvSpPr>
        <p:spPr>
          <a:xfrm>
            <a:off x="484742" y="2223456"/>
            <a:ext cx="5010024"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Единоличный орган </a:t>
            </a:r>
          </a:p>
        </p:txBody>
      </p:sp>
      <p:sp>
        <p:nvSpPr>
          <p:cNvPr id="12" name="TextBox 11">
            <a:extLst>
              <a:ext uri="{FF2B5EF4-FFF2-40B4-BE49-F238E27FC236}">
                <a16:creationId xmlns:a16="http://schemas.microsoft.com/office/drawing/2014/main" id="{5BEF440F-326E-4FE1-BD17-E673F3DC4BEF}"/>
              </a:ext>
            </a:extLst>
          </p:cNvPr>
          <p:cNvSpPr txBox="1"/>
          <p:nvPr/>
        </p:nvSpPr>
        <p:spPr>
          <a:xfrm>
            <a:off x="6227181" y="2271752"/>
            <a:ext cx="5010024"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Коллегиальный орган </a:t>
            </a:r>
          </a:p>
        </p:txBody>
      </p:sp>
      <p:sp>
        <p:nvSpPr>
          <p:cNvPr id="15" name="TextBox 14">
            <a:extLst>
              <a:ext uri="{FF2B5EF4-FFF2-40B4-BE49-F238E27FC236}">
                <a16:creationId xmlns:a16="http://schemas.microsoft.com/office/drawing/2014/main" id="{BFCED8F9-EFDE-4E0C-A78E-2403FD1104E1}"/>
              </a:ext>
            </a:extLst>
          </p:cNvPr>
          <p:cNvSpPr txBox="1"/>
          <p:nvPr/>
        </p:nvSpPr>
        <p:spPr>
          <a:xfrm>
            <a:off x="484742" y="2925103"/>
            <a:ext cx="185688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a:latin typeface="Times New Roman" panose="02020603050405020304" pitchFamily="18" charset="0"/>
                <a:cs typeface="Times New Roman" panose="02020603050405020304" pitchFamily="18" charset="0"/>
              </a:rPr>
              <a:t>Доработка НПА </a:t>
            </a:r>
          </a:p>
        </p:txBody>
      </p:sp>
      <p:sp>
        <p:nvSpPr>
          <p:cNvPr id="17" name="TextBox 16">
            <a:extLst>
              <a:ext uri="{FF2B5EF4-FFF2-40B4-BE49-F238E27FC236}">
                <a16:creationId xmlns:a16="http://schemas.microsoft.com/office/drawing/2014/main" id="{7C4FC40E-36B1-4C3E-BFA7-7B70B71F51AF}"/>
              </a:ext>
            </a:extLst>
          </p:cNvPr>
          <p:cNvSpPr txBox="1"/>
          <p:nvPr/>
        </p:nvSpPr>
        <p:spPr>
          <a:xfrm>
            <a:off x="3615486" y="2930491"/>
            <a:ext cx="1856882"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Подпись НПА </a:t>
            </a:r>
          </a:p>
        </p:txBody>
      </p:sp>
      <p:cxnSp>
        <p:nvCxnSpPr>
          <p:cNvPr id="19" name="Прямая со стрелкой 18">
            <a:extLst>
              <a:ext uri="{FF2B5EF4-FFF2-40B4-BE49-F238E27FC236}">
                <a16:creationId xmlns:a16="http://schemas.microsoft.com/office/drawing/2014/main" id="{AD1CEB3B-84F4-473D-AC4F-9E6D45E81678}"/>
              </a:ext>
            </a:extLst>
          </p:cNvPr>
          <p:cNvCxnSpPr>
            <a:cxnSpLocks/>
            <a:stCxn id="10" idx="2"/>
            <a:endCxn id="15" idx="0"/>
          </p:cNvCxnSpPr>
          <p:nvPr/>
        </p:nvCxnSpPr>
        <p:spPr>
          <a:xfrm flipH="1">
            <a:off x="1413184" y="2623566"/>
            <a:ext cx="1576570" cy="301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a:extLst>
              <a:ext uri="{FF2B5EF4-FFF2-40B4-BE49-F238E27FC236}">
                <a16:creationId xmlns:a16="http://schemas.microsoft.com/office/drawing/2014/main" id="{D2ADB865-71FE-4EEA-8CBE-1047E0AC6EAD}"/>
              </a:ext>
            </a:extLst>
          </p:cNvPr>
          <p:cNvCxnSpPr>
            <a:cxnSpLocks/>
            <a:stCxn id="10" idx="2"/>
            <a:endCxn id="17" idx="0"/>
          </p:cNvCxnSpPr>
          <p:nvPr/>
        </p:nvCxnSpPr>
        <p:spPr>
          <a:xfrm>
            <a:off x="2989754" y="2623566"/>
            <a:ext cx="1554173" cy="306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36A5815-61C8-4534-BF76-B92A63C5ADCA}"/>
              </a:ext>
            </a:extLst>
          </p:cNvPr>
          <p:cNvSpPr txBox="1"/>
          <p:nvPr/>
        </p:nvSpPr>
        <p:spPr>
          <a:xfrm>
            <a:off x="6227180" y="2948496"/>
            <a:ext cx="5010023" cy="163121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I</a:t>
            </a:r>
            <a:r>
              <a:rPr lang="ru-RU" sz="2000" dirty="0">
                <a:latin typeface="Times New Roman" panose="02020603050405020304" pitchFamily="18" charset="0"/>
                <a:cs typeface="Times New Roman" panose="02020603050405020304" pitchFamily="18" charset="0"/>
              </a:rPr>
              <a:t> Этап: внесение проекта на рассмотрение правотворческого органа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II</a:t>
            </a:r>
            <a:r>
              <a:rPr lang="ru-RU" sz="2000" dirty="0">
                <a:latin typeface="Times New Roman" panose="02020603050405020304" pitchFamily="18" charset="0"/>
                <a:cs typeface="Times New Roman" panose="02020603050405020304" pitchFamily="18" charset="0"/>
              </a:rPr>
              <a:t> Этап: обсуждение проекта</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III</a:t>
            </a:r>
            <a:r>
              <a:rPr lang="ru-RU" sz="2000" dirty="0">
                <a:latin typeface="Times New Roman" panose="02020603050405020304" pitchFamily="18" charset="0"/>
                <a:cs typeface="Times New Roman" panose="02020603050405020304" pitchFamily="18" charset="0"/>
              </a:rPr>
              <a:t> Этап: доработка проекта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IV </a:t>
            </a:r>
            <a:r>
              <a:rPr lang="ru-RU" sz="2000" dirty="0">
                <a:latin typeface="Times New Roman" panose="02020603050405020304" pitchFamily="18" charset="0"/>
                <a:cs typeface="Times New Roman" panose="02020603050405020304" pitchFamily="18" charset="0"/>
              </a:rPr>
              <a:t>Этап: принятие проекта </a:t>
            </a:r>
          </a:p>
        </p:txBody>
      </p:sp>
    </p:spTree>
    <p:extLst>
      <p:ext uri="{BB962C8B-B14F-4D97-AF65-F5344CB8AC3E}">
        <p14:creationId xmlns:p14="http://schemas.microsoft.com/office/powerpoint/2010/main" val="318535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CBA6A3B1-69EC-4BE6-885B-5F2D879D8865}"/>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pic>
        <p:nvPicPr>
          <p:cNvPr id="1028" name="Picture 4">
            <a:extLst>
              <a:ext uri="{FF2B5EF4-FFF2-40B4-BE49-F238E27FC236}">
                <a16:creationId xmlns:a16="http://schemas.microsoft.com/office/drawing/2014/main" id="{C5FE720A-8CE7-43DF-91F8-BA62D57E8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982" y="1955090"/>
            <a:ext cx="5036222" cy="33564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F1840EA-38D7-4F4D-A1C1-ECBB683245D3}"/>
              </a:ext>
            </a:extLst>
          </p:cNvPr>
          <p:cNvSpPr txBox="1"/>
          <p:nvPr/>
        </p:nvSpPr>
        <p:spPr>
          <a:xfrm>
            <a:off x="381155" y="1955090"/>
            <a:ext cx="5609864"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sz="2000" b="1" dirty="0">
                <a:latin typeface="Times New Roman" panose="02020603050405020304" pitchFamily="18" charset="0"/>
                <a:cs typeface="Times New Roman" panose="02020603050405020304" pitchFamily="18" charset="0"/>
              </a:rPr>
              <a:t>I</a:t>
            </a:r>
            <a:r>
              <a:rPr lang="ru-RU" sz="2000" b="1" dirty="0">
                <a:latin typeface="Times New Roman" panose="02020603050405020304" pitchFamily="18" charset="0"/>
                <a:cs typeface="Times New Roman" panose="02020603050405020304" pitchFamily="18" charset="0"/>
              </a:rPr>
              <a:t> чтение: </a:t>
            </a:r>
            <a:r>
              <a:rPr lang="ru-RU" sz="2000" dirty="0">
                <a:latin typeface="Times New Roman" panose="02020603050405020304" pitchFamily="18" charset="0"/>
                <a:cs typeface="Times New Roman" panose="02020603050405020304" pitchFamily="18" charset="0"/>
              </a:rPr>
              <a:t>обсуждается концепция законопроекта, дается оценка соответствия основных положений законопроекта Конституции Российской Федерации, его актуальности и практической значимости</a:t>
            </a:r>
          </a:p>
        </p:txBody>
      </p:sp>
      <p:sp>
        <p:nvSpPr>
          <p:cNvPr id="12" name="TextBox 11">
            <a:extLst>
              <a:ext uri="{FF2B5EF4-FFF2-40B4-BE49-F238E27FC236}">
                <a16:creationId xmlns:a16="http://schemas.microsoft.com/office/drawing/2014/main" id="{A430D477-3A7C-46C2-948E-596D08EAE865}"/>
              </a:ext>
            </a:extLst>
          </p:cNvPr>
          <p:cNvSpPr txBox="1"/>
          <p:nvPr/>
        </p:nvSpPr>
        <p:spPr>
          <a:xfrm>
            <a:off x="613457" y="3840767"/>
            <a:ext cx="5377561"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0" i="0" dirty="0">
                <a:solidFill>
                  <a:srgbClr val="1E2229"/>
                </a:solidFill>
                <a:effectLst/>
                <a:latin typeface="Times New Roman" panose="02020603050405020304" pitchFamily="18" charset="0"/>
                <a:cs typeface="Times New Roman" panose="02020603050405020304" pitchFamily="18" charset="0"/>
              </a:rPr>
              <a:t>принять или одобрить законопроект в первом чтении и продолжить работу над ним с учетом предложений и замечаний в виде поправок</a:t>
            </a:r>
            <a:endParaRPr lang="ru-RU"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F561D64-7BE6-4CD4-A712-68E7F5A33B51}"/>
              </a:ext>
            </a:extLst>
          </p:cNvPr>
          <p:cNvSpPr txBox="1"/>
          <p:nvPr/>
        </p:nvSpPr>
        <p:spPr>
          <a:xfrm>
            <a:off x="613457" y="5089143"/>
            <a:ext cx="53775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0" i="0" dirty="0">
                <a:solidFill>
                  <a:srgbClr val="1E2229"/>
                </a:solidFill>
                <a:effectLst/>
                <a:latin typeface="Times New Roman" panose="02020603050405020304" pitchFamily="18" charset="0"/>
                <a:cs typeface="Times New Roman" panose="02020603050405020304" pitchFamily="18" charset="0"/>
              </a:rPr>
              <a:t>принять или одобрить закон</a:t>
            </a:r>
            <a:endParaRPr lang="ru-RU" sz="20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C1F58E0-3C33-4E17-9906-9E258264701C}"/>
              </a:ext>
            </a:extLst>
          </p:cNvPr>
          <p:cNvSpPr txBox="1"/>
          <p:nvPr/>
        </p:nvSpPr>
        <p:spPr>
          <a:xfrm>
            <a:off x="613455" y="5767729"/>
            <a:ext cx="537756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0" i="0" dirty="0">
                <a:solidFill>
                  <a:srgbClr val="1E2229"/>
                </a:solidFill>
                <a:effectLst/>
                <a:latin typeface="Times New Roman" panose="02020603050405020304" pitchFamily="18" charset="0"/>
                <a:cs typeface="Times New Roman" panose="02020603050405020304" pitchFamily="18" charset="0"/>
              </a:rPr>
              <a:t>отклонить законопроект</a:t>
            </a:r>
            <a:endParaRPr lang="ru-RU" sz="2000" dirty="0">
              <a:latin typeface="Times New Roman" panose="02020603050405020304" pitchFamily="18" charset="0"/>
              <a:cs typeface="Times New Roman" panose="02020603050405020304" pitchFamily="18" charset="0"/>
            </a:endParaRPr>
          </a:p>
        </p:txBody>
      </p:sp>
      <p:cxnSp>
        <p:nvCxnSpPr>
          <p:cNvPr id="15" name="Прямая соединительная линия 14">
            <a:extLst>
              <a:ext uri="{FF2B5EF4-FFF2-40B4-BE49-F238E27FC236}">
                <a16:creationId xmlns:a16="http://schemas.microsoft.com/office/drawing/2014/main" id="{829155AA-8A36-465B-8282-A5FA59611F64}"/>
              </a:ext>
            </a:extLst>
          </p:cNvPr>
          <p:cNvCxnSpPr/>
          <p:nvPr/>
        </p:nvCxnSpPr>
        <p:spPr>
          <a:xfrm>
            <a:off x="381155" y="3379809"/>
            <a:ext cx="0" cy="2627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C627CFE6-4D52-464B-B7A5-E6BE739A63FC}"/>
              </a:ext>
            </a:extLst>
          </p:cNvPr>
          <p:cNvCxnSpPr>
            <a:cxnSpLocks/>
          </p:cNvCxnSpPr>
          <p:nvPr/>
        </p:nvCxnSpPr>
        <p:spPr>
          <a:xfrm>
            <a:off x="383297" y="6000911"/>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a:extLst>
              <a:ext uri="{FF2B5EF4-FFF2-40B4-BE49-F238E27FC236}">
                <a16:creationId xmlns:a16="http://schemas.microsoft.com/office/drawing/2014/main" id="{87B23291-4157-47A4-86F8-5F4B0904376C}"/>
              </a:ext>
            </a:extLst>
          </p:cNvPr>
          <p:cNvCxnSpPr>
            <a:cxnSpLocks/>
          </p:cNvCxnSpPr>
          <p:nvPr/>
        </p:nvCxnSpPr>
        <p:spPr>
          <a:xfrm>
            <a:off x="378505" y="4290964"/>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a:extLst>
              <a:ext uri="{FF2B5EF4-FFF2-40B4-BE49-F238E27FC236}">
                <a16:creationId xmlns:a16="http://schemas.microsoft.com/office/drawing/2014/main" id="{E7967B0A-31EC-483E-8DDF-7A6806C85577}"/>
              </a:ext>
            </a:extLst>
          </p:cNvPr>
          <p:cNvCxnSpPr>
            <a:cxnSpLocks/>
          </p:cNvCxnSpPr>
          <p:nvPr/>
        </p:nvCxnSpPr>
        <p:spPr>
          <a:xfrm>
            <a:off x="381569" y="5289198"/>
            <a:ext cx="209550" cy="1"/>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8956B93C-3F1B-4076-B44A-F9FCFAF9CD4B}"/>
              </a:ext>
            </a:extLst>
          </p:cNvPr>
          <p:cNvSpPr txBox="1"/>
          <p:nvPr/>
        </p:nvSpPr>
        <p:spPr>
          <a:xfrm>
            <a:off x="484742" y="1318008"/>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4. Принятие (прохождение) ФЗ или ФКЗ через чтения  </a:t>
            </a:r>
          </a:p>
        </p:txBody>
      </p:sp>
    </p:spTree>
    <p:extLst>
      <p:ext uri="{BB962C8B-B14F-4D97-AF65-F5344CB8AC3E}">
        <p14:creationId xmlns:p14="http://schemas.microsoft.com/office/powerpoint/2010/main" val="285724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279A276C-6EA8-4CAC-9B6A-79B40D1CB3A4}"/>
              </a:ext>
            </a:extLst>
          </p:cNvPr>
          <p:cNvSpPr txBox="1"/>
          <p:nvPr/>
        </p:nvSpPr>
        <p:spPr>
          <a:xfrm>
            <a:off x="378505" y="1743618"/>
            <a:ext cx="5506277"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b="1" dirty="0">
                <a:latin typeface="Times New Roman" panose="02020603050405020304" pitchFamily="18" charset="0"/>
                <a:cs typeface="Times New Roman" panose="02020603050405020304" pitchFamily="18" charset="0"/>
              </a:rPr>
              <a:t>II</a:t>
            </a:r>
            <a:r>
              <a:rPr lang="ru-RU" sz="2000" b="1" dirty="0">
                <a:latin typeface="Times New Roman" panose="02020603050405020304" pitchFamily="18" charset="0"/>
                <a:cs typeface="Times New Roman" panose="02020603050405020304" pitchFamily="18" charset="0"/>
              </a:rPr>
              <a:t> чтение: </a:t>
            </a:r>
            <a:r>
              <a:rPr lang="ru-RU" sz="2000" dirty="0">
                <a:latin typeface="Times New Roman" panose="02020603050405020304" pitchFamily="18" charset="0"/>
                <a:cs typeface="Times New Roman" panose="02020603050405020304" pitchFamily="18" charset="0"/>
              </a:rPr>
              <a:t>детальное обсуждение законопроекта (внесение поправок, голосование по поправкам)</a:t>
            </a:r>
          </a:p>
        </p:txBody>
      </p:sp>
      <p:pic>
        <p:nvPicPr>
          <p:cNvPr id="7" name="Picture 4">
            <a:extLst>
              <a:ext uri="{FF2B5EF4-FFF2-40B4-BE49-F238E27FC236}">
                <a16:creationId xmlns:a16="http://schemas.microsoft.com/office/drawing/2014/main" id="{13974C11-94F4-4C67-A9B3-ED39144AA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982" y="1750777"/>
            <a:ext cx="5036222" cy="3356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B3DBA7-9A46-4652-AB52-7C2072345D7C}"/>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9" name="TextBox 8">
            <a:extLst>
              <a:ext uri="{FF2B5EF4-FFF2-40B4-BE49-F238E27FC236}">
                <a16:creationId xmlns:a16="http://schemas.microsoft.com/office/drawing/2014/main" id="{FB4F6800-2B00-49BA-A195-D7FCC28A354D}"/>
              </a:ext>
            </a:extLst>
          </p:cNvPr>
          <p:cNvSpPr txBox="1"/>
          <p:nvPr/>
        </p:nvSpPr>
        <p:spPr>
          <a:xfrm>
            <a:off x="613457" y="2775893"/>
            <a:ext cx="5377561"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0" i="0" dirty="0">
                <a:solidFill>
                  <a:srgbClr val="1E2229"/>
                </a:solidFill>
                <a:effectLst/>
                <a:latin typeface="Times New Roman" panose="02020603050405020304" pitchFamily="18" charset="0"/>
                <a:cs typeface="Times New Roman" panose="02020603050405020304" pitchFamily="18" charset="0"/>
              </a:rPr>
              <a:t>принять или одобрить законопроект во втором чтении </a:t>
            </a:r>
            <a:endParaRPr lang="ru-RU" sz="20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0EC1C9B-9AD4-4726-96AF-83D0CE29E9DE}"/>
              </a:ext>
            </a:extLst>
          </p:cNvPr>
          <p:cNvSpPr txBox="1"/>
          <p:nvPr/>
        </p:nvSpPr>
        <p:spPr>
          <a:xfrm>
            <a:off x="613456" y="3711751"/>
            <a:ext cx="5377562"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0" i="0" dirty="0">
                <a:solidFill>
                  <a:srgbClr val="1E2229"/>
                </a:solidFill>
                <a:effectLst/>
                <a:latin typeface="Times New Roman" panose="02020603050405020304" pitchFamily="18" charset="0"/>
                <a:cs typeface="Times New Roman" panose="02020603050405020304" pitchFamily="18" charset="0"/>
              </a:rPr>
              <a:t>принять или одобрить закон</a:t>
            </a:r>
            <a:endParaRPr lang="ru-RU"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DDFB8EF-B01F-478C-8443-EE645906F3FB}"/>
              </a:ext>
            </a:extLst>
          </p:cNvPr>
          <p:cNvSpPr txBox="1"/>
          <p:nvPr/>
        </p:nvSpPr>
        <p:spPr>
          <a:xfrm>
            <a:off x="613455" y="4320887"/>
            <a:ext cx="537756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0" i="0" dirty="0">
                <a:solidFill>
                  <a:srgbClr val="1E2229"/>
                </a:solidFill>
                <a:effectLst/>
                <a:latin typeface="Times New Roman" panose="02020603050405020304" pitchFamily="18" charset="0"/>
                <a:cs typeface="Times New Roman" panose="02020603050405020304" pitchFamily="18" charset="0"/>
              </a:rPr>
              <a:t>возвращение на доработку в ответственный комитет</a:t>
            </a:r>
            <a:endParaRPr lang="ru-RU" sz="2000" dirty="0">
              <a:latin typeface="Times New Roman" panose="02020603050405020304" pitchFamily="18" charset="0"/>
              <a:cs typeface="Times New Roman" panose="02020603050405020304" pitchFamily="18" charset="0"/>
            </a:endParaRPr>
          </a:p>
        </p:txBody>
      </p:sp>
      <p:cxnSp>
        <p:nvCxnSpPr>
          <p:cNvPr id="12" name="Прямая соединительная линия 11">
            <a:extLst>
              <a:ext uri="{FF2B5EF4-FFF2-40B4-BE49-F238E27FC236}">
                <a16:creationId xmlns:a16="http://schemas.microsoft.com/office/drawing/2014/main" id="{3FAB11B5-DACD-4A70-A612-1DACE0613C91}"/>
              </a:ext>
            </a:extLst>
          </p:cNvPr>
          <p:cNvCxnSpPr>
            <a:cxnSpLocks/>
          </p:cNvCxnSpPr>
          <p:nvPr/>
        </p:nvCxnSpPr>
        <p:spPr>
          <a:xfrm>
            <a:off x="381155" y="2314935"/>
            <a:ext cx="6068" cy="2318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93FC0C03-39BE-45A4-BC61-A9C5E14C30F5}"/>
              </a:ext>
            </a:extLst>
          </p:cNvPr>
          <p:cNvCxnSpPr>
            <a:cxnSpLocks/>
          </p:cNvCxnSpPr>
          <p:nvPr/>
        </p:nvCxnSpPr>
        <p:spPr>
          <a:xfrm>
            <a:off x="387223" y="4633742"/>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2BB655BA-7391-40B4-B021-5BBD2AEC0755}"/>
              </a:ext>
            </a:extLst>
          </p:cNvPr>
          <p:cNvCxnSpPr>
            <a:cxnSpLocks/>
          </p:cNvCxnSpPr>
          <p:nvPr/>
        </p:nvCxnSpPr>
        <p:spPr>
          <a:xfrm>
            <a:off x="378505" y="3226090"/>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B70657A7-251C-456A-A32E-F9351250E7F0}"/>
              </a:ext>
            </a:extLst>
          </p:cNvPr>
          <p:cNvCxnSpPr>
            <a:cxnSpLocks/>
          </p:cNvCxnSpPr>
          <p:nvPr/>
        </p:nvCxnSpPr>
        <p:spPr>
          <a:xfrm>
            <a:off x="381569" y="3911806"/>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2B35A9DD-711B-4EFB-AFC7-F556BE21FE4C}"/>
              </a:ext>
            </a:extLst>
          </p:cNvPr>
          <p:cNvCxnSpPr>
            <a:cxnSpLocks/>
          </p:cNvCxnSpPr>
          <p:nvPr/>
        </p:nvCxnSpPr>
        <p:spPr>
          <a:xfrm>
            <a:off x="954796" y="5028773"/>
            <a:ext cx="0" cy="43447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F015D634-6FC6-4D57-B266-5350A0941D5F}"/>
              </a:ext>
            </a:extLst>
          </p:cNvPr>
          <p:cNvCxnSpPr>
            <a:cxnSpLocks/>
          </p:cNvCxnSpPr>
          <p:nvPr/>
        </p:nvCxnSpPr>
        <p:spPr>
          <a:xfrm>
            <a:off x="954796" y="5463251"/>
            <a:ext cx="209550" cy="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329FEFB-9637-48CD-8285-22780700D792}"/>
              </a:ext>
            </a:extLst>
          </p:cNvPr>
          <p:cNvSpPr txBox="1"/>
          <p:nvPr/>
        </p:nvSpPr>
        <p:spPr>
          <a:xfrm>
            <a:off x="1164346" y="5272553"/>
            <a:ext cx="792177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1E2229"/>
                </a:solidFill>
                <a:effectLst/>
                <a:latin typeface="Times New Roman" panose="02020603050405020304" pitchFamily="18" charset="0"/>
                <a:cs typeface="Times New Roman" panose="02020603050405020304" pitchFamily="18" charset="0"/>
              </a:rPr>
              <a:t>повторное рассмотрение во втором чтении доработанного законопроекта. Если по итогам голосования во втором чтении не набралось необходимого числа голосов, законопроект считается отклоненным и снимается с дальнейшего рассмотрения</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101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4F9445C2-33E6-4B6F-BE96-046ADBCC296A}"/>
              </a:ext>
            </a:extLst>
          </p:cNvPr>
          <p:cNvSpPr txBox="1"/>
          <p:nvPr/>
        </p:nvSpPr>
        <p:spPr>
          <a:xfrm>
            <a:off x="484742" y="1750777"/>
            <a:ext cx="550627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en-US" sz="2000" b="1" dirty="0">
                <a:latin typeface="Times New Roman" panose="02020603050405020304" pitchFamily="18" charset="0"/>
                <a:cs typeface="Times New Roman" panose="02020603050405020304" pitchFamily="18" charset="0"/>
              </a:rPr>
              <a:t>III</a:t>
            </a:r>
            <a:r>
              <a:rPr lang="ru-RU" sz="2000" b="1" dirty="0">
                <a:latin typeface="Times New Roman" panose="02020603050405020304" pitchFamily="18" charset="0"/>
                <a:cs typeface="Times New Roman" panose="02020603050405020304" pitchFamily="18" charset="0"/>
              </a:rPr>
              <a:t> чтение: </a:t>
            </a:r>
            <a:r>
              <a:rPr lang="ru-RU" sz="2000" b="0" i="0" dirty="0">
                <a:solidFill>
                  <a:srgbClr val="1E2229"/>
                </a:solidFill>
                <a:effectLst/>
                <a:latin typeface="Times New Roman" panose="02020603050405020304" pitchFamily="18" charset="0"/>
                <a:cs typeface="Times New Roman" panose="02020603050405020304" pitchFamily="18" charset="0"/>
              </a:rPr>
              <a:t>Совет Государственной Думы назначает третье чтение законопроекта для голосования в целях его принятия в качестве закона. </a:t>
            </a:r>
            <a:endParaRPr lang="en-US" sz="2000" dirty="0">
              <a:latin typeface="Times New Roman" panose="02020603050405020304" pitchFamily="18" charset="0"/>
              <a:cs typeface="Times New Roman" panose="02020603050405020304" pitchFamily="18" charset="0"/>
            </a:endParaRPr>
          </a:p>
        </p:txBody>
      </p:sp>
      <p:pic>
        <p:nvPicPr>
          <p:cNvPr id="7" name="Picture 4">
            <a:extLst>
              <a:ext uri="{FF2B5EF4-FFF2-40B4-BE49-F238E27FC236}">
                <a16:creationId xmlns:a16="http://schemas.microsoft.com/office/drawing/2014/main" id="{9E3DDBC3-A1D6-49CF-95F6-6908B1B7D5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0982" y="1750777"/>
            <a:ext cx="5036222" cy="3356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C18E1C2-606F-4658-AC9E-15DF4744267A}"/>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9" name="TextBox 8">
            <a:extLst>
              <a:ext uri="{FF2B5EF4-FFF2-40B4-BE49-F238E27FC236}">
                <a16:creationId xmlns:a16="http://schemas.microsoft.com/office/drawing/2014/main" id="{63B69D00-B090-4883-BC2E-FB6535607749}"/>
              </a:ext>
            </a:extLst>
          </p:cNvPr>
          <p:cNvSpPr txBox="1"/>
          <p:nvPr/>
        </p:nvSpPr>
        <p:spPr>
          <a:xfrm>
            <a:off x="722802" y="3341412"/>
            <a:ext cx="5277347"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1E2229"/>
                </a:solidFill>
                <a:effectLst/>
                <a:latin typeface="Times New Roman" panose="02020603050405020304" pitchFamily="18" charset="0"/>
                <a:cs typeface="Times New Roman" panose="02020603050405020304" pitchFamily="18" charset="0"/>
              </a:rPr>
              <a:t>не допускаются внесение в него поправок и возвращение к обсуждению законопроекта в целом либо к обсуждению его отдельных разделов, глав, статей</a:t>
            </a:r>
            <a:endParaRPr lang="ru-RU" sz="20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5394E8A6-70C1-4541-A4A1-5722289DB0EF}"/>
              </a:ext>
            </a:extLst>
          </p:cNvPr>
          <p:cNvSpPr txBox="1"/>
          <p:nvPr/>
        </p:nvSpPr>
        <p:spPr>
          <a:xfrm>
            <a:off x="722801" y="4932047"/>
            <a:ext cx="5277347"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1E2229"/>
                </a:solidFill>
                <a:effectLst/>
                <a:latin typeface="Times New Roman" panose="02020603050405020304" pitchFamily="18" charset="0"/>
                <a:cs typeface="Times New Roman" panose="02020603050405020304" pitchFamily="18" charset="0"/>
              </a:rPr>
              <a:t>если законопроект не принят или не одобрен Государственной Думой в качестве закона, он считается отклоненным.</a:t>
            </a:r>
            <a:endParaRPr lang="ru-RU" sz="2000" dirty="0">
              <a:latin typeface="Times New Roman" panose="02020603050405020304" pitchFamily="18" charset="0"/>
              <a:cs typeface="Times New Roman" panose="02020603050405020304" pitchFamily="18" charset="0"/>
            </a:endParaRPr>
          </a:p>
        </p:txBody>
      </p:sp>
      <p:cxnSp>
        <p:nvCxnSpPr>
          <p:cNvPr id="12" name="Прямая соединительная линия 11">
            <a:extLst>
              <a:ext uri="{FF2B5EF4-FFF2-40B4-BE49-F238E27FC236}">
                <a16:creationId xmlns:a16="http://schemas.microsoft.com/office/drawing/2014/main" id="{BE2CB42C-3068-4988-8747-9445D027B087}"/>
              </a:ext>
            </a:extLst>
          </p:cNvPr>
          <p:cNvCxnSpPr>
            <a:cxnSpLocks/>
          </p:cNvCxnSpPr>
          <p:nvPr/>
        </p:nvCxnSpPr>
        <p:spPr>
          <a:xfrm>
            <a:off x="484742" y="3003631"/>
            <a:ext cx="6068" cy="2318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F35135AA-2BC4-4F2D-9971-DB7CD814C5C7}"/>
              </a:ext>
            </a:extLst>
          </p:cNvPr>
          <p:cNvCxnSpPr>
            <a:cxnSpLocks/>
          </p:cNvCxnSpPr>
          <p:nvPr/>
        </p:nvCxnSpPr>
        <p:spPr>
          <a:xfrm>
            <a:off x="482092" y="3914786"/>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58DAB03D-15AB-4B01-B2DC-534CA9744302}"/>
              </a:ext>
            </a:extLst>
          </p:cNvPr>
          <p:cNvCxnSpPr>
            <a:cxnSpLocks/>
          </p:cNvCxnSpPr>
          <p:nvPr/>
        </p:nvCxnSpPr>
        <p:spPr>
          <a:xfrm>
            <a:off x="472478" y="5326910"/>
            <a:ext cx="20955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2949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C3FB9DD3-78E8-4A81-8114-454CABAFC077}"/>
              </a:ext>
            </a:extLst>
          </p:cNvPr>
          <p:cNvSpPr txBox="1"/>
          <p:nvPr/>
        </p:nvSpPr>
        <p:spPr>
          <a:xfrm>
            <a:off x="484742" y="1615990"/>
            <a:ext cx="5395197"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222222"/>
                </a:solidFill>
                <a:effectLst/>
                <a:latin typeface="Times New Roman" panose="02020603050405020304" pitchFamily="18" charset="0"/>
                <a:cs typeface="Times New Roman" panose="02020603050405020304" pitchFamily="18" charset="0"/>
              </a:rPr>
              <a:t>принятый Государственной Думой федеральный закон в течение пяти дней передается на рассмотрение Совета Федерации.</a:t>
            </a:r>
            <a:endParaRPr lang="ru-RU" sz="20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278A234-2584-4C2D-ABC2-958E19C853E7}"/>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pic>
        <p:nvPicPr>
          <p:cNvPr id="2050" name="Picture 2">
            <a:extLst>
              <a:ext uri="{FF2B5EF4-FFF2-40B4-BE49-F238E27FC236}">
                <a16:creationId xmlns:a16="http://schemas.microsoft.com/office/drawing/2014/main" id="{59639AB6-43F0-476E-94F8-A29F6163B4B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2"/>
          <a:stretch/>
        </p:blipFill>
        <p:spPr bwMode="auto">
          <a:xfrm>
            <a:off x="6096000" y="1528461"/>
            <a:ext cx="5141204" cy="317086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74FD153-759F-496B-BD06-21FE20C9855F}"/>
              </a:ext>
            </a:extLst>
          </p:cNvPr>
          <p:cNvSpPr txBox="1"/>
          <p:nvPr/>
        </p:nvSpPr>
        <p:spPr>
          <a:xfrm>
            <a:off x="770318" y="2826808"/>
            <a:ext cx="512485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222222"/>
                </a:solidFill>
                <a:effectLst/>
                <a:latin typeface="Times New Roman" panose="02020603050405020304" pitchFamily="18" charset="0"/>
                <a:cs typeface="Times New Roman" panose="02020603050405020304" pitchFamily="18" charset="0"/>
              </a:rPr>
              <a:t>одобрить принятый Государственной Думой федеральный закон</a:t>
            </a:r>
            <a:endParaRPr lang="ru-RU" sz="20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934040F3-5E24-414E-9146-E6D6B8B29C88}"/>
              </a:ext>
            </a:extLst>
          </p:cNvPr>
          <p:cNvSpPr txBox="1"/>
          <p:nvPr/>
        </p:nvSpPr>
        <p:spPr>
          <a:xfrm>
            <a:off x="770318" y="3729849"/>
            <a:ext cx="5124850"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222222"/>
                </a:solidFill>
                <a:effectLst/>
                <a:latin typeface="Times New Roman" panose="02020603050405020304" pitchFamily="18" charset="0"/>
                <a:cs typeface="Times New Roman" panose="02020603050405020304" pitchFamily="18" charset="0"/>
              </a:rPr>
              <a:t>отклонить принятый Государственной Думой федеральный закон</a:t>
            </a:r>
            <a:endParaRPr lang="ru-RU" sz="2000" dirty="0">
              <a:latin typeface="Times New Roman" panose="02020603050405020304" pitchFamily="18" charset="0"/>
              <a:cs typeface="Times New Roman" panose="02020603050405020304" pitchFamily="18" charset="0"/>
            </a:endParaRPr>
          </a:p>
        </p:txBody>
      </p:sp>
      <p:cxnSp>
        <p:nvCxnSpPr>
          <p:cNvPr id="16" name="Прямая соединительная линия 15">
            <a:extLst>
              <a:ext uri="{FF2B5EF4-FFF2-40B4-BE49-F238E27FC236}">
                <a16:creationId xmlns:a16="http://schemas.microsoft.com/office/drawing/2014/main" id="{65158487-09CC-4C4B-89A3-5706EBBFA597}"/>
              </a:ext>
            </a:extLst>
          </p:cNvPr>
          <p:cNvCxnSpPr>
            <a:cxnSpLocks/>
          </p:cNvCxnSpPr>
          <p:nvPr/>
        </p:nvCxnSpPr>
        <p:spPr>
          <a:xfrm>
            <a:off x="484742" y="2269596"/>
            <a:ext cx="17897" cy="1842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C0E4D3E9-2E50-471A-9A25-28F3653108AF}"/>
              </a:ext>
            </a:extLst>
          </p:cNvPr>
          <p:cNvCxnSpPr>
            <a:cxnSpLocks/>
          </p:cNvCxnSpPr>
          <p:nvPr/>
        </p:nvCxnSpPr>
        <p:spPr>
          <a:xfrm>
            <a:off x="482092" y="3180751"/>
            <a:ext cx="20955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C9D33065-74CC-4337-AD1B-94D8E0F59224}"/>
              </a:ext>
            </a:extLst>
          </p:cNvPr>
          <p:cNvCxnSpPr>
            <a:cxnSpLocks/>
          </p:cNvCxnSpPr>
          <p:nvPr/>
        </p:nvCxnSpPr>
        <p:spPr>
          <a:xfrm>
            <a:off x="502639" y="4111769"/>
            <a:ext cx="20955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94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BEA0E4DB-C6CB-4F6D-B4F6-FA9EA109B929}"/>
              </a:ext>
            </a:extLst>
          </p:cNvPr>
          <p:cNvSpPr txBox="1"/>
          <p:nvPr/>
        </p:nvSpPr>
        <p:spPr>
          <a:xfrm>
            <a:off x="484742" y="1809649"/>
            <a:ext cx="10752461"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err="1">
                <a:latin typeface="Times New Roman" panose="02020603050405020304" pitchFamily="18" charset="0"/>
                <a:cs typeface="Times New Roman" panose="02020603050405020304" pitchFamily="18" charset="0"/>
              </a:rPr>
              <a:t>Правообразование</a:t>
            </a:r>
            <a:r>
              <a:rPr lang="ru-RU" sz="2000" dirty="0">
                <a:latin typeface="Times New Roman" panose="02020603050405020304" pitchFamily="18" charset="0"/>
                <a:cs typeface="Times New Roman" panose="02020603050405020304" pitchFamily="18" charset="0"/>
              </a:rPr>
              <a:t> – это процесс от возникновения потребности в правовом регулировании к первоначальному зарождению норм права в недрах общественных отношений и до их закрепления в законе. </a:t>
            </a:r>
          </a:p>
          <a:p>
            <a:pPr algn="just"/>
            <a:r>
              <a:rPr lang="ru-RU" sz="2000" dirty="0">
                <a:latin typeface="Times New Roman" panose="02020603050405020304" pitchFamily="18" charset="0"/>
                <a:cs typeface="Times New Roman" panose="02020603050405020304" pitchFamily="18" charset="0"/>
              </a:rPr>
              <a:t>Более того, еще до вмешательства законодателя могут сложиться вполне объективированные правила (например, обычаи), которыми начинают руководствоваться. Эти правила могут получить признание в обществе, и только потом они становятся такими нормами, которые признаются государством и в дальнейшем закрепляются законодателем в нормативных правовых актах как общеобязательные</a:t>
            </a:r>
          </a:p>
        </p:txBody>
      </p:sp>
      <p:sp>
        <p:nvSpPr>
          <p:cNvPr id="7" name="TextBox 6">
            <a:extLst>
              <a:ext uri="{FF2B5EF4-FFF2-40B4-BE49-F238E27FC236}">
                <a16:creationId xmlns:a16="http://schemas.microsoft.com/office/drawing/2014/main" id="{AFEC8430-8CA0-4DF3-B133-9A0A4E4C2966}"/>
              </a:ext>
            </a:extLst>
          </p:cNvPr>
          <p:cNvSpPr txBox="1"/>
          <p:nvPr/>
        </p:nvSpPr>
        <p:spPr>
          <a:xfrm>
            <a:off x="484742" y="717844"/>
            <a:ext cx="10752462" cy="400110"/>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Правообразование</a:t>
            </a:r>
            <a:r>
              <a:rPr lang="ru-RU" sz="2000" b="1" dirty="0">
                <a:latin typeface="Times New Roman" panose="02020603050405020304" pitchFamily="18" charset="0"/>
                <a:cs typeface="Times New Roman" panose="02020603050405020304" pitchFamily="18" charset="0"/>
              </a:rPr>
              <a:t> и правотворчество</a:t>
            </a:r>
          </a:p>
        </p:txBody>
      </p:sp>
    </p:spTree>
    <p:extLst>
      <p:ext uri="{BB962C8B-B14F-4D97-AF65-F5344CB8AC3E}">
        <p14:creationId xmlns:p14="http://schemas.microsoft.com/office/powerpoint/2010/main" val="3462682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pic>
        <p:nvPicPr>
          <p:cNvPr id="5122" name="Picture 2">
            <a:extLst>
              <a:ext uri="{FF2B5EF4-FFF2-40B4-BE49-F238E27FC236}">
                <a16:creationId xmlns:a16="http://schemas.microsoft.com/office/drawing/2014/main" id="{D7B457C7-AD94-4C96-9935-5CD0E717FD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5686" y="1215342"/>
            <a:ext cx="5241519" cy="34235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3E484A2-7036-493A-A530-D02CC406070D}"/>
              </a:ext>
            </a:extLst>
          </p:cNvPr>
          <p:cNvSpPr txBox="1"/>
          <p:nvPr/>
        </p:nvSpPr>
        <p:spPr>
          <a:xfrm>
            <a:off x="484742" y="1582457"/>
            <a:ext cx="537204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000000"/>
                </a:solidFill>
                <a:effectLst/>
                <a:latin typeface="Times New Roman" panose="02020603050405020304" pitchFamily="18" charset="0"/>
                <a:cs typeface="Times New Roman" panose="02020603050405020304" pitchFamily="18" charset="0"/>
              </a:rPr>
              <a:t>Принятый федеральный закон в течение 5 дней направляется Президенту для подписания и обнародования.</a:t>
            </a:r>
          </a:p>
        </p:txBody>
      </p:sp>
      <p:sp>
        <p:nvSpPr>
          <p:cNvPr id="7" name="TextBox 6">
            <a:extLst>
              <a:ext uri="{FF2B5EF4-FFF2-40B4-BE49-F238E27FC236}">
                <a16:creationId xmlns:a16="http://schemas.microsoft.com/office/drawing/2014/main" id="{C203A9A0-E9EE-4AF7-B5EF-23F085D2346E}"/>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9" name="TextBox 8">
            <a:extLst>
              <a:ext uri="{FF2B5EF4-FFF2-40B4-BE49-F238E27FC236}">
                <a16:creationId xmlns:a16="http://schemas.microsoft.com/office/drawing/2014/main" id="{DC1FC484-C6DF-4470-994A-D260659CC373}"/>
              </a:ext>
            </a:extLst>
          </p:cNvPr>
          <p:cNvSpPr txBox="1"/>
          <p:nvPr/>
        </p:nvSpPr>
        <p:spPr>
          <a:xfrm>
            <a:off x="484742" y="2703573"/>
            <a:ext cx="537204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Президент в течение 14 дней подписывает федеральный закон и обнародует его</a:t>
            </a:r>
          </a:p>
        </p:txBody>
      </p:sp>
      <p:sp>
        <p:nvSpPr>
          <p:cNvPr id="11" name="TextBox 10">
            <a:extLst>
              <a:ext uri="{FF2B5EF4-FFF2-40B4-BE49-F238E27FC236}">
                <a16:creationId xmlns:a16="http://schemas.microsoft.com/office/drawing/2014/main" id="{04FEA558-54D5-48AD-872A-A231222716C0}"/>
              </a:ext>
            </a:extLst>
          </p:cNvPr>
          <p:cNvSpPr txBox="1"/>
          <p:nvPr/>
        </p:nvSpPr>
        <p:spPr>
          <a:xfrm>
            <a:off x="484742" y="3516912"/>
            <a:ext cx="5372048"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000000"/>
                </a:solidFill>
                <a:effectLst/>
                <a:latin typeface="Times New Roman" panose="02020603050405020304" pitchFamily="18" charset="0"/>
              </a:rPr>
              <a:t>Если Президент в течение 14 дней с момента поступления федерального закона отклонит его, то СФ и ГД вновь рассматривают данный закон (ПРАВО ВЕТО) </a:t>
            </a:r>
            <a:endParaRPr lang="ru-RU" sz="2000" dirty="0"/>
          </a:p>
        </p:txBody>
      </p:sp>
      <p:sp>
        <p:nvSpPr>
          <p:cNvPr id="13" name="TextBox 12">
            <a:extLst>
              <a:ext uri="{FF2B5EF4-FFF2-40B4-BE49-F238E27FC236}">
                <a16:creationId xmlns:a16="http://schemas.microsoft.com/office/drawing/2014/main" id="{CBA842F7-45AC-4077-ADAC-A56D56B0B3D5}"/>
              </a:ext>
            </a:extLst>
          </p:cNvPr>
          <p:cNvSpPr txBox="1"/>
          <p:nvPr/>
        </p:nvSpPr>
        <p:spPr>
          <a:xfrm>
            <a:off x="484742" y="4945804"/>
            <a:ext cx="5372048"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000000"/>
                </a:solidFill>
                <a:effectLst/>
                <a:latin typeface="Times New Roman" panose="02020603050405020304" pitchFamily="18" charset="0"/>
              </a:rPr>
              <a:t>Если при повторном рассмотрении федеральный закон будет одобрен в ранее принятой СФ и ГД редакции, он подлежит подписанию Президентом в течение 7 дней и обнародованию</a:t>
            </a:r>
            <a:endParaRPr lang="ru-RU" sz="2000" dirty="0"/>
          </a:p>
        </p:txBody>
      </p:sp>
    </p:spTree>
    <p:extLst>
      <p:ext uri="{BB962C8B-B14F-4D97-AF65-F5344CB8AC3E}">
        <p14:creationId xmlns:p14="http://schemas.microsoft.com/office/powerpoint/2010/main" val="26475013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7" name="TextBox 6">
            <a:extLst>
              <a:ext uri="{FF2B5EF4-FFF2-40B4-BE49-F238E27FC236}">
                <a16:creationId xmlns:a16="http://schemas.microsoft.com/office/drawing/2014/main" id="{3D60BAFE-A607-4F59-8A7A-FF2E88BA38E4}"/>
              </a:ext>
            </a:extLst>
          </p:cNvPr>
          <p:cNvSpPr txBox="1"/>
          <p:nvPr/>
        </p:nvSpPr>
        <p:spPr>
          <a:xfrm>
            <a:off x="484742" y="1493134"/>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5. Введение в действие НПА </a:t>
            </a:r>
          </a:p>
        </p:txBody>
      </p:sp>
      <p:cxnSp>
        <p:nvCxnSpPr>
          <p:cNvPr id="9" name="Прямая со стрелкой 8">
            <a:extLst>
              <a:ext uri="{FF2B5EF4-FFF2-40B4-BE49-F238E27FC236}">
                <a16:creationId xmlns:a16="http://schemas.microsoft.com/office/drawing/2014/main" id="{B1D3E0AA-AD3B-42CA-B963-3ADA82B184E4}"/>
              </a:ext>
            </a:extLst>
          </p:cNvPr>
          <p:cNvCxnSpPr>
            <a:cxnSpLocks/>
            <a:stCxn id="7" idx="2"/>
          </p:cNvCxnSpPr>
          <p:nvPr/>
        </p:nvCxnSpPr>
        <p:spPr>
          <a:xfrm flipH="1">
            <a:off x="2546430" y="1893244"/>
            <a:ext cx="3314543" cy="5336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1EA4770F-374B-442F-B1DF-A0CEE1B84F90}"/>
              </a:ext>
            </a:extLst>
          </p:cNvPr>
          <p:cNvCxnSpPr>
            <a:cxnSpLocks/>
            <a:stCxn id="7" idx="2"/>
            <a:endCxn id="14" idx="0"/>
          </p:cNvCxnSpPr>
          <p:nvPr/>
        </p:nvCxnSpPr>
        <p:spPr>
          <a:xfrm>
            <a:off x="5860973" y="1893244"/>
            <a:ext cx="2852253" cy="5577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948D0C0-3A16-4D95-AEB2-ADBB41C23592}"/>
              </a:ext>
            </a:extLst>
          </p:cNvPr>
          <p:cNvSpPr txBox="1"/>
          <p:nvPr/>
        </p:nvSpPr>
        <p:spPr>
          <a:xfrm>
            <a:off x="484741" y="2426879"/>
            <a:ext cx="5047958"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Подписание главой государства </a:t>
            </a:r>
          </a:p>
        </p:txBody>
      </p:sp>
      <p:sp>
        <p:nvSpPr>
          <p:cNvPr id="14" name="TextBox 13">
            <a:extLst>
              <a:ext uri="{FF2B5EF4-FFF2-40B4-BE49-F238E27FC236}">
                <a16:creationId xmlns:a16="http://schemas.microsoft.com/office/drawing/2014/main" id="{3563B87C-C4F8-4B00-B283-3FFDA17CAB4B}"/>
              </a:ext>
            </a:extLst>
          </p:cNvPr>
          <p:cNvSpPr txBox="1"/>
          <p:nvPr/>
        </p:nvSpPr>
        <p:spPr>
          <a:xfrm>
            <a:off x="6189247" y="2451014"/>
            <a:ext cx="504795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Наложение вето </a:t>
            </a:r>
          </a:p>
        </p:txBody>
      </p:sp>
      <p:sp>
        <p:nvSpPr>
          <p:cNvPr id="17" name="TextBox 16">
            <a:extLst>
              <a:ext uri="{FF2B5EF4-FFF2-40B4-BE49-F238E27FC236}">
                <a16:creationId xmlns:a16="http://schemas.microsoft.com/office/drawing/2014/main" id="{D3F469B8-4E5F-4278-BCC0-5816C5AEED3A}"/>
              </a:ext>
            </a:extLst>
          </p:cNvPr>
          <p:cNvSpPr txBox="1"/>
          <p:nvPr/>
        </p:nvSpPr>
        <p:spPr>
          <a:xfrm>
            <a:off x="6189247" y="3073215"/>
            <a:ext cx="1840760" cy="40011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ru-RU" sz="2000" dirty="0">
                <a:latin typeface="Times New Roman" panose="02020603050405020304" pitchFamily="18" charset="0"/>
                <a:cs typeface="Times New Roman" panose="02020603050405020304" pitchFamily="18" charset="0"/>
              </a:rPr>
              <a:t>Отлагательное </a:t>
            </a:r>
          </a:p>
        </p:txBody>
      </p:sp>
      <p:sp>
        <p:nvSpPr>
          <p:cNvPr id="19" name="TextBox 18">
            <a:extLst>
              <a:ext uri="{FF2B5EF4-FFF2-40B4-BE49-F238E27FC236}">
                <a16:creationId xmlns:a16="http://schemas.microsoft.com/office/drawing/2014/main" id="{13EF9DE8-AEC6-4F83-933F-1EE9D4E0DBBA}"/>
              </a:ext>
            </a:extLst>
          </p:cNvPr>
          <p:cNvSpPr txBox="1"/>
          <p:nvPr/>
        </p:nvSpPr>
        <p:spPr>
          <a:xfrm>
            <a:off x="9399338" y="3047172"/>
            <a:ext cx="1837866"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Абсолютное </a:t>
            </a:r>
          </a:p>
        </p:txBody>
      </p:sp>
      <p:cxnSp>
        <p:nvCxnSpPr>
          <p:cNvPr id="21" name="Прямая со стрелкой 20">
            <a:extLst>
              <a:ext uri="{FF2B5EF4-FFF2-40B4-BE49-F238E27FC236}">
                <a16:creationId xmlns:a16="http://schemas.microsoft.com/office/drawing/2014/main" id="{2B273145-A618-4227-A23E-3BA499F1A022}"/>
              </a:ext>
            </a:extLst>
          </p:cNvPr>
          <p:cNvCxnSpPr>
            <a:cxnSpLocks/>
            <a:stCxn id="14" idx="2"/>
            <a:endCxn id="17" idx="0"/>
          </p:cNvCxnSpPr>
          <p:nvPr/>
        </p:nvCxnSpPr>
        <p:spPr>
          <a:xfrm flipH="1">
            <a:off x="7109627" y="2851124"/>
            <a:ext cx="1603599" cy="2220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a:extLst>
              <a:ext uri="{FF2B5EF4-FFF2-40B4-BE49-F238E27FC236}">
                <a16:creationId xmlns:a16="http://schemas.microsoft.com/office/drawing/2014/main" id="{8A166E7E-489F-41D0-86CB-34F684B6C754}"/>
              </a:ext>
            </a:extLst>
          </p:cNvPr>
          <p:cNvCxnSpPr>
            <a:cxnSpLocks/>
            <a:stCxn id="14" idx="2"/>
            <a:endCxn id="19" idx="0"/>
          </p:cNvCxnSpPr>
          <p:nvPr/>
        </p:nvCxnSpPr>
        <p:spPr>
          <a:xfrm>
            <a:off x="8713226" y="2851124"/>
            <a:ext cx="1605045" cy="1960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7C434B6-68D8-4C72-9E47-0DCC5E8C5493}"/>
              </a:ext>
            </a:extLst>
          </p:cNvPr>
          <p:cNvSpPr txBox="1"/>
          <p:nvPr/>
        </p:nvSpPr>
        <p:spPr>
          <a:xfrm>
            <a:off x="9399338" y="3555696"/>
            <a:ext cx="1837866" cy="1477328"/>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dirty="0">
                <a:latin typeface="Times New Roman" panose="02020603050405020304" pitchFamily="18" charset="0"/>
                <a:cs typeface="Times New Roman" panose="02020603050405020304" pitchFamily="18" charset="0"/>
              </a:rPr>
              <a:t>Парламент больше не возвращается к рассмотрению законопроекта</a:t>
            </a:r>
          </a:p>
        </p:txBody>
      </p:sp>
      <p:sp>
        <p:nvSpPr>
          <p:cNvPr id="28" name="TextBox 27">
            <a:extLst>
              <a:ext uri="{FF2B5EF4-FFF2-40B4-BE49-F238E27FC236}">
                <a16:creationId xmlns:a16="http://schemas.microsoft.com/office/drawing/2014/main" id="{96C43F1A-683B-44E1-A5A6-52F38F08629C}"/>
              </a:ext>
            </a:extLst>
          </p:cNvPr>
          <p:cNvSpPr txBox="1"/>
          <p:nvPr/>
        </p:nvSpPr>
        <p:spPr>
          <a:xfrm>
            <a:off x="6189247" y="3694196"/>
            <a:ext cx="1837866" cy="120032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dirty="0">
                <a:latin typeface="Times New Roman" panose="02020603050405020304" pitchFamily="18" charset="0"/>
                <a:cs typeface="Times New Roman" panose="02020603050405020304" pitchFamily="18" charset="0"/>
              </a:rPr>
              <a:t>Парламент вновь рассматривает законопроект  </a:t>
            </a:r>
          </a:p>
        </p:txBody>
      </p:sp>
    </p:spTree>
    <p:extLst>
      <p:ext uri="{BB962C8B-B14F-4D97-AF65-F5344CB8AC3E}">
        <p14:creationId xmlns:p14="http://schemas.microsoft.com/office/powerpoint/2010/main" val="356634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7" name="TextBox 6">
            <a:extLst>
              <a:ext uri="{FF2B5EF4-FFF2-40B4-BE49-F238E27FC236}">
                <a16:creationId xmlns:a16="http://schemas.microsoft.com/office/drawing/2014/main" id="{93DEA15F-4E8D-45E0-A643-C2CCC54CC7B8}"/>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8" name="TextBox 7">
            <a:extLst>
              <a:ext uri="{FF2B5EF4-FFF2-40B4-BE49-F238E27FC236}">
                <a16:creationId xmlns:a16="http://schemas.microsoft.com/office/drawing/2014/main" id="{FBE98F41-11AC-47CF-A5E9-A8BC175099F5}"/>
              </a:ext>
            </a:extLst>
          </p:cNvPr>
          <p:cNvSpPr txBox="1"/>
          <p:nvPr/>
        </p:nvSpPr>
        <p:spPr>
          <a:xfrm>
            <a:off x="484742" y="1493134"/>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6. Официальное опубликование закона </a:t>
            </a:r>
          </a:p>
        </p:txBody>
      </p:sp>
      <p:sp>
        <p:nvSpPr>
          <p:cNvPr id="9" name="TextBox 8">
            <a:extLst>
              <a:ext uri="{FF2B5EF4-FFF2-40B4-BE49-F238E27FC236}">
                <a16:creationId xmlns:a16="http://schemas.microsoft.com/office/drawing/2014/main" id="{59E78910-1C8A-4637-A627-31B9EBF7EDA0}"/>
              </a:ext>
            </a:extLst>
          </p:cNvPr>
          <p:cNvSpPr txBox="1"/>
          <p:nvPr/>
        </p:nvSpPr>
        <p:spPr>
          <a:xfrm>
            <a:off x="453299" y="2466233"/>
            <a:ext cx="10752462"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000" b="1" i="0" dirty="0">
                <a:solidFill>
                  <a:schemeClr val="tx1"/>
                </a:solidFill>
                <a:effectLst/>
                <a:latin typeface="Times New Roman" panose="02020603050405020304" pitchFamily="18" charset="0"/>
                <a:cs typeface="Times New Roman" panose="02020603050405020304" pitchFamily="18" charset="0"/>
              </a:rPr>
              <a:t>Официальным</a:t>
            </a:r>
            <a:r>
              <a:rPr lang="ru-RU" sz="2000" b="0" i="0" dirty="0">
                <a:solidFill>
                  <a:schemeClr val="tx1"/>
                </a:solidFill>
                <a:effectLst/>
                <a:latin typeface="Times New Roman" panose="02020603050405020304" pitchFamily="18" charset="0"/>
                <a:cs typeface="Times New Roman" panose="02020603050405020304" pitchFamily="18" charset="0"/>
              </a:rPr>
              <a:t> </a:t>
            </a:r>
            <a:r>
              <a:rPr lang="ru-RU" sz="2000" b="1" i="0" dirty="0">
                <a:solidFill>
                  <a:schemeClr val="tx1"/>
                </a:solidFill>
                <a:effectLst/>
                <a:latin typeface="Times New Roman" panose="02020603050405020304" pitchFamily="18" charset="0"/>
                <a:cs typeface="Times New Roman" panose="02020603050405020304" pitchFamily="18" charset="0"/>
              </a:rPr>
              <a:t>опубликованием</a:t>
            </a:r>
            <a:r>
              <a:rPr lang="ru-RU" sz="2000" b="0" i="0" dirty="0">
                <a:solidFill>
                  <a:schemeClr val="tx1"/>
                </a:solidFill>
                <a:effectLst/>
                <a:latin typeface="Times New Roman" panose="02020603050405020304" pitchFamily="18" charset="0"/>
                <a:cs typeface="Times New Roman" panose="02020603050405020304" pitchFamily="18" charset="0"/>
              </a:rPr>
              <a:t> считается первая </a:t>
            </a:r>
            <a:r>
              <a:rPr lang="ru-RU" sz="2000" b="1" i="0" dirty="0">
                <a:solidFill>
                  <a:schemeClr val="tx1"/>
                </a:solidFill>
                <a:effectLst/>
                <a:latin typeface="Times New Roman" panose="02020603050405020304" pitchFamily="18" charset="0"/>
                <a:cs typeface="Times New Roman" panose="02020603050405020304" pitchFamily="18" charset="0"/>
              </a:rPr>
              <a:t>публикация</a:t>
            </a:r>
            <a:r>
              <a:rPr lang="ru-RU" sz="2000" b="0" i="0" dirty="0">
                <a:solidFill>
                  <a:schemeClr val="tx1"/>
                </a:solidFill>
                <a:effectLst/>
                <a:latin typeface="Times New Roman" panose="02020603050405020304" pitchFamily="18" charset="0"/>
                <a:cs typeface="Times New Roman" panose="02020603050405020304" pitchFamily="18" charset="0"/>
              </a:rPr>
              <a:t> его полного текста в:</a:t>
            </a:r>
          </a:p>
          <a:p>
            <a:pPr marL="457200" indent="-457200">
              <a:buAutoNum type="arabicParenR"/>
            </a:pPr>
            <a:r>
              <a:rPr lang="ru-RU" sz="2000" b="0" i="0" dirty="0">
                <a:solidFill>
                  <a:schemeClr val="tx1"/>
                </a:solidFill>
                <a:effectLst/>
                <a:latin typeface="Times New Roman" panose="02020603050405020304" pitchFamily="18" charset="0"/>
                <a:cs typeface="Times New Roman" panose="02020603050405020304" pitchFamily="18" charset="0"/>
              </a:rPr>
              <a:t>Парламентской газете</a:t>
            </a:r>
          </a:p>
          <a:p>
            <a:pPr marL="457200" indent="-457200">
              <a:buAutoNum type="arabicParenR"/>
            </a:pPr>
            <a:r>
              <a:rPr lang="ru-RU" sz="2000" b="0" i="0" dirty="0">
                <a:solidFill>
                  <a:schemeClr val="tx1"/>
                </a:solidFill>
                <a:effectLst/>
                <a:latin typeface="Times New Roman" panose="02020603050405020304" pitchFamily="18" charset="0"/>
                <a:cs typeface="Times New Roman" panose="02020603050405020304" pitchFamily="18" charset="0"/>
              </a:rPr>
              <a:t>Российской газете</a:t>
            </a:r>
          </a:p>
          <a:p>
            <a:pPr marL="457200" indent="-457200">
              <a:buAutoNum type="arabicParenR"/>
            </a:pPr>
            <a:r>
              <a:rPr lang="ru-RU" sz="2000" b="0" i="0" dirty="0">
                <a:solidFill>
                  <a:schemeClr val="tx1"/>
                </a:solidFill>
                <a:effectLst/>
                <a:latin typeface="Times New Roman" panose="02020603050405020304" pitchFamily="18" charset="0"/>
                <a:cs typeface="Times New Roman" panose="02020603050405020304" pitchFamily="18" charset="0"/>
              </a:rPr>
              <a:t>Собрании законодательства Российской Федерации</a:t>
            </a:r>
          </a:p>
          <a:p>
            <a:pPr marL="457200" indent="-457200">
              <a:buAutoNum type="arabicParenR"/>
            </a:pPr>
            <a:r>
              <a:rPr lang="ru-RU" sz="2000" b="0" i="0" dirty="0">
                <a:solidFill>
                  <a:schemeClr val="tx1"/>
                </a:solidFill>
                <a:effectLst/>
                <a:latin typeface="Times New Roman" panose="02020603050405020304" pitchFamily="18" charset="0"/>
                <a:cs typeface="Times New Roman" panose="02020603050405020304" pitchFamily="18" charset="0"/>
              </a:rPr>
              <a:t>или первое размещение (</a:t>
            </a:r>
            <a:r>
              <a:rPr lang="ru-RU" sz="2000" b="1" i="0" dirty="0">
                <a:solidFill>
                  <a:schemeClr val="tx1"/>
                </a:solidFill>
                <a:effectLst/>
                <a:latin typeface="Times New Roman" panose="02020603050405020304" pitchFamily="18" charset="0"/>
                <a:cs typeface="Times New Roman" panose="02020603050405020304" pitchFamily="18" charset="0"/>
              </a:rPr>
              <a:t>опубликование</a:t>
            </a:r>
            <a:r>
              <a:rPr lang="ru-RU" sz="2000" b="0" i="0" dirty="0">
                <a:solidFill>
                  <a:schemeClr val="tx1"/>
                </a:solidFill>
                <a:effectLst/>
                <a:latin typeface="Times New Roman" panose="02020603050405020304" pitchFamily="18" charset="0"/>
                <a:cs typeface="Times New Roman" panose="02020603050405020304" pitchFamily="18" charset="0"/>
              </a:rPr>
              <a:t>) на </a:t>
            </a:r>
            <a:r>
              <a:rPr lang="ru-RU" sz="2000" b="1" i="0" dirty="0">
                <a:solidFill>
                  <a:schemeClr val="tx1"/>
                </a:solidFill>
                <a:effectLst/>
                <a:latin typeface="Times New Roman" panose="02020603050405020304" pitchFamily="18" charset="0"/>
                <a:cs typeface="Times New Roman" panose="02020603050405020304" pitchFamily="18" charset="0"/>
              </a:rPr>
              <a:t>Официальном</a:t>
            </a:r>
            <a:r>
              <a:rPr lang="ru-RU" sz="2000" b="0" i="0" dirty="0">
                <a:solidFill>
                  <a:schemeClr val="tx1"/>
                </a:solidFill>
                <a:effectLst/>
                <a:latin typeface="Times New Roman" panose="02020603050405020304" pitchFamily="18" charset="0"/>
                <a:cs typeface="Times New Roman" panose="02020603050405020304" pitchFamily="18" charset="0"/>
              </a:rPr>
              <a:t> интернет-портале правовой информации (www.pravo.gov.ru).</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3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r>
              <a:rPr lang="ru-RU" sz="2000" b="1" dirty="0">
                <a:latin typeface="Times New Roman" panose="02020603050405020304" pitchFamily="18" charset="0"/>
                <a:cs typeface="Times New Roman" panose="02020603050405020304" pitchFamily="18" charset="0"/>
              </a:rPr>
              <a:t>Стадии правотворчества </a:t>
            </a:r>
          </a:p>
        </p:txBody>
      </p:sp>
      <p:sp>
        <p:nvSpPr>
          <p:cNvPr id="7" name="TextBox 6">
            <a:extLst>
              <a:ext uri="{FF2B5EF4-FFF2-40B4-BE49-F238E27FC236}">
                <a16:creationId xmlns:a16="http://schemas.microsoft.com/office/drawing/2014/main" id="{D4EFFAAD-E58D-4838-87C2-495ACE4E7FA3}"/>
              </a:ext>
            </a:extLst>
          </p:cNvPr>
          <p:cNvSpPr txBox="1"/>
          <p:nvPr/>
        </p:nvSpPr>
        <p:spPr>
          <a:xfrm>
            <a:off x="484742" y="1493134"/>
            <a:ext cx="1075246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7. Вступление в силу НПА  </a:t>
            </a:r>
          </a:p>
        </p:txBody>
      </p:sp>
      <p:sp>
        <p:nvSpPr>
          <p:cNvPr id="8" name="TextBox 7">
            <a:extLst>
              <a:ext uri="{FF2B5EF4-FFF2-40B4-BE49-F238E27FC236}">
                <a16:creationId xmlns:a16="http://schemas.microsoft.com/office/drawing/2014/main" id="{442937E6-06AC-4984-9AF3-78482624F665}"/>
              </a:ext>
            </a:extLst>
          </p:cNvPr>
          <p:cNvSpPr txBox="1"/>
          <p:nvPr/>
        </p:nvSpPr>
        <p:spPr>
          <a:xfrm>
            <a:off x="484742" y="2268424"/>
            <a:ext cx="10752462"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chemeClr val="tx1"/>
                </a:solidFill>
                <a:effectLst/>
                <a:latin typeface="Times New Roman" panose="02020603050405020304" pitchFamily="18" charset="0"/>
                <a:cs typeface="Times New Roman" panose="02020603050405020304" pitchFamily="18" charset="0"/>
              </a:rPr>
              <a:t>ФКЗ, ФЗ, акты палат Федерального Собрания вступают в силу одновременно на всей территории Российской Федерации </a:t>
            </a:r>
            <a:r>
              <a:rPr lang="ru-RU" sz="2000" b="1" i="0" dirty="0">
                <a:solidFill>
                  <a:schemeClr val="tx1"/>
                </a:solidFill>
                <a:effectLst/>
                <a:latin typeface="Times New Roman" panose="02020603050405020304" pitchFamily="18" charset="0"/>
                <a:cs typeface="Times New Roman" panose="02020603050405020304" pitchFamily="18" charset="0"/>
              </a:rPr>
              <a:t>по истечении 10 дней после дня их официального опубликования</a:t>
            </a:r>
            <a:r>
              <a:rPr lang="ru-RU" sz="2000" b="0" i="0" dirty="0">
                <a:solidFill>
                  <a:schemeClr val="tx1"/>
                </a:solidFill>
                <a:effectLst/>
                <a:latin typeface="Times New Roman" panose="02020603050405020304" pitchFamily="18" charset="0"/>
                <a:cs typeface="Times New Roman" panose="02020603050405020304" pitchFamily="18" charset="0"/>
              </a:rPr>
              <a:t>, если самими законами или актами палат не установлен другой порядок вступления их в силу.</a:t>
            </a:r>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11E39E3-B1A4-4A28-AE1E-378DB395BC67}"/>
              </a:ext>
            </a:extLst>
          </p:cNvPr>
          <p:cNvSpPr txBox="1"/>
          <p:nvPr/>
        </p:nvSpPr>
        <p:spPr>
          <a:xfrm>
            <a:off x="484741" y="3779816"/>
            <a:ext cx="10752461"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chemeClr val="tx1"/>
                </a:solidFill>
                <a:effectLst/>
                <a:latin typeface="Times New Roman" panose="02020603050405020304" pitchFamily="18" charset="0"/>
                <a:cs typeface="Times New Roman" panose="02020603050405020304" pitchFamily="18" charset="0"/>
              </a:rPr>
              <a:t>Нормативные правовые акты, устанавливающие обязательные требования (например, постановления правительства) вступают в силу либо </a:t>
            </a:r>
            <a:r>
              <a:rPr lang="ru-RU" sz="2000" b="1" i="0" dirty="0">
                <a:solidFill>
                  <a:schemeClr val="tx1"/>
                </a:solidFill>
                <a:effectLst/>
                <a:latin typeface="Times New Roman" panose="02020603050405020304" pitchFamily="18" charset="0"/>
                <a:cs typeface="Times New Roman" panose="02020603050405020304" pitchFamily="18" charset="0"/>
              </a:rPr>
              <a:t>с 1 марта, либо с 1 сентября соответствующего года, но не ранее чем по истечении 90 дней после дня официального опубликования</a:t>
            </a:r>
            <a:r>
              <a:rPr lang="ru-RU" sz="2000" b="0" i="0" dirty="0">
                <a:solidFill>
                  <a:schemeClr val="tx1"/>
                </a:solidFill>
                <a:effectLst/>
                <a:latin typeface="Times New Roman" panose="02020603050405020304" pitchFamily="18" charset="0"/>
                <a:cs typeface="Times New Roman" panose="02020603050405020304" pitchFamily="18" charset="0"/>
              </a:rPr>
              <a:t>, если иное не установлено федеральным законом, Указом Президента РФ или международным договором РФ, предусматривающими установление обязательных требований.</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6810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Систематизация права </a:t>
            </a:r>
          </a:p>
        </p:txBody>
      </p:sp>
      <p:sp>
        <p:nvSpPr>
          <p:cNvPr id="7" name="TextBox 6">
            <a:extLst>
              <a:ext uri="{FF2B5EF4-FFF2-40B4-BE49-F238E27FC236}">
                <a16:creationId xmlns:a16="http://schemas.microsoft.com/office/drawing/2014/main" id="{FEA916C8-40CE-4689-A2E0-B64714B139C7}"/>
              </a:ext>
            </a:extLst>
          </p:cNvPr>
          <p:cNvSpPr txBox="1"/>
          <p:nvPr/>
        </p:nvSpPr>
        <p:spPr>
          <a:xfrm>
            <a:off x="484742" y="1443560"/>
            <a:ext cx="1075246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a:latin typeface="Times New Roman" panose="02020603050405020304" pitchFamily="18" charset="0"/>
                <a:cs typeface="Times New Roman" panose="02020603050405020304" pitchFamily="18" charset="0"/>
              </a:rPr>
              <a:t>Систематизация нормативных правовых актов </a:t>
            </a:r>
            <a:r>
              <a:rPr lang="ru-RU" sz="2000" dirty="0">
                <a:latin typeface="Times New Roman" panose="02020603050405020304" pitchFamily="18" charset="0"/>
                <a:cs typeface="Times New Roman" panose="02020603050405020304" pitchFamily="18" charset="0"/>
              </a:rPr>
              <a:t>– это деятельность по учету, упорядочению и совершенствованию законов и под законных правовых актов, приведение их в определенную систему путем соединения, разъединения или составления общих сборников.</a:t>
            </a:r>
          </a:p>
        </p:txBody>
      </p:sp>
      <p:sp>
        <p:nvSpPr>
          <p:cNvPr id="8" name="TextBox 7">
            <a:extLst>
              <a:ext uri="{FF2B5EF4-FFF2-40B4-BE49-F238E27FC236}">
                <a16:creationId xmlns:a16="http://schemas.microsoft.com/office/drawing/2014/main" id="{3302BAC6-1114-42CD-9AC9-D4066D94F7AB}"/>
              </a:ext>
            </a:extLst>
          </p:cNvPr>
          <p:cNvSpPr txBox="1"/>
          <p:nvPr/>
        </p:nvSpPr>
        <p:spPr>
          <a:xfrm>
            <a:off x="484742" y="2784829"/>
            <a:ext cx="10752462" cy="707886"/>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Именно в ходе систематизации нормативных актов можно выявить и быстро устранить несогласованности, пробелы и коллизии в нормативном материале</a:t>
            </a:r>
          </a:p>
        </p:txBody>
      </p:sp>
      <p:sp>
        <p:nvSpPr>
          <p:cNvPr id="9" name="TextBox 8">
            <a:extLst>
              <a:ext uri="{FF2B5EF4-FFF2-40B4-BE49-F238E27FC236}">
                <a16:creationId xmlns:a16="http://schemas.microsoft.com/office/drawing/2014/main" id="{A78BEDB7-0BD4-46D5-A3C9-A911F8A1995A}"/>
              </a:ext>
            </a:extLst>
          </p:cNvPr>
          <p:cNvSpPr txBox="1"/>
          <p:nvPr/>
        </p:nvSpPr>
        <p:spPr>
          <a:xfrm>
            <a:off x="8214817" y="4019387"/>
            <a:ext cx="302238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Консолидация </a:t>
            </a:r>
          </a:p>
        </p:txBody>
      </p:sp>
      <p:sp>
        <p:nvSpPr>
          <p:cNvPr id="11" name="TextBox 10">
            <a:extLst>
              <a:ext uri="{FF2B5EF4-FFF2-40B4-BE49-F238E27FC236}">
                <a16:creationId xmlns:a16="http://schemas.microsoft.com/office/drawing/2014/main" id="{59DE35B4-DD27-4693-9F5C-2843F60CEF90}"/>
              </a:ext>
            </a:extLst>
          </p:cNvPr>
          <p:cNvSpPr txBox="1"/>
          <p:nvPr/>
        </p:nvSpPr>
        <p:spPr>
          <a:xfrm>
            <a:off x="484742" y="4019387"/>
            <a:ext cx="302238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Инкорпорация</a:t>
            </a:r>
          </a:p>
        </p:txBody>
      </p:sp>
      <p:sp>
        <p:nvSpPr>
          <p:cNvPr id="13" name="TextBox 12">
            <a:extLst>
              <a:ext uri="{FF2B5EF4-FFF2-40B4-BE49-F238E27FC236}">
                <a16:creationId xmlns:a16="http://schemas.microsoft.com/office/drawing/2014/main" id="{CB5E611E-F86F-45B6-990D-9658AE520290}"/>
              </a:ext>
            </a:extLst>
          </p:cNvPr>
          <p:cNvSpPr txBox="1"/>
          <p:nvPr/>
        </p:nvSpPr>
        <p:spPr>
          <a:xfrm>
            <a:off x="4391234" y="4019387"/>
            <a:ext cx="302238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Кодификация</a:t>
            </a:r>
          </a:p>
        </p:txBody>
      </p:sp>
    </p:spTree>
    <p:extLst>
      <p:ext uri="{BB962C8B-B14F-4D97-AF65-F5344CB8AC3E}">
        <p14:creationId xmlns:p14="http://schemas.microsoft.com/office/powerpoint/2010/main" val="1774892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Систематизация права </a:t>
            </a:r>
          </a:p>
        </p:txBody>
      </p:sp>
      <p:sp>
        <p:nvSpPr>
          <p:cNvPr id="12" name="TextBox 11">
            <a:extLst>
              <a:ext uri="{FF2B5EF4-FFF2-40B4-BE49-F238E27FC236}">
                <a16:creationId xmlns:a16="http://schemas.microsoft.com/office/drawing/2014/main" id="{C85DE058-1055-4081-A4CF-8F4CEB7AC249}"/>
              </a:ext>
            </a:extLst>
          </p:cNvPr>
          <p:cNvSpPr txBox="1"/>
          <p:nvPr/>
        </p:nvSpPr>
        <p:spPr>
          <a:xfrm>
            <a:off x="484742" y="1442767"/>
            <a:ext cx="1075246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a:latin typeface="Times New Roman" panose="02020603050405020304" pitchFamily="18" charset="0"/>
                <a:cs typeface="Times New Roman" panose="02020603050405020304" pitchFamily="18" charset="0"/>
              </a:rPr>
              <a:t>1. Инкорпорация </a:t>
            </a:r>
            <a:r>
              <a:rPr lang="ru-RU" sz="2000" dirty="0">
                <a:latin typeface="Times New Roman" panose="02020603050405020304" pitchFamily="18" charset="0"/>
                <a:cs typeface="Times New Roman" panose="02020603050405020304" pitchFamily="18" charset="0"/>
              </a:rPr>
              <a:t>– такая форма систематизации, при которой про исходит объединение и расположение в определенном порядке различных нормативных правовых актов в сборники.</a:t>
            </a:r>
          </a:p>
        </p:txBody>
      </p:sp>
      <p:sp>
        <p:nvSpPr>
          <p:cNvPr id="14" name="TextBox 13">
            <a:extLst>
              <a:ext uri="{FF2B5EF4-FFF2-40B4-BE49-F238E27FC236}">
                <a16:creationId xmlns:a16="http://schemas.microsoft.com/office/drawing/2014/main" id="{514AC1D5-FA6C-45BF-89D0-0CC7235AA6D5}"/>
              </a:ext>
            </a:extLst>
          </p:cNvPr>
          <p:cNvSpPr txBox="1"/>
          <p:nvPr/>
        </p:nvSpPr>
        <p:spPr>
          <a:xfrm>
            <a:off x="998316" y="2415309"/>
            <a:ext cx="1023888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Официальная инкорпорация </a:t>
            </a:r>
            <a:r>
              <a:rPr lang="ru-RU" sz="2000" dirty="0">
                <a:latin typeface="Times New Roman" panose="02020603050405020304" pitchFamily="18" charset="0"/>
                <a:cs typeface="Times New Roman" panose="02020603050405020304" pitchFamily="18" charset="0"/>
              </a:rPr>
              <a:t>– проводится уполномоченными на то государственными органами (Собрание законодательства Российской Федерации)</a:t>
            </a:r>
          </a:p>
        </p:txBody>
      </p:sp>
      <p:sp>
        <p:nvSpPr>
          <p:cNvPr id="15" name="TextBox 14">
            <a:extLst>
              <a:ext uri="{FF2B5EF4-FFF2-40B4-BE49-F238E27FC236}">
                <a16:creationId xmlns:a16="http://schemas.microsoft.com/office/drawing/2014/main" id="{7BDE7801-10A4-4B64-B193-FA4E9F703ECA}"/>
              </a:ext>
            </a:extLst>
          </p:cNvPr>
          <p:cNvSpPr txBox="1"/>
          <p:nvPr/>
        </p:nvSpPr>
        <p:spPr>
          <a:xfrm>
            <a:off x="998316" y="3167793"/>
            <a:ext cx="1023888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Неофициальная инкорпорация </a:t>
            </a:r>
            <a:r>
              <a:rPr lang="ru-RU" sz="2000" dirty="0">
                <a:latin typeface="Times New Roman" panose="02020603050405020304" pitchFamily="18" charset="0"/>
                <a:cs typeface="Times New Roman" panose="02020603050405020304" pitchFamily="18" charset="0"/>
              </a:rPr>
              <a:t>– проводится частными лицами, например научными работниками в учебных целях или для удовлетворения потребностей практики</a:t>
            </a:r>
          </a:p>
        </p:txBody>
      </p:sp>
      <p:sp>
        <p:nvSpPr>
          <p:cNvPr id="17" name="TextBox 16">
            <a:extLst>
              <a:ext uri="{FF2B5EF4-FFF2-40B4-BE49-F238E27FC236}">
                <a16:creationId xmlns:a16="http://schemas.microsoft.com/office/drawing/2014/main" id="{C1A205C3-551D-4D59-91B8-1E108F800A16}"/>
              </a:ext>
            </a:extLst>
          </p:cNvPr>
          <p:cNvSpPr txBox="1"/>
          <p:nvPr/>
        </p:nvSpPr>
        <p:spPr>
          <a:xfrm>
            <a:off x="998316" y="4375231"/>
            <a:ext cx="1023888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Хронологическая инкорпорация </a:t>
            </a:r>
            <a:r>
              <a:rPr lang="ru-RU" sz="2000" dirty="0">
                <a:latin typeface="Times New Roman" panose="02020603050405020304" pitchFamily="18" charset="0"/>
                <a:cs typeface="Times New Roman" panose="02020603050405020304" pitchFamily="18" charset="0"/>
              </a:rPr>
              <a:t>– если нормативные акты группируются в той последовательности, в которой они принимались, т. е. по времени принятия, то такую инкорпорацию называют</a:t>
            </a:r>
          </a:p>
        </p:txBody>
      </p:sp>
      <p:sp>
        <p:nvSpPr>
          <p:cNvPr id="19" name="TextBox 18">
            <a:extLst>
              <a:ext uri="{FF2B5EF4-FFF2-40B4-BE49-F238E27FC236}">
                <a16:creationId xmlns:a16="http://schemas.microsoft.com/office/drawing/2014/main" id="{CFE62AEB-EDAC-412D-AD8B-8E464505BB1D}"/>
              </a:ext>
            </a:extLst>
          </p:cNvPr>
          <p:cNvSpPr txBox="1"/>
          <p:nvPr/>
        </p:nvSpPr>
        <p:spPr>
          <a:xfrm>
            <a:off x="998316" y="5447770"/>
            <a:ext cx="1023888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342900" indent="-342900" algn="just">
              <a:buFont typeface="Wingdings" panose="05000000000000000000" pitchFamily="2" charset="2"/>
              <a:buChar char="Ø"/>
            </a:pPr>
            <a:r>
              <a:rPr lang="ru-RU" sz="2000" b="1" dirty="0">
                <a:latin typeface="Times New Roman" panose="02020603050405020304" pitchFamily="18" charset="0"/>
                <a:cs typeface="Times New Roman" panose="02020603050405020304" pitchFamily="18" charset="0"/>
              </a:rPr>
              <a:t>Систематическая инкорпорация </a:t>
            </a:r>
            <a:r>
              <a:rPr lang="ru-RU" sz="2000" dirty="0">
                <a:latin typeface="Times New Roman" panose="02020603050405020304" pitchFamily="18" charset="0"/>
                <a:cs typeface="Times New Roman" panose="02020603050405020304" pitchFamily="18" charset="0"/>
              </a:rPr>
              <a:t>–  если в сборники сведены вместе нормативные акты, в которых содержатся нормы права, регулирующие определенную однородную сферу общественных отношений (по отраслям права, по институтам права) </a:t>
            </a:r>
          </a:p>
        </p:txBody>
      </p:sp>
    </p:spTree>
    <p:extLst>
      <p:ext uri="{BB962C8B-B14F-4D97-AF65-F5344CB8AC3E}">
        <p14:creationId xmlns:p14="http://schemas.microsoft.com/office/powerpoint/2010/main" val="2304946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Систематизация права </a:t>
            </a:r>
          </a:p>
        </p:txBody>
      </p:sp>
      <p:sp>
        <p:nvSpPr>
          <p:cNvPr id="8" name="TextBox 7">
            <a:extLst>
              <a:ext uri="{FF2B5EF4-FFF2-40B4-BE49-F238E27FC236}">
                <a16:creationId xmlns:a16="http://schemas.microsoft.com/office/drawing/2014/main" id="{3A833F29-3121-49C4-B615-E4B3C3C57DD2}"/>
              </a:ext>
            </a:extLst>
          </p:cNvPr>
          <p:cNvSpPr txBox="1"/>
          <p:nvPr/>
        </p:nvSpPr>
        <p:spPr>
          <a:xfrm>
            <a:off x="484742" y="1442767"/>
            <a:ext cx="1075246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a:latin typeface="Times New Roman" panose="02020603050405020304" pitchFamily="18" charset="0"/>
                <a:cs typeface="Times New Roman" panose="02020603050405020304" pitchFamily="18" charset="0"/>
              </a:rPr>
              <a:t>Кодификация</a:t>
            </a:r>
            <a:r>
              <a:rPr lang="ru-RU" sz="2000" dirty="0">
                <a:latin typeface="Times New Roman" panose="02020603050405020304" pitchFamily="18" charset="0"/>
                <a:cs typeface="Times New Roman" panose="02020603050405020304" pitchFamily="18" charset="0"/>
              </a:rPr>
              <a:t> – такая форма систематизации, при которой происходит коренная переработка нормативного материала, объединение его в новые, единые, внутренне систематизированные нормативные правовые акты</a:t>
            </a:r>
          </a:p>
        </p:txBody>
      </p:sp>
      <p:sp>
        <p:nvSpPr>
          <p:cNvPr id="9" name="TextBox 8">
            <a:extLst>
              <a:ext uri="{FF2B5EF4-FFF2-40B4-BE49-F238E27FC236}">
                <a16:creationId xmlns:a16="http://schemas.microsoft.com/office/drawing/2014/main" id="{B8C37FF8-AD01-44FD-A651-9912649B3707}"/>
              </a:ext>
            </a:extLst>
          </p:cNvPr>
          <p:cNvSpPr txBox="1"/>
          <p:nvPr/>
        </p:nvSpPr>
        <p:spPr>
          <a:xfrm>
            <a:off x="1449730" y="2690336"/>
            <a:ext cx="9787474"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Кодифицированный нормативный правовой акт может именоваться по-разному: и законом, и положением, и уставом, и как-то иначе, хотя для обозначения именно такого документа выработан специальный термин </a:t>
            </a:r>
            <a:r>
              <a:rPr lang="ru-RU" sz="2000" b="1" dirty="0">
                <a:latin typeface="Times New Roman" panose="02020603050405020304" pitchFamily="18" charset="0"/>
                <a:cs typeface="Times New Roman" panose="02020603050405020304" pitchFamily="18" charset="0"/>
              </a:rPr>
              <a:t>«кодекс»</a:t>
            </a:r>
          </a:p>
        </p:txBody>
      </p:sp>
      <p:sp>
        <p:nvSpPr>
          <p:cNvPr id="10" name="TextBox 9">
            <a:extLst>
              <a:ext uri="{FF2B5EF4-FFF2-40B4-BE49-F238E27FC236}">
                <a16:creationId xmlns:a16="http://schemas.microsoft.com/office/drawing/2014/main" id="{AA3E4DB2-F506-4A75-8A22-8E41EE58BD69}"/>
              </a:ext>
            </a:extLst>
          </p:cNvPr>
          <p:cNvSpPr txBox="1"/>
          <p:nvPr/>
        </p:nvSpPr>
        <p:spPr>
          <a:xfrm>
            <a:off x="1449730" y="3937905"/>
            <a:ext cx="9787474"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В отличие от инкорпорации кодификация всегда проводится компетентным государственным органом, она обязательно носит официальный характер</a:t>
            </a:r>
          </a:p>
        </p:txBody>
      </p:sp>
    </p:spTree>
    <p:extLst>
      <p:ext uri="{BB962C8B-B14F-4D97-AF65-F5344CB8AC3E}">
        <p14:creationId xmlns:p14="http://schemas.microsoft.com/office/powerpoint/2010/main" val="584144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Систематизация права </a:t>
            </a:r>
          </a:p>
        </p:txBody>
      </p:sp>
      <p:sp>
        <p:nvSpPr>
          <p:cNvPr id="7" name="TextBox 6">
            <a:extLst>
              <a:ext uri="{FF2B5EF4-FFF2-40B4-BE49-F238E27FC236}">
                <a16:creationId xmlns:a16="http://schemas.microsoft.com/office/drawing/2014/main" id="{FBB77D15-440B-4CD0-9369-E698CA9102F7}"/>
              </a:ext>
            </a:extLst>
          </p:cNvPr>
          <p:cNvSpPr txBox="1"/>
          <p:nvPr/>
        </p:nvSpPr>
        <p:spPr>
          <a:xfrm>
            <a:off x="484742" y="1442767"/>
            <a:ext cx="1075246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a:latin typeface="Times New Roman" panose="02020603050405020304" pitchFamily="18" charset="0"/>
                <a:cs typeface="Times New Roman" panose="02020603050405020304" pitchFamily="18" charset="0"/>
              </a:rPr>
              <a:t>Консолидация</a:t>
            </a:r>
            <a:r>
              <a:rPr lang="ru-RU" sz="2000" dirty="0">
                <a:latin typeface="Times New Roman" panose="02020603050405020304" pitchFamily="18" charset="0"/>
                <a:cs typeface="Times New Roman" panose="02020603050405020304" pitchFamily="18" charset="0"/>
              </a:rPr>
              <a:t> – такая форма систематизации, при которой близ кие нормативные правовые акты дорабатываются с редакционной точки зрения, дополняются и сводятся в новом акте</a:t>
            </a:r>
          </a:p>
        </p:txBody>
      </p:sp>
      <p:sp>
        <p:nvSpPr>
          <p:cNvPr id="8" name="TextBox 7">
            <a:extLst>
              <a:ext uri="{FF2B5EF4-FFF2-40B4-BE49-F238E27FC236}">
                <a16:creationId xmlns:a16="http://schemas.microsoft.com/office/drawing/2014/main" id="{5CE3806B-58BA-4D19-8621-B2F4EF36110E}"/>
              </a:ext>
            </a:extLst>
          </p:cNvPr>
          <p:cNvSpPr txBox="1"/>
          <p:nvPr/>
        </p:nvSpPr>
        <p:spPr>
          <a:xfrm>
            <a:off x="1183512" y="2383383"/>
            <a:ext cx="10053692"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Консолидация проводится с целью устранения ненужных повторов или противоречий, сокращения количества нормативных актов, для удобства нахождения последних и пользования ими</a:t>
            </a:r>
          </a:p>
        </p:txBody>
      </p:sp>
      <p:sp>
        <p:nvSpPr>
          <p:cNvPr id="9" name="TextBox 8">
            <a:extLst>
              <a:ext uri="{FF2B5EF4-FFF2-40B4-BE49-F238E27FC236}">
                <a16:creationId xmlns:a16="http://schemas.microsoft.com/office/drawing/2014/main" id="{D0177490-6CAD-44C4-B614-35F44C961AEA}"/>
              </a:ext>
            </a:extLst>
          </p:cNvPr>
          <p:cNvSpPr txBox="1"/>
          <p:nvPr/>
        </p:nvSpPr>
        <p:spPr>
          <a:xfrm>
            <a:off x="1183512" y="3623133"/>
            <a:ext cx="1005369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Этот вид систематизации нормативных актов – нечто среднее между инкорпорацией и кодификацией</a:t>
            </a:r>
          </a:p>
        </p:txBody>
      </p:sp>
      <p:sp>
        <p:nvSpPr>
          <p:cNvPr id="11" name="TextBox 10">
            <a:extLst>
              <a:ext uri="{FF2B5EF4-FFF2-40B4-BE49-F238E27FC236}">
                <a16:creationId xmlns:a16="http://schemas.microsoft.com/office/drawing/2014/main" id="{2069E4C5-7226-46BF-9A6D-E80CDB36B8EB}"/>
              </a:ext>
            </a:extLst>
          </p:cNvPr>
          <p:cNvSpPr txBox="1"/>
          <p:nvPr/>
        </p:nvSpPr>
        <p:spPr>
          <a:xfrm>
            <a:off x="1183511" y="4555106"/>
            <a:ext cx="10053691"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Результатом консолидации, как и при кодификационных работах, является один нормативный акт, однако сам нормативный материал не перерабатывается, возможна лишь редакторская правка, исключение отдельных правовых норм для устранения противоречий.</a:t>
            </a:r>
          </a:p>
        </p:txBody>
      </p:sp>
    </p:spTree>
    <p:extLst>
      <p:ext uri="{BB962C8B-B14F-4D97-AF65-F5344CB8AC3E}">
        <p14:creationId xmlns:p14="http://schemas.microsoft.com/office/powerpoint/2010/main" val="250888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Систематизация права </a:t>
            </a:r>
          </a:p>
        </p:txBody>
      </p:sp>
      <p:sp>
        <p:nvSpPr>
          <p:cNvPr id="7" name="TextBox 6">
            <a:extLst>
              <a:ext uri="{FF2B5EF4-FFF2-40B4-BE49-F238E27FC236}">
                <a16:creationId xmlns:a16="http://schemas.microsoft.com/office/drawing/2014/main" id="{84F5FC93-4993-4C03-8364-94713BEF5DD0}"/>
              </a:ext>
            </a:extLst>
          </p:cNvPr>
          <p:cNvSpPr txBox="1"/>
          <p:nvPr/>
        </p:nvSpPr>
        <p:spPr>
          <a:xfrm>
            <a:off x="4391234" y="4600301"/>
            <a:ext cx="3022387" cy="1015663"/>
          </a:xfrm>
          <a:prstGeom prst="rect">
            <a:avLst/>
          </a:prstGeom>
          <a:noFill/>
        </p:spPr>
        <p:txBody>
          <a:bodyPr wrap="square">
            <a:spAutoFit/>
          </a:bodyPr>
          <a:lstStyle/>
          <a:p>
            <a:pPr algn="ctr"/>
            <a:r>
              <a:rPr lang="ru-RU" sz="2000" dirty="0">
                <a:latin typeface="Times New Roman" panose="02020603050405020304" pitchFamily="18" charset="0"/>
                <a:cs typeface="Times New Roman" panose="02020603050405020304" pitchFamily="18" charset="0"/>
              </a:rPr>
              <a:t>охватывает и внешнюю, и внутреннюю систематизацию </a:t>
            </a:r>
          </a:p>
        </p:txBody>
      </p:sp>
      <p:sp>
        <p:nvSpPr>
          <p:cNvPr id="8" name="TextBox 7">
            <a:extLst>
              <a:ext uri="{FF2B5EF4-FFF2-40B4-BE49-F238E27FC236}">
                <a16:creationId xmlns:a16="http://schemas.microsoft.com/office/drawing/2014/main" id="{35BD2446-416C-42A0-AA70-108B63D71DCB}"/>
              </a:ext>
            </a:extLst>
          </p:cNvPr>
          <p:cNvSpPr txBox="1"/>
          <p:nvPr/>
        </p:nvSpPr>
        <p:spPr>
          <a:xfrm>
            <a:off x="484742" y="1566464"/>
            <a:ext cx="10752462" cy="101566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Таким образом, систематизация нормативных правовых актов может быть направлена либо на совершенствование содержания правовых норм, либо на совершенствование расположения нормативного материала (так называемая внешняя систематизация). </a:t>
            </a:r>
          </a:p>
        </p:txBody>
      </p:sp>
      <p:sp>
        <p:nvSpPr>
          <p:cNvPr id="9" name="TextBox 8">
            <a:extLst>
              <a:ext uri="{FF2B5EF4-FFF2-40B4-BE49-F238E27FC236}">
                <a16:creationId xmlns:a16="http://schemas.microsoft.com/office/drawing/2014/main" id="{ECEFA44B-67CA-4946-8A8C-0E592471E1CA}"/>
              </a:ext>
            </a:extLst>
          </p:cNvPr>
          <p:cNvSpPr txBox="1"/>
          <p:nvPr/>
        </p:nvSpPr>
        <p:spPr>
          <a:xfrm>
            <a:off x="8214817" y="4019387"/>
            <a:ext cx="3022387"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dirty="0">
                <a:latin typeface="Times New Roman" panose="02020603050405020304" pitchFamily="18" charset="0"/>
                <a:cs typeface="Times New Roman" panose="02020603050405020304" pitchFamily="18" charset="0"/>
              </a:rPr>
              <a:t>Консолидация </a:t>
            </a:r>
          </a:p>
        </p:txBody>
      </p:sp>
      <p:sp>
        <p:nvSpPr>
          <p:cNvPr id="10" name="TextBox 9">
            <a:extLst>
              <a:ext uri="{FF2B5EF4-FFF2-40B4-BE49-F238E27FC236}">
                <a16:creationId xmlns:a16="http://schemas.microsoft.com/office/drawing/2014/main" id="{7C3B7E2E-8965-4AA3-B93A-E7063AD938CF}"/>
              </a:ext>
            </a:extLst>
          </p:cNvPr>
          <p:cNvSpPr txBox="1"/>
          <p:nvPr/>
        </p:nvSpPr>
        <p:spPr>
          <a:xfrm>
            <a:off x="484742" y="4019387"/>
            <a:ext cx="302238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Инкорпорация</a:t>
            </a:r>
          </a:p>
        </p:txBody>
      </p:sp>
      <p:sp>
        <p:nvSpPr>
          <p:cNvPr id="11" name="TextBox 10">
            <a:extLst>
              <a:ext uri="{FF2B5EF4-FFF2-40B4-BE49-F238E27FC236}">
                <a16:creationId xmlns:a16="http://schemas.microsoft.com/office/drawing/2014/main" id="{CA76533B-FD56-446E-AD36-1FAB3BDB8D8F}"/>
              </a:ext>
            </a:extLst>
          </p:cNvPr>
          <p:cNvSpPr txBox="1"/>
          <p:nvPr/>
        </p:nvSpPr>
        <p:spPr>
          <a:xfrm>
            <a:off x="4391234" y="4019387"/>
            <a:ext cx="3022387"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Кодификация</a:t>
            </a:r>
          </a:p>
        </p:txBody>
      </p:sp>
      <p:sp>
        <p:nvSpPr>
          <p:cNvPr id="12" name="TextBox 11">
            <a:extLst>
              <a:ext uri="{FF2B5EF4-FFF2-40B4-BE49-F238E27FC236}">
                <a16:creationId xmlns:a16="http://schemas.microsoft.com/office/drawing/2014/main" id="{666C4E3C-784C-41FD-8B6D-E1F6EE8A6A1B}"/>
              </a:ext>
            </a:extLst>
          </p:cNvPr>
          <p:cNvSpPr txBox="1"/>
          <p:nvPr/>
        </p:nvSpPr>
        <p:spPr>
          <a:xfrm>
            <a:off x="484741" y="4600301"/>
            <a:ext cx="3022388" cy="1015663"/>
          </a:xfrm>
          <a:prstGeom prst="rect">
            <a:avLst/>
          </a:prstGeom>
          <a:noFill/>
        </p:spPr>
        <p:txBody>
          <a:bodyPr wrap="square">
            <a:spAutoFit/>
          </a:bodyPr>
          <a:lstStyle/>
          <a:p>
            <a:pPr algn="ctr"/>
            <a:r>
              <a:rPr lang="ru-RU" sz="2000" dirty="0">
                <a:latin typeface="Times New Roman" panose="02020603050405020304" pitchFamily="18" charset="0"/>
                <a:cs typeface="Times New Roman" panose="02020603050405020304" pitchFamily="18" charset="0"/>
              </a:rPr>
              <a:t>представляет собой только внешнюю систематизацию</a:t>
            </a:r>
          </a:p>
        </p:txBody>
      </p:sp>
      <p:sp>
        <p:nvSpPr>
          <p:cNvPr id="13" name="TextBox 12">
            <a:extLst>
              <a:ext uri="{FF2B5EF4-FFF2-40B4-BE49-F238E27FC236}">
                <a16:creationId xmlns:a16="http://schemas.microsoft.com/office/drawing/2014/main" id="{F63F0550-189D-42C8-9109-CF06319C0DE7}"/>
              </a:ext>
            </a:extLst>
          </p:cNvPr>
          <p:cNvSpPr txBox="1"/>
          <p:nvPr/>
        </p:nvSpPr>
        <p:spPr>
          <a:xfrm>
            <a:off x="8214816" y="4646467"/>
            <a:ext cx="3022387" cy="1323439"/>
          </a:xfrm>
          <a:prstGeom prst="rect">
            <a:avLst/>
          </a:prstGeom>
          <a:noFill/>
        </p:spPr>
        <p:txBody>
          <a:bodyPr wrap="square">
            <a:spAutoFit/>
          </a:bodyPr>
          <a:lstStyle/>
          <a:p>
            <a:pPr algn="ctr"/>
            <a:r>
              <a:rPr lang="ru-RU" sz="2000" dirty="0">
                <a:latin typeface="Times New Roman" panose="02020603050405020304" pitchFamily="18" charset="0"/>
                <a:cs typeface="Times New Roman" panose="02020603050405020304" pitchFamily="18" charset="0"/>
              </a:rPr>
              <a:t>прежде всего внешняя систематизация и в небольшой степени – внутренняя</a:t>
            </a:r>
          </a:p>
        </p:txBody>
      </p:sp>
    </p:spTree>
    <p:extLst>
      <p:ext uri="{BB962C8B-B14F-4D97-AF65-F5344CB8AC3E}">
        <p14:creationId xmlns:p14="http://schemas.microsoft.com/office/powerpoint/2010/main" val="2213793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BEB62-FE17-444D-8706-2E3AB10B9459}"/>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A9F648B6-81A4-44B2-B21F-2BA9426B5125}"/>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34563848-387A-4E29-90AC-F7BB3DA98768}"/>
              </a:ext>
            </a:extLst>
          </p:cNvPr>
          <p:cNvSpPr txBox="1"/>
          <p:nvPr/>
        </p:nvSpPr>
        <p:spPr>
          <a:xfrm>
            <a:off x="484742" y="717844"/>
            <a:ext cx="10752462" cy="400110"/>
          </a:xfrm>
          <a:prstGeom prst="rect">
            <a:avLst/>
          </a:prstGeom>
          <a:noFill/>
        </p:spPr>
        <p:txBody>
          <a:bodyPr wrap="square">
            <a:spAutoFit/>
          </a:bodyPr>
          <a:lstStyle/>
          <a:p>
            <a:pPr algn="ctr"/>
            <a:r>
              <a:rPr lang="ru-RU" sz="2000" b="1" dirty="0">
                <a:latin typeface="Times New Roman" panose="02020603050405020304" pitchFamily="18" charset="0"/>
                <a:cs typeface="Times New Roman" panose="02020603050405020304" pitchFamily="18" charset="0"/>
              </a:rPr>
              <a:t>Систематизация права </a:t>
            </a:r>
          </a:p>
        </p:txBody>
      </p:sp>
      <p:sp>
        <p:nvSpPr>
          <p:cNvPr id="7" name="TextBox 6">
            <a:extLst>
              <a:ext uri="{FF2B5EF4-FFF2-40B4-BE49-F238E27FC236}">
                <a16:creationId xmlns:a16="http://schemas.microsoft.com/office/drawing/2014/main" id="{D24F1BAA-1AC1-4C36-8BC8-15458D881C13}"/>
              </a:ext>
            </a:extLst>
          </p:cNvPr>
          <p:cNvSpPr txBox="1"/>
          <p:nvPr/>
        </p:nvSpPr>
        <p:spPr>
          <a:xfrm>
            <a:off x="484741" y="1989088"/>
            <a:ext cx="10752461"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Основой работ по систематизации права является учет правовых норм. Широкие возможности в этом отношении открывают компьютерные технологии. Они незаменимы для нахождения нужных документов и быстрой ориентации в массиве нормативного материала. Поэтому, говоря о систематизации нормативных правовых актов, следует иметь в виду возможности таких информационных систем, как </a:t>
            </a:r>
            <a:r>
              <a:rPr lang="ru-RU" sz="2000" dirty="0" err="1">
                <a:latin typeface="Times New Roman" panose="02020603050405020304" pitchFamily="18" charset="0"/>
                <a:cs typeface="Times New Roman" panose="02020603050405020304" pitchFamily="18" charset="0"/>
              </a:rPr>
              <a:t>ЮрИнформ</a:t>
            </a:r>
            <a:r>
              <a:rPr lang="ru-RU" sz="2000" dirty="0">
                <a:latin typeface="Times New Roman" panose="02020603050405020304" pitchFamily="18" charset="0"/>
                <a:cs typeface="Times New Roman" panose="02020603050405020304" pitchFamily="18" charset="0"/>
              </a:rPr>
              <a:t>, Консультант Плюс, Гарант, Кодекс и т.п.</a:t>
            </a:r>
          </a:p>
        </p:txBody>
      </p:sp>
    </p:spTree>
    <p:extLst>
      <p:ext uri="{BB962C8B-B14F-4D97-AF65-F5344CB8AC3E}">
        <p14:creationId xmlns:p14="http://schemas.microsoft.com/office/powerpoint/2010/main" val="2931854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D035F4AB-4E0A-48E6-A824-B9481E09BD00}"/>
              </a:ext>
            </a:extLst>
          </p:cNvPr>
          <p:cNvSpPr txBox="1"/>
          <p:nvPr/>
        </p:nvSpPr>
        <p:spPr>
          <a:xfrm>
            <a:off x="484742" y="717844"/>
            <a:ext cx="10752462" cy="400110"/>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Правообразование</a:t>
            </a:r>
            <a:r>
              <a:rPr lang="ru-RU" sz="2000" b="1" dirty="0">
                <a:latin typeface="Times New Roman" panose="02020603050405020304" pitchFamily="18" charset="0"/>
                <a:cs typeface="Times New Roman" panose="02020603050405020304" pitchFamily="18" charset="0"/>
              </a:rPr>
              <a:t> и правотворчество</a:t>
            </a:r>
          </a:p>
        </p:txBody>
      </p:sp>
      <p:sp>
        <p:nvSpPr>
          <p:cNvPr id="7" name="TextBox 6">
            <a:extLst>
              <a:ext uri="{FF2B5EF4-FFF2-40B4-BE49-F238E27FC236}">
                <a16:creationId xmlns:a16="http://schemas.microsoft.com/office/drawing/2014/main" id="{2152543D-DD08-4487-B3A7-891A0CEE8F05}"/>
              </a:ext>
            </a:extLst>
          </p:cNvPr>
          <p:cNvSpPr txBox="1"/>
          <p:nvPr/>
        </p:nvSpPr>
        <p:spPr>
          <a:xfrm>
            <a:off x="484743" y="1619327"/>
            <a:ext cx="10752461"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1" dirty="0">
                <a:latin typeface="Times New Roman" panose="02020603050405020304" pitchFamily="18" charset="0"/>
                <a:cs typeface="Times New Roman" panose="02020603050405020304" pitchFamily="18" charset="0"/>
              </a:rPr>
              <a:t>Правотворчество</a:t>
            </a:r>
            <a:r>
              <a:rPr lang="ru-RU" sz="2000" dirty="0">
                <a:latin typeface="Times New Roman" panose="02020603050405020304" pitchFamily="18" charset="0"/>
                <a:cs typeface="Times New Roman" panose="02020603050405020304" pitchFamily="18" charset="0"/>
              </a:rPr>
              <a:t> – это деятельность компетентных государственных органов, направленная на создание, изменение или отмену правовых норм путем принятия нормативных правовых актов.</a:t>
            </a:r>
          </a:p>
        </p:txBody>
      </p:sp>
      <p:sp>
        <p:nvSpPr>
          <p:cNvPr id="13" name="TextBox 12">
            <a:extLst>
              <a:ext uri="{FF2B5EF4-FFF2-40B4-BE49-F238E27FC236}">
                <a16:creationId xmlns:a16="http://schemas.microsoft.com/office/drawing/2014/main" id="{9E135E02-39CC-4BA0-B93C-A277B51F434F}"/>
              </a:ext>
            </a:extLst>
          </p:cNvPr>
          <p:cNvSpPr txBox="1"/>
          <p:nvPr/>
        </p:nvSpPr>
        <p:spPr>
          <a:xfrm>
            <a:off x="833764" y="4816325"/>
            <a:ext cx="10403438"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законодатель и другие государственные органы в определенном порядке издают нормативные акты, в которых закрепляется определенная политика, формулируются нормы естественного права</a:t>
            </a:r>
          </a:p>
        </p:txBody>
      </p:sp>
      <p:sp>
        <p:nvSpPr>
          <p:cNvPr id="15" name="TextBox 14">
            <a:extLst>
              <a:ext uri="{FF2B5EF4-FFF2-40B4-BE49-F238E27FC236}">
                <a16:creationId xmlns:a16="http://schemas.microsoft.com/office/drawing/2014/main" id="{DA336B16-CD04-4415-938C-090B9DBBAB0D}"/>
              </a:ext>
            </a:extLst>
          </p:cNvPr>
          <p:cNvSpPr txBox="1"/>
          <p:nvPr/>
        </p:nvSpPr>
        <p:spPr>
          <a:xfrm>
            <a:off x="833764" y="2628531"/>
            <a:ext cx="10403439"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законодатель формально творит право</a:t>
            </a:r>
          </a:p>
        </p:txBody>
      </p:sp>
      <p:sp>
        <p:nvSpPr>
          <p:cNvPr id="17" name="TextBox 16">
            <a:extLst>
              <a:ext uri="{FF2B5EF4-FFF2-40B4-BE49-F238E27FC236}">
                <a16:creationId xmlns:a16="http://schemas.microsoft.com/office/drawing/2014/main" id="{281399CD-A483-4F02-911B-76EC301FC51F}"/>
              </a:ext>
            </a:extLst>
          </p:cNvPr>
          <p:cNvSpPr txBox="1"/>
          <p:nvPr/>
        </p:nvSpPr>
        <p:spPr>
          <a:xfrm>
            <a:off x="833764" y="3961543"/>
            <a:ext cx="10403438"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это специальная деятельность компетентных органов, завершающая процесс </a:t>
            </a:r>
            <a:r>
              <a:rPr lang="ru-RU" sz="2000" dirty="0" err="1">
                <a:latin typeface="Times New Roman" panose="02020603050405020304" pitchFamily="18" charset="0"/>
                <a:cs typeface="Times New Roman" panose="02020603050405020304" pitchFamily="18" charset="0"/>
              </a:rPr>
              <a:t>правообразования</a:t>
            </a:r>
            <a:endParaRPr lang="ru-RU" sz="2000"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362999A-1AE2-4F40-A499-47236FBD7681}"/>
              </a:ext>
            </a:extLst>
          </p:cNvPr>
          <p:cNvSpPr txBox="1"/>
          <p:nvPr/>
        </p:nvSpPr>
        <p:spPr>
          <a:xfrm>
            <a:off x="833765" y="3298281"/>
            <a:ext cx="10403438"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a:latin typeface="Times New Roman" panose="02020603050405020304" pitchFamily="18" charset="0"/>
                <a:cs typeface="Times New Roman" panose="02020603050405020304" pitchFamily="18" charset="0"/>
              </a:rPr>
              <a:t>в результате правотворчества акты государственных органов приобретают юридическую силу</a:t>
            </a:r>
          </a:p>
        </p:txBody>
      </p:sp>
      <p:cxnSp>
        <p:nvCxnSpPr>
          <p:cNvPr id="21" name="Прямая соединительная линия 20">
            <a:extLst>
              <a:ext uri="{FF2B5EF4-FFF2-40B4-BE49-F238E27FC236}">
                <a16:creationId xmlns:a16="http://schemas.microsoft.com/office/drawing/2014/main" id="{65CDF9E8-1D0C-4646-9468-F3D1A38F2040}"/>
              </a:ext>
            </a:extLst>
          </p:cNvPr>
          <p:cNvCxnSpPr/>
          <p:nvPr/>
        </p:nvCxnSpPr>
        <p:spPr>
          <a:xfrm>
            <a:off x="484742" y="2187615"/>
            <a:ext cx="0" cy="31020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0E3000AE-3EDC-45BF-ABFD-D8F3514EBB08}"/>
              </a:ext>
            </a:extLst>
          </p:cNvPr>
          <p:cNvCxnSpPr/>
          <p:nvPr/>
        </p:nvCxnSpPr>
        <p:spPr>
          <a:xfrm>
            <a:off x="484742" y="2835795"/>
            <a:ext cx="349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887B5C7F-171D-4680-ACBF-9A662AE2A7A8}"/>
              </a:ext>
            </a:extLst>
          </p:cNvPr>
          <p:cNvCxnSpPr/>
          <p:nvPr/>
        </p:nvCxnSpPr>
        <p:spPr>
          <a:xfrm>
            <a:off x="484742" y="3520629"/>
            <a:ext cx="349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5FF9D83E-B00E-4316-A07B-553D672F71C5}"/>
              </a:ext>
            </a:extLst>
          </p:cNvPr>
          <p:cNvCxnSpPr/>
          <p:nvPr/>
        </p:nvCxnSpPr>
        <p:spPr>
          <a:xfrm>
            <a:off x="484742" y="4286489"/>
            <a:ext cx="3490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a:extLst>
              <a:ext uri="{FF2B5EF4-FFF2-40B4-BE49-F238E27FC236}">
                <a16:creationId xmlns:a16="http://schemas.microsoft.com/office/drawing/2014/main" id="{9F222836-BA2C-414C-A5F4-F271756CB0CE}"/>
              </a:ext>
            </a:extLst>
          </p:cNvPr>
          <p:cNvCxnSpPr/>
          <p:nvPr/>
        </p:nvCxnSpPr>
        <p:spPr>
          <a:xfrm>
            <a:off x="484742" y="5289630"/>
            <a:ext cx="34902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339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F497F802-6D00-43BC-BD65-3B1DFD56EF4D}"/>
              </a:ext>
            </a:extLst>
          </p:cNvPr>
          <p:cNvSpPr txBox="1"/>
          <p:nvPr/>
        </p:nvSpPr>
        <p:spPr>
          <a:xfrm>
            <a:off x="484742" y="717844"/>
            <a:ext cx="10752462" cy="400110"/>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Правообразование</a:t>
            </a:r>
            <a:r>
              <a:rPr lang="ru-RU" sz="2000" b="1" dirty="0">
                <a:latin typeface="Times New Roman" panose="02020603050405020304" pitchFamily="18" charset="0"/>
                <a:cs typeface="Times New Roman" panose="02020603050405020304" pitchFamily="18" charset="0"/>
              </a:rPr>
              <a:t> и правотворчество</a:t>
            </a:r>
          </a:p>
        </p:txBody>
      </p:sp>
      <p:graphicFrame>
        <p:nvGraphicFramePr>
          <p:cNvPr id="2" name="Таблица 2">
            <a:extLst>
              <a:ext uri="{FF2B5EF4-FFF2-40B4-BE49-F238E27FC236}">
                <a16:creationId xmlns:a16="http://schemas.microsoft.com/office/drawing/2014/main" id="{2D2301D1-07F0-48A5-9E70-9C48943E7C83}"/>
              </a:ext>
            </a:extLst>
          </p:cNvPr>
          <p:cNvGraphicFramePr>
            <a:graphicFrameLocks noGrp="1"/>
          </p:cNvGraphicFramePr>
          <p:nvPr>
            <p:extLst>
              <p:ext uri="{D42A27DB-BD31-4B8C-83A1-F6EECF244321}">
                <p14:modId xmlns:p14="http://schemas.microsoft.com/office/powerpoint/2010/main" val="510916587"/>
              </p:ext>
            </p:extLst>
          </p:nvPr>
        </p:nvGraphicFramePr>
        <p:xfrm>
          <a:off x="87453" y="1228952"/>
          <a:ext cx="11984942" cy="2499360"/>
        </p:xfrm>
        <a:graphic>
          <a:graphicData uri="http://schemas.openxmlformats.org/drawingml/2006/table">
            <a:tbl>
              <a:tblPr firstRow="1" bandRow="1">
                <a:tableStyleId>{5940675A-B579-460E-94D1-54222C63F5DA}</a:tableStyleId>
              </a:tblPr>
              <a:tblGrid>
                <a:gridCol w="5992471">
                  <a:extLst>
                    <a:ext uri="{9D8B030D-6E8A-4147-A177-3AD203B41FA5}">
                      <a16:colId xmlns:a16="http://schemas.microsoft.com/office/drawing/2014/main" val="2674489668"/>
                    </a:ext>
                  </a:extLst>
                </a:gridCol>
                <a:gridCol w="5992471">
                  <a:extLst>
                    <a:ext uri="{9D8B030D-6E8A-4147-A177-3AD203B41FA5}">
                      <a16:colId xmlns:a16="http://schemas.microsoft.com/office/drawing/2014/main" val="1697811358"/>
                    </a:ext>
                  </a:extLst>
                </a:gridCol>
              </a:tblGrid>
              <a:tr h="370840">
                <a:tc>
                  <a:txBody>
                    <a:bodyPr/>
                    <a:lstStyle/>
                    <a:p>
                      <a:pPr algn="ctr"/>
                      <a:r>
                        <a:rPr lang="ru-RU" sz="2000" b="1" dirty="0" err="1">
                          <a:latin typeface="Times New Roman" panose="02020603050405020304" pitchFamily="18" charset="0"/>
                          <a:cs typeface="Times New Roman" panose="02020603050405020304" pitchFamily="18" charset="0"/>
                        </a:rPr>
                        <a:t>Правообразование</a:t>
                      </a:r>
                      <a:endParaRPr lang="ru-RU" sz="2000" dirty="0">
                        <a:latin typeface="Times New Roman" panose="02020603050405020304" pitchFamily="18" charset="0"/>
                        <a:cs typeface="Times New Roman" panose="02020603050405020304" pitchFamily="18" charset="0"/>
                      </a:endParaRPr>
                    </a:p>
                  </a:txBody>
                  <a:tcPr/>
                </a:tc>
                <a:tc>
                  <a:txBody>
                    <a:bodyPr/>
                    <a:lstStyle/>
                    <a:p>
                      <a:pPr algn="ctr"/>
                      <a:r>
                        <a:rPr lang="ru-RU" sz="2000" b="1" dirty="0">
                          <a:latin typeface="Times New Roman" panose="02020603050405020304" pitchFamily="18" charset="0"/>
                          <a:cs typeface="Times New Roman" panose="02020603050405020304" pitchFamily="18" charset="0"/>
                        </a:rPr>
                        <a:t>Правотворчество</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6288622"/>
                  </a:ext>
                </a:extLst>
              </a:tr>
              <a:tr h="370840">
                <a:tc>
                  <a:txBody>
                    <a:bodyPr/>
                    <a:lstStyle/>
                    <a:p>
                      <a:r>
                        <a:rPr lang="ru-RU" sz="2000" dirty="0">
                          <a:latin typeface="Times New Roman" panose="02020603050405020304" pitchFamily="18" charset="0"/>
                          <a:cs typeface="Times New Roman" panose="02020603050405020304" pitchFamily="18" charset="0"/>
                        </a:rPr>
                        <a:t>Первично </a:t>
                      </a:r>
                    </a:p>
                  </a:txBody>
                  <a:tcPr/>
                </a:tc>
                <a:tc>
                  <a:txBody>
                    <a:bodyPr/>
                    <a:lstStyle/>
                    <a:p>
                      <a:r>
                        <a:rPr lang="ru-RU" sz="2000" dirty="0">
                          <a:latin typeface="Times New Roman" panose="02020603050405020304" pitchFamily="18" charset="0"/>
                          <a:cs typeface="Times New Roman" panose="02020603050405020304" pitchFamily="18" charset="0"/>
                        </a:rPr>
                        <a:t>Вторично </a:t>
                      </a:r>
                    </a:p>
                  </a:txBody>
                  <a:tcPr/>
                </a:tc>
                <a:extLst>
                  <a:ext uri="{0D108BD9-81ED-4DB2-BD59-A6C34878D82A}">
                    <a16:rowId xmlns:a16="http://schemas.microsoft.com/office/drawing/2014/main" val="2392317418"/>
                  </a:ext>
                </a:extLst>
              </a:tr>
              <a:tr h="370840">
                <a:tc>
                  <a:txBody>
                    <a:bodyPr/>
                    <a:lstStyle/>
                    <a:p>
                      <a:r>
                        <a:rPr lang="ru-RU" sz="2000" dirty="0">
                          <a:latin typeface="Times New Roman" panose="02020603050405020304" pitchFamily="18" charset="0"/>
                          <a:cs typeface="Times New Roman" panose="02020603050405020304" pitchFamily="18" charset="0"/>
                        </a:rPr>
                        <a:t>Процесс возникновения потребности в праве (правовых нормах),</a:t>
                      </a:r>
                    </a:p>
                  </a:txBody>
                  <a:tcPr/>
                </a:tc>
                <a:tc>
                  <a:txBody>
                    <a:bodyPr/>
                    <a:lstStyle/>
                    <a:p>
                      <a:r>
                        <a:rPr lang="ru-RU" sz="2000" dirty="0">
                          <a:latin typeface="Times New Roman" panose="02020603050405020304" pitchFamily="18" charset="0"/>
                          <a:cs typeface="Times New Roman" panose="02020603050405020304" pitchFamily="18" charset="0"/>
                        </a:rPr>
                        <a:t>Субъективная деятельность компетентных государственных органов (законодателей), заключающаяся в принятии НПА</a:t>
                      </a:r>
                    </a:p>
                  </a:txBody>
                  <a:tcPr/>
                </a:tc>
                <a:extLst>
                  <a:ext uri="{0D108BD9-81ED-4DB2-BD59-A6C34878D82A}">
                    <a16:rowId xmlns:a16="http://schemas.microsoft.com/office/drawing/2014/main" val="3769798243"/>
                  </a:ext>
                </a:extLst>
              </a:tr>
              <a:tr h="370840">
                <a:tc>
                  <a:txBody>
                    <a:bodyPr/>
                    <a:lstStyle/>
                    <a:p>
                      <a:r>
                        <a:rPr lang="ru-RU" sz="2000" dirty="0">
                          <a:latin typeface="Times New Roman" panose="02020603050405020304" pitchFamily="18" charset="0"/>
                          <a:cs typeface="Times New Roman" panose="02020603050405020304" pitchFamily="18" charset="0"/>
                        </a:rPr>
                        <a:t>Обуславливается закономерностями общественного развития </a:t>
                      </a:r>
                    </a:p>
                  </a:txBody>
                  <a:tcPr/>
                </a:tc>
                <a:tc>
                  <a:txBody>
                    <a:bodyPr/>
                    <a:lstStyle/>
                    <a:p>
                      <a:r>
                        <a:rPr lang="ru-RU" sz="2000" dirty="0">
                          <a:latin typeface="Times New Roman" panose="02020603050405020304" pitchFamily="18" charset="0"/>
                          <a:cs typeface="Times New Roman" panose="02020603050405020304" pitchFamily="18" charset="0"/>
                        </a:rPr>
                        <a:t>Обуславливается волей законодателя </a:t>
                      </a:r>
                    </a:p>
                  </a:txBody>
                  <a:tcPr/>
                </a:tc>
                <a:extLst>
                  <a:ext uri="{0D108BD9-81ED-4DB2-BD59-A6C34878D82A}">
                    <a16:rowId xmlns:a16="http://schemas.microsoft.com/office/drawing/2014/main" val="1239593672"/>
                  </a:ext>
                </a:extLst>
              </a:tr>
            </a:tbl>
          </a:graphicData>
        </a:graphic>
      </p:graphicFrame>
      <p:pic>
        <p:nvPicPr>
          <p:cNvPr id="1026" name="Picture 2">
            <a:extLst>
              <a:ext uri="{FF2B5EF4-FFF2-40B4-BE49-F238E27FC236}">
                <a16:creationId xmlns:a16="http://schemas.microsoft.com/office/drawing/2014/main" id="{50F35C0A-DFC3-4E37-A315-A878AE151A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81" y="3839310"/>
            <a:ext cx="3831222" cy="2554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38D2544-F48D-4526-9256-87E03B147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94100"/>
            <a:ext cx="4595423" cy="2499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938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7212371D-8F23-4B4E-86B4-D630331E1499}"/>
              </a:ext>
            </a:extLst>
          </p:cNvPr>
          <p:cNvSpPr txBox="1"/>
          <p:nvPr/>
        </p:nvSpPr>
        <p:spPr>
          <a:xfrm>
            <a:off x="484742" y="717844"/>
            <a:ext cx="10752462" cy="400110"/>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Правообразование</a:t>
            </a:r>
            <a:r>
              <a:rPr lang="ru-RU" sz="2000" b="1" dirty="0">
                <a:latin typeface="Times New Roman" panose="02020603050405020304" pitchFamily="18" charset="0"/>
                <a:cs typeface="Times New Roman" panose="02020603050405020304" pitchFamily="18" charset="0"/>
              </a:rPr>
              <a:t> и правотворчество</a:t>
            </a:r>
          </a:p>
        </p:txBody>
      </p:sp>
      <p:pic>
        <p:nvPicPr>
          <p:cNvPr id="2050" name="Picture 2">
            <a:extLst>
              <a:ext uri="{FF2B5EF4-FFF2-40B4-BE49-F238E27FC236}">
                <a16:creationId xmlns:a16="http://schemas.microsoft.com/office/drawing/2014/main" id="{CD111048-DE29-498E-95DC-3893F2C37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544" y="2280710"/>
            <a:ext cx="1494640" cy="1494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A7B4B8E-A2CD-4DDA-8EDF-E3E378925D87}"/>
              </a:ext>
            </a:extLst>
          </p:cNvPr>
          <p:cNvSpPr txBox="1"/>
          <p:nvPr/>
        </p:nvSpPr>
        <p:spPr>
          <a:xfrm>
            <a:off x="484742" y="1345389"/>
            <a:ext cx="10752462"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dirty="0" err="1">
                <a:latin typeface="Times New Roman" panose="02020603050405020304" pitchFamily="18" charset="0"/>
                <a:cs typeface="Times New Roman" panose="02020603050405020304" pitchFamily="18" charset="0"/>
              </a:rPr>
              <a:t>Правообразование</a:t>
            </a:r>
            <a:r>
              <a:rPr lang="ru-RU" sz="2000" dirty="0">
                <a:latin typeface="Times New Roman" panose="02020603050405020304" pitchFamily="18" charset="0"/>
                <a:cs typeface="Times New Roman" panose="02020603050405020304" pitchFamily="18" charset="0"/>
              </a:rPr>
              <a:t> идет быстрыми темпами в условиях социальных преобразований, когда </a:t>
            </a:r>
            <a:r>
              <a:rPr lang="ru-RU" sz="2000" i="1" u="sng" dirty="0">
                <a:latin typeface="Times New Roman" panose="02020603050405020304" pitchFamily="18" charset="0"/>
                <a:cs typeface="Times New Roman" panose="02020603050405020304" pitchFamily="18" charset="0"/>
              </a:rPr>
              <a:t>правотворчество не успевает отражать новые условия</a:t>
            </a:r>
            <a:r>
              <a:rPr lang="ru-RU" sz="2000" dirty="0">
                <a:latin typeface="Times New Roman" panose="02020603050405020304" pitchFamily="18" charset="0"/>
                <a:cs typeface="Times New Roman" panose="02020603050405020304" pitchFamily="18" charset="0"/>
              </a:rPr>
              <a:t>. </a:t>
            </a:r>
            <a:endParaRPr lang="ru-RU" sz="2000" i="1" u="sng"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786397AC-5D29-4B01-9AB7-57101DDDC5DF}"/>
              </a:ext>
            </a:extLst>
          </p:cNvPr>
          <p:cNvSpPr txBox="1"/>
          <p:nvPr/>
        </p:nvSpPr>
        <p:spPr>
          <a:xfrm>
            <a:off x="4260727" y="2427865"/>
            <a:ext cx="3200492" cy="1200329"/>
          </a:xfrm>
          <a:prstGeom prst="rect">
            <a:avLst/>
          </a:prstGeom>
          <a:noFill/>
        </p:spPr>
        <p:txBody>
          <a:bodyPr wrap="none" rtlCol="0">
            <a:spAutoFit/>
          </a:bodyPr>
          <a:lstStyle/>
          <a:p>
            <a:pPr algn="ctr"/>
            <a:r>
              <a:rPr lang="ru-RU" sz="2400" dirty="0">
                <a:latin typeface="Times New Roman" panose="02020603050405020304" pitchFamily="18" charset="0"/>
                <a:cs typeface="Times New Roman" panose="02020603050405020304" pitchFamily="18" charset="0"/>
              </a:rPr>
              <a:t>Проблема опережения </a:t>
            </a:r>
          </a:p>
          <a:p>
            <a:pPr algn="ctr"/>
            <a:r>
              <a:rPr lang="ru-RU" sz="2400" dirty="0">
                <a:latin typeface="Times New Roman" panose="02020603050405020304" pitchFamily="18" charset="0"/>
                <a:cs typeface="Times New Roman" panose="02020603050405020304" pitchFamily="18" charset="0"/>
              </a:rPr>
              <a:t>правотворчества </a:t>
            </a:r>
          </a:p>
          <a:p>
            <a:pPr algn="ctr"/>
            <a:r>
              <a:rPr lang="ru-RU" sz="2400" dirty="0" err="1">
                <a:latin typeface="Times New Roman" panose="02020603050405020304" pitchFamily="18" charset="0"/>
                <a:cs typeface="Times New Roman" panose="02020603050405020304" pitchFamily="18" charset="0"/>
              </a:rPr>
              <a:t>правообразованием</a:t>
            </a:r>
            <a:r>
              <a:rPr lang="ru-RU" sz="2400" dirty="0">
                <a:latin typeface="Times New Roman" panose="02020603050405020304" pitchFamily="18" charset="0"/>
                <a:cs typeface="Times New Roman" panose="02020603050405020304" pitchFamily="18" charset="0"/>
              </a:rPr>
              <a:t> </a:t>
            </a:r>
          </a:p>
        </p:txBody>
      </p:sp>
      <p:sp>
        <p:nvSpPr>
          <p:cNvPr id="8" name="Стрелка: вправо 7">
            <a:extLst>
              <a:ext uri="{FF2B5EF4-FFF2-40B4-BE49-F238E27FC236}">
                <a16:creationId xmlns:a16="http://schemas.microsoft.com/office/drawing/2014/main" id="{CEBC61BA-2BD0-435E-ACE9-93CF9F30E061}"/>
              </a:ext>
            </a:extLst>
          </p:cNvPr>
          <p:cNvSpPr/>
          <p:nvPr/>
        </p:nvSpPr>
        <p:spPr>
          <a:xfrm rot="5400000" flipV="1">
            <a:off x="5103026" y="4135080"/>
            <a:ext cx="875008" cy="51218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9" name="TextBox 8">
            <a:extLst>
              <a:ext uri="{FF2B5EF4-FFF2-40B4-BE49-F238E27FC236}">
                <a16:creationId xmlns:a16="http://schemas.microsoft.com/office/drawing/2014/main" id="{E23A49D1-F458-443D-B5D6-4F530A96DAA9}"/>
              </a:ext>
            </a:extLst>
          </p:cNvPr>
          <p:cNvSpPr txBox="1"/>
          <p:nvPr/>
        </p:nvSpPr>
        <p:spPr>
          <a:xfrm>
            <a:off x="484742" y="4994729"/>
            <a:ext cx="10752462" cy="101566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ru-RU" sz="2000" dirty="0">
                <a:latin typeface="Times New Roman" panose="02020603050405020304" pitchFamily="18" charset="0"/>
                <a:cs typeface="Times New Roman" panose="02020603050405020304" pitchFamily="18" charset="0"/>
              </a:rPr>
              <a:t>Законодатель не успевает создавать правовые нормы, потому что иногда общественные отношения развиваются быстрее – возникают ПРОБЕЛЫ в праве – когда </a:t>
            </a:r>
            <a:r>
              <a:rPr lang="ru-RU" sz="2000" dirty="0" err="1">
                <a:latin typeface="Times New Roman" panose="02020603050405020304" pitchFamily="18" charset="0"/>
                <a:cs typeface="Times New Roman" panose="02020603050405020304" pitchFamily="18" charset="0"/>
              </a:rPr>
              <a:t>общесвенное</a:t>
            </a:r>
            <a:r>
              <a:rPr lang="ru-RU" sz="2000" dirty="0">
                <a:latin typeface="Times New Roman" panose="02020603050405020304" pitchFamily="18" charset="0"/>
                <a:cs typeface="Times New Roman" panose="02020603050405020304" pitchFamily="18" charset="0"/>
              </a:rPr>
              <a:t> отношение не урегулировано нормой права </a:t>
            </a:r>
          </a:p>
        </p:txBody>
      </p:sp>
    </p:spTree>
    <p:extLst>
      <p:ext uri="{BB962C8B-B14F-4D97-AF65-F5344CB8AC3E}">
        <p14:creationId xmlns:p14="http://schemas.microsoft.com/office/powerpoint/2010/main" val="297838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pic>
        <p:nvPicPr>
          <p:cNvPr id="6" name="Picture 2">
            <a:extLst>
              <a:ext uri="{FF2B5EF4-FFF2-40B4-BE49-F238E27FC236}">
                <a16:creationId xmlns:a16="http://schemas.microsoft.com/office/drawing/2014/main" id="{3A6E1B88-80C7-4C4F-BDE3-2B4660C073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0476" y="1296861"/>
            <a:ext cx="1494640" cy="14946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E8302F-CA9A-4D0F-B02D-21E68519C498}"/>
              </a:ext>
            </a:extLst>
          </p:cNvPr>
          <p:cNvSpPr txBox="1"/>
          <p:nvPr/>
        </p:nvSpPr>
        <p:spPr>
          <a:xfrm>
            <a:off x="3169430" y="1155432"/>
            <a:ext cx="5557881" cy="1569660"/>
          </a:xfrm>
          <a:prstGeom prst="rect">
            <a:avLst/>
          </a:prstGeom>
          <a:noFill/>
        </p:spPr>
        <p:txBody>
          <a:bodyPr wrap="square" rtlCol="0">
            <a:spAutoFit/>
          </a:bodyPr>
          <a:lstStyle/>
          <a:p>
            <a:pPr algn="ctr"/>
            <a:r>
              <a:rPr lang="ru-RU" sz="2400" dirty="0">
                <a:latin typeface="Times New Roman" panose="02020603050405020304" pitchFamily="18" charset="0"/>
                <a:cs typeface="Times New Roman" panose="02020603050405020304" pitchFamily="18" charset="0"/>
              </a:rPr>
              <a:t>Проблема опережения </a:t>
            </a:r>
          </a:p>
          <a:p>
            <a:pPr algn="ctr"/>
            <a:r>
              <a:rPr lang="ru-RU" sz="2400" dirty="0">
                <a:latin typeface="Times New Roman" panose="02020603050405020304" pitchFamily="18" charset="0"/>
                <a:cs typeface="Times New Roman" panose="02020603050405020304" pitchFamily="18" charset="0"/>
              </a:rPr>
              <a:t>правотворчества </a:t>
            </a:r>
          </a:p>
          <a:p>
            <a:pPr algn="ctr"/>
            <a:r>
              <a:rPr lang="ru-RU" sz="2400" dirty="0" err="1">
                <a:latin typeface="Times New Roman" panose="02020603050405020304" pitchFamily="18" charset="0"/>
                <a:cs typeface="Times New Roman" panose="02020603050405020304" pitchFamily="18" charset="0"/>
              </a:rPr>
              <a:t>правообразованием</a:t>
            </a:r>
            <a:r>
              <a:rPr lang="ru-RU" sz="2400" dirty="0">
                <a:latin typeface="Times New Roman" panose="02020603050405020304" pitchFamily="18" charset="0"/>
                <a:cs typeface="Times New Roman" panose="02020603050405020304" pitchFamily="18" charset="0"/>
              </a:rPr>
              <a:t> </a:t>
            </a:r>
          </a:p>
          <a:p>
            <a:pPr algn="ctr"/>
            <a:r>
              <a:rPr lang="ru-RU" sz="2400" dirty="0">
                <a:latin typeface="Times New Roman" panose="02020603050405020304" pitchFamily="18" charset="0"/>
                <a:cs typeface="Times New Roman" panose="02020603050405020304" pitchFamily="18" charset="0"/>
              </a:rPr>
              <a:t>(пробел в праве)  </a:t>
            </a:r>
          </a:p>
        </p:txBody>
      </p:sp>
      <p:sp>
        <p:nvSpPr>
          <p:cNvPr id="8" name="TextBox 7">
            <a:extLst>
              <a:ext uri="{FF2B5EF4-FFF2-40B4-BE49-F238E27FC236}">
                <a16:creationId xmlns:a16="http://schemas.microsoft.com/office/drawing/2014/main" id="{8B1B25D1-28A6-4CE2-97F3-211DF5346D30}"/>
              </a:ext>
            </a:extLst>
          </p:cNvPr>
          <p:cNvSpPr txBox="1"/>
          <p:nvPr/>
        </p:nvSpPr>
        <p:spPr>
          <a:xfrm>
            <a:off x="484742" y="717844"/>
            <a:ext cx="10752462" cy="400110"/>
          </a:xfrm>
          <a:prstGeom prst="rect">
            <a:avLst/>
          </a:prstGeom>
          <a:noFill/>
        </p:spPr>
        <p:txBody>
          <a:bodyPr wrap="square">
            <a:spAutoFit/>
          </a:bodyPr>
          <a:lstStyle/>
          <a:p>
            <a:r>
              <a:rPr lang="ru-RU" sz="2000" b="1" dirty="0" err="1">
                <a:latin typeface="Times New Roman" panose="02020603050405020304" pitchFamily="18" charset="0"/>
                <a:cs typeface="Times New Roman" panose="02020603050405020304" pitchFamily="18" charset="0"/>
              </a:rPr>
              <a:t>Правообразование</a:t>
            </a:r>
            <a:r>
              <a:rPr lang="ru-RU" sz="2000" b="1" dirty="0">
                <a:latin typeface="Times New Roman" panose="02020603050405020304" pitchFamily="18" charset="0"/>
                <a:cs typeface="Times New Roman" panose="02020603050405020304" pitchFamily="18" charset="0"/>
              </a:rPr>
              <a:t> и правотворчество</a:t>
            </a:r>
          </a:p>
        </p:txBody>
      </p:sp>
      <p:sp>
        <p:nvSpPr>
          <p:cNvPr id="9" name="TextBox 8">
            <a:extLst>
              <a:ext uri="{FF2B5EF4-FFF2-40B4-BE49-F238E27FC236}">
                <a16:creationId xmlns:a16="http://schemas.microsoft.com/office/drawing/2014/main" id="{B0067241-0CEC-4C1F-9BAC-5B8B0E6050AB}"/>
              </a:ext>
            </a:extLst>
          </p:cNvPr>
          <p:cNvSpPr txBox="1"/>
          <p:nvPr/>
        </p:nvSpPr>
        <p:spPr>
          <a:xfrm>
            <a:off x="484742" y="3247227"/>
            <a:ext cx="10752462" cy="40011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sz="2000" dirty="0">
                <a:latin typeface="Times New Roman" panose="02020603050405020304" pitchFamily="18" charset="0"/>
                <a:cs typeface="Times New Roman" panose="02020603050405020304" pitchFamily="18" charset="0"/>
              </a:rPr>
              <a:t>решение дел по аналогии закона и права</a:t>
            </a:r>
          </a:p>
        </p:txBody>
      </p:sp>
      <p:sp>
        <p:nvSpPr>
          <p:cNvPr id="10" name="Стрелка: вправо 9">
            <a:extLst>
              <a:ext uri="{FF2B5EF4-FFF2-40B4-BE49-F238E27FC236}">
                <a16:creationId xmlns:a16="http://schemas.microsoft.com/office/drawing/2014/main" id="{4E6C6F09-4148-4BCA-A044-DECF1A7A791E}"/>
              </a:ext>
            </a:extLst>
          </p:cNvPr>
          <p:cNvSpPr/>
          <p:nvPr/>
        </p:nvSpPr>
        <p:spPr>
          <a:xfrm rot="5400000" flipV="1">
            <a:off x="5660916" y="2735468"/>
            <a:ext cx="400114" cy="51218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ru-RU"/>
          </a:p>
        </p:txBody>
      </p:sp>
      <p:sp>
        <p:nvSpPr>
          <p:cNvPr id="11" name="TextBox 10">
            <a:extLst>
              <a:ext uri="{FF2B5EF4-FFF2-40B4-BE49-F238E27FC236}">
                <a16:creationId xmlns:a16="http://schemas.microsoft.com/office/drawing/2014/main" id="{55ADF3BD-B923-43DE-914B-01635A15CA7D}"/>
              </a:ext>
            </a:extLst>
          </p:cNvPr>
          <p:cNvSpPr txBox="1"/>
          <p:nvPr/>
        </p:nvSpPr>
        <p:spPr>
          <a:xfrm>
            <a:off x="1113560" y="4050163"/>
            <a:ext cx="2347270"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Аналогия закона </a:t>
            </a:r>
          </a:p>
        </p:txBody>
      </p:sp>
      <p:sp>
        <p:nvSpPr>
          <p:cNvPr id="13" name="TextBox 12">
            <a:extLst>
              <a:ext uri="{FF2B5EF4-FFF2-40B4-BE49-F238E27FC236}">
                <a16:creationId xmlns:a16="http://schemas.microsoft.com/office/drawing/2014/main" id="{F6D5ED19-3685-42B2-9FFD-7E68B321A09E}"/>
              </a:ext>
            </a:extLst>
          </p:cNvPr>
          <p:cNvSpPr txBox="1"/>
          <p:nvPr/>
        </p:nvSpPr>
        <p:spPr>
          <a:xfrm>
            <a:off x="8552463" y="4050163"/>
            <a:ext cx="2347270"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a:latin typeface="Times New Roman" panose="02020603050405020304" pitchFamily="18" charset="0"/>
                <a:cs typeface="Times New Roman" panose="02020603050405020304" pitchFamily="18" charset="0"/>
              </a:rPr>
              <a:t>Аналогия права </a:t>
            </a:r>
          </a:p>
        </p:txBody>
      </p:sp>
      <p:cxnSp>
        <p:nvCxnSpPr>
          <p:cNvPr id="15" name="Прямая со стрелкой 14">
            <a:extLst>
              <a:ext uri="{FF2B5EF4-FFF2-40B4-BE49-F238E27FC236}">
                <a16:creationId xmlns:a16="http://schemas.microsoft.com/office/drawing/2014/main" id="{89A9EE5D-0C11-4392-B30B-08E8D5C1D8A1}"/>
              </a:ext>
            </a:extLst>
          </p:cNvPr>
          <p:cNvCxnSpPr>
            <a:cxnSpLocks/>
            <a:stCxn id="9" idx="2"/>
            <a:endCxn id="11" idx="0"/>
          </p:cNvCxnSpPr>
          <p:nvPr/>
        </p:nvCxnSpPr>
        <p:spPr>
          <a:xfrm flipH="1">
            <a:off x="2287195" y="3647337"/>
            <a:ext cx="3573778" cy="402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a:extLst>
              <a:ext uri="{FF2B5EF4-FFF2-40B4-BE49-F238E27FC236}">
                <a16:creationId xmlns:a16="http://schemas.microsoft.com/office/drawing/2014/main" id="{FDE75ECD-E4C8-48E6-91C2-917AD2C2AFFF}"/>
              </a:ext>
            </a:extLst>
          </p:cNvPr>
          <p:cNvCxnSpPr>
            <a:stCxn id="9" idx="2"/>
          </p:cNvCxnSpPr>
          <p:nvPr/>
        </p:nvCxnSpPr>
        <p:spPr>
          <a:xfrm>
            <a:off x="5860973" y="3647337"/>
            <a:ext cx="3760701" cy="402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45FD056D-337A-44B0-A2D1-01361916ABC9}"/>
              </a:ext>
            </a:extLst>
          </p:cNvPr>
          <p:cNvSpPr txBox="1"/>
          <p:nvPr/>
        </p:nvSpPr>
        <p:spPr>
          <a:xfrm>
            <a:off x="280687" y="4602320"/>
            <a:ext cx="4233440" cy="1015663"/>
          </a:xfrm>
          <a:prstGeom prst="rect">
            <a:avLst/>
          </a:prstGeom>
          <a:noFill/>
        </p:spPr>
        <p:txBody>
          <a:bodyPr wrap="square">
            <a:spAutoFit/>
          </a:bodyPr>
          <a:lstStyle/>
          <a:p>
            <a:r>
              <a:rPr lang="ru-RU" sz="2000" b="0" i="0" dirty="0">
                <a:effectLst/>
                <a:latin typeface="Times New Roman" panose="02020603050405020304" pitchFamily="18" charset="0"/>
                <a:cs typeface="Times New Roman" panose="02020603050405020304" pitchFamily="18" charset="0"/>
              </a:rPr>
              <a:t>применение в конкретном деле правовой нормы, рассчитанной не на данный, а на сходные случаи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6348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992F0B6D-4308-431B-92B8-BC1F25B26BC8}"/>
              </a:ext>
            </a:extLst>
          </p:cNvPr>
          <p:cNvSpPr txBox="1"/>
          <p:nvPr/>
        </p:nvSpPr>
        <p:spPr>
          <a:xfrm>
            <a:off x="484741" y="717844"/>
            <a:ext cx="5082681"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Аналогия закона </a:t>
            </a:r>
          </a:p>
        </p:txBody>
      </p:sp>
      <p:sp>
        <p:nvSpPr>
          <p:cNvPr id="7" name="TextBox 6">
            <a:extLst>
              <a:ext uri="{FF2B5EF4-FFF2-40B4-BE49-F238E27FC236}">
                <a16:creationId xmlns:a16="http://schemas.microsoft.com/office/drawing/2014/main" id="{2FC841CB-08B4-4CFA-8ECA-984D652358EB}"/>
              </a:ext>
            </a:extLst>
          </p:cNvPr>
          <p:cNvSpPr txBox="1"/>
          <p:nvPr/>
        </p:nvSpPr>
        <p:spPr>
          <a:xfrm>
            <a:off x="6154524" y="717844"/>
            <a:ext cx="5082681"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2000" b="1" dirty="0">
                <a:latin typeface="Times New Roman" panose="02020603050405020304" pitchFamily="18" charset="0"/>
                <a:cs typeface="Times New Roman" panose="02020603050405020304" pitchFamily="18" charset="0"/>
              </a:rPr>
              <a:t>Аналогия права </a:t>
            </a:r>
          </a:p>
        </p:txBody>
      </p:sp>
      <p:sp>
        <p:nvSpPr>
          <p:cNvPr id="8" name="TextBox 7">
            <a:extLst>
              <a:ext uri="{FF2B5EF4-FFF2-40B4-BE49-F238E27FC236}">
                <a16:creationId xmlns:a16="http://schemas.microsoft.com/office/drawing/2014/main" id="{ED95070C-0B5A-4ECF-8A2E-7EDF7CDBB766}"/>
              </a:ext>
            </a:extLst>
          </p:cNvPr>
          <p:cNvSpPr txBox="1"/>
          <p:nvPr/>
        </p:nvSpPr>
        <p:spPr>
          <a:xfrm>
            <a:off x="384858" y="1117954"/>
            <a:ext cx="5182563" cy="1015663"/>
          </a:xfrm>
          <a:prstGeom prst="rect">
            <a:avLst/>
          </a:prstGeom>
          <a:noFill/>
        </p:spPr>
        <p:txBody>
          <a:bodyPr wrap="square">
            <a:spAutoFit/>
          </a:bodyPr>
          <a:lstStyle/>
          <a:p>
            <a:pPr algn="ctr"/>
            <a:r>
              <a:rPr lang="ru-RU" sz="2000" b="0" i="0" dirty="0">
                <a:effectLst/>
                <a:latin typeface="Times New Roman" panose="02020603050405020304" pitchFamily="18" charset="0"/>
                <a:cs typeface="Times New Roman" panose="02020603050405020304" pitchFamily="18" charset="0"/>
              </a:rPr>
              <a:t>применение в конкретном деле правовой нормы, рассчитанной не на данный, а на </a:t>
            </a:r>
            <a:r>
              <a:rPr lang="ru-RU" sz="2000" b="0" i="0" u="sng" dirty="0">
                <a:effectLst/>
                <a:latin typeface="Times New Roman" panose="02020603050405020304" pitchFamily="18" charset="0"/>
                <a:cs typeface="Times New Roman" panose="02020603050405020304" pitchFamily="18" charset="0"/>
              </a:rPr>
              <a:t>сходные случаи</a:t>
            </a:r>
            <a:endParaRPr lang="ru-RU" sz="2000" u="sng"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0FFD588-28A3-4156-AF0A-0CCD5455E76E}"/>
              </a:ext>
            </a:extLst>
          </p:cNvPr>
          <p:cNvSpPr txBox="1"/>
          <p:nvPr/>
        </p:nvSpPr>
        <p:spPr>
          <a:xfrm>
            <a:off x="434798" y="2782387"/>
            <a:ext cx="5082681" cy="2554545"/>
          </a:xfrm>
          <a:prstGeom prst="rect">
            <a:avLst/>
          </a:prstGeom>
          <a:noFill/>
        </p:spPr>
        <p:txBody>
          <a:bodyPr wrap="square">
            <a:spAutoFit/>
          </a:bodyPr>
          <a:lstStyle/>
          <a:p>
            <a:pPr algn="just"/>
            <a:r>
              <a:rPr lang="ru-RU" sz="2000" b="0" i="0" dirty="0">
                <a:effectLst/>
                <a:latin typeface="Times New Roman" panose="02020603050405020304" pitchFamily="18" charset="0"/>
                <a:cs typeface="Times New Roman" panose="02020603050405020304" pitchFamily="18" charset="0"/>
              </a:rPr>
              <a:t>Например, договор купли-продажи недвижимости считается заключённым с момента госрегистрации (ч. 2 ст. 558 ГК РФ). О договоре дарения недвижимости в законе такого указания нет. Но, поскольку эти договоры похожи, а последствия для статуса недвижимости – идентичны, эту норму по аналогии применяют и к дарению.</a:t>
            </a:r>
            <a:endParaRPr lang="ru-RU"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E8F76CF3-30CF-49E1-BC4A-1EA6081DBFAC}"/>
              </a:ext>
            </a:extLst>
          </p:cNvPr>
          <p:cNvSpPr txBox="1"/>
          <p:nvPr/>
        </p:nvSpPr>
        <p:spPr>
          <a:xfrm>
            <a:off x="5713072" y="1151172"/>
            <a:ext cx="6094070" cy="1323439"/>
          </a:xfrm>
          <a:prstGeom prst="rect">
            <a:avLst/>
          </a:prstGeom>
          <a:noFill/>
        </p:spPr>
        <p:txBody>
          <a:bodyPr wrap="square">
            <a:spAutoFit/>
          </a:bodyPr>
          <a:lstStyle/>
          <a:p>
            <a:pPr algn="ctr"/>
            <a:r>
              <a:rPr lang="ru-RU" sz="2000" dirty="0">
                <a:latin typeface="Times New Roman" panose="02020603050405020304" pitchFamily="18" charset="0"/>
                <a:cs typeface="Times New Roman" panose="02020603050405020304" pitchFamily="18" charset="0"/>
              </a:rPr>
              <a:t>применяется при невозможности использовать аналогию закона, права и обязанности сторон </a:t>
            </a:r>
            <a:r>
              <a:rPr lang="ru-RU" sz="2000" u="sng" dirty="0">
                <a:latin typeface="Times New Roman" panose="02020603050405020304" pitchFamily="18" charset="0"/>
                <a:cs typeface="Times New Roman" panose="02020603050405020304" pitchFamily="18" charset="0"/>
              </a:rPr>
              <a:t>определяются исходя из общих начал и смысла гражданского законодательства</a:t>
            </a:r>
            <a:r>
              <a:rPr lang="ru-RU" b="0" i="0" u="sng" dirty="0">
                <a:solidFill>
                  <a:srgbClr val="70859F"/>
                </a:solidFill>
                <a:effectLst/>
                <a:latin typeface="Roboto"/>
              </a:rPr>
              <a:t>.</a:t>
            </a:r>
            <a:endParaRPr lang="ru-RU" u="sng" dirty="0"/>
          </a:p>
        </p:txBody>
      </p:sp>
      <p:sp>
        <p:nvSpPr>
          <p:cNvPr id="16" name="TextBox 15">
            <a:extLst>
              <a:ext uri="{FF2B5EF4-FFF2-40B4-BE49-F238E27FC236}">
                <a16:creationId xmlns:a16="http://schemas.microsoft.com/office/drawing/2014/main" id="{3B61A8A9-FD4E-40A9-8A30-67F886704D83}"/>
              </a:ext>
            </a:extLst>
          </p:cNvPr>
          <p:cNvSpPr txBox="1"/>
          <p:nvPr/>
        </p:nvSpPr>
        <p:spPr>
          <a:xfrm>
            <a:off x="6154524" y="2782387"/>
            <a:ext cx="5082681" cy="3170099"/>
          </a:xfrm>
          <a:prstGeom prst="rect">
            <a:avLst/>
          </a:prstGeom>
          <a:noFill/>
        </p:spPr>
        <p:txBody>
          <a:bodyPr wrap="square">
            <a:spAutoFit/>
          </a:bodyPr>
          <a:lstStyle/>
          <a:p>
            <a:pPr algn="just"/>
            <a:r>
              <a:rPr lang="ru-RU" sz="2000" dirty="0">
                <a:latin typeface="Times New Roman" panose="02020603050405020304" pitchFamily="18" charset="0"/>
                <a:cs typeface="Times New Roman" panose="02020603050405020304" pitchFamily="18" charset="0"/>
              </a:rPr>
              <a:t>Может применяться в случае, если это прямо разрешается законодательством. </a:t>
            </a:r>
          </a:p>
          <a:p>
            <a:pPr algn="just"/>
            <a:r>
              <a:rPr lang="ru-RU" sz="2000" dirty="0">
                <a:latin typeface="Times New Roman" panose="02020603050405020304" pitchFamily="18" charset="0"/>
                <a:cs typeface="Times New Roman" panose="02020603050405020304" pitchFamily="18" charset="0"/>
              </a:rPr>
              <a:t>Аналогия права допускается при наличии пробела в законодательстве, который нельзя было восполнить с помощью аналогии закона (при отсутствии нормы, регулируемой подобными отношениями). </a:t>
            </a:r>
          </a:p>
          <a:p>
            <a:pPr algn="just"/>
            <a:r>
              <a:rPr lang="ru-RU" sz="2000" dirty="0">
                <a:latin typeface="Times New Roman" panose="02020603050405020304" pitchFamily="18" charset="0"/>
                <a:cs typeface="Times New Roman" panose="02020603050405020304" pitchFamily="18" charset="0"/>
              </a:rPr>
              <a:t>В судебной практике аналогия права применяется в исключительных случаях, очень редко.</a:t>
            </a:r>
          </a:p>
        </p:txBody>
      </p:sp>
    </p:spTree>
    <p:extLst>
      <p:ext uri="{BB962C8B-B14F-4D97-AF65-F5344CB8AC3E}">
        <p14:creationId xmlns:p14="http://schemas.microsoft.com/office/powerpoint/2010/main" val="114386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pic>
        <p:nvPicPr>
          <p:cNvPr id="7" name="Рисунок 6">
            <a:extLst>
              <a:ext uri="{FF2B5EF4-FFF2-40B4-BE49-F238E27FC236}">
                <a16:creationId xmlns:a16="http://schemas.microsoft.com/office/drawing/2014/main" id="{4E991FBD-ABF3-4370-97F6-153D16481776}"/>
              </a:ext>
            </a:extLst>
          </p:cNvPr>
          <p:cNvPicPr>
            <a:picLocks noChangeAspect="1"/>
          </p:cNvPicPr>
          <p:nvPr/>
        </p:nvPicPr>
        <p:blipFill rotWithShape="1">
          <a:blip r:embed="rId2"/>
          <a:srcRect t="34092" r="26044" b="7551"/>
          <a:stretch/>
        </p:blipFill>
        <p:spPr>
          <a:xfrm>
            <a:off x="0" y="1033646"/>
            <a:ext cx="11955534" cy="5306560"/>
          </a:xfrm>
          <a:prstGeom prst="rect">
            <a:avLst/>
          </a:prstGeom>
        </p:spPr>
      </p:pic>
    </p:spTree>
    <p:extLst>
      <p:ext uri="{BB962C8B-B14F-4D97-AF65-F5344CB8AC3E}">
        <p14:creationId xmlns:p14="http://schemas.microsoft.com/office/powerpoint/2010/main" val="1185739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3781CC3-D872-4BA7-AC22-2E140B274B30}"/>
              </a:ext>
            </a:extLst>
          </p:cNvPr>
          <p:cNvSpPr txBox="1"/>
          <p:nvPr/>
        </p:nvSpPr>
        <p:spPr>
          <a:xfrm>
            <a:off x="484742" y="117679"/>
            <a:ext cx="3396058" cy="400110"/>
          </a:xfrm>
          <a:prstGeom prst="rect">
            <a:avLst/>
          </a:prstGeom>
          <a:noFill/>
        </p:spPr>
        <p:txBody>
          <a:bodyPr wrap="none" rtlCol="0">
            <a:spAutoFit/>
          </a:bodyPr>
          <a:lstStyle/>
          <a:p>
            <a:r>
              <a:rPr lang="ru-RU" sz="2000" b="1" i="1" dirty="0">
                <a:solidFill>
                  <a:srgbClr val="002060"/>
                </a:solidFill>
                <a:latin typeface="Times New Roman" panose="02020603050405020304" pitchFamily="18" charset="0"/>
                <a:cs typeface="Times New Roman" panose="02020603050405020304" pitchFamily="18" charset="0"/>
              </a:rPr>
              <a:t>Теория государства и права </a:t>
            </a:r>
          </a:p>
        </p:txBody>
      </p:sp>
      <p:cxnSp>
        <p:nvCxnSpPr>
          <p:cNvPr id="5" name="Прямая соединительная линия 4">
            <a:extLst>
              <a:ext uri="{FF2B5EF4-FFF2-40B4-BE49-F238E27FC236}">
                <a16:creationId xmlns:a16="http://schemas.microsoft.com/office/drawing/2014/main" id="{D7495911-08B2-4A5F-B4B0-FD3A522576FF}"/>
              </a:ext>
            </a:extLst>
          </p:cNvPr>
          <p:cNvCxnSpPr>
            <a:cxnSpLocks/>
          </p:cNvCxnSpPr>
          <p:nvPr/>
        </p:nvCxnSpPr>
        <p:spPr>
          <a:xfrm>
            <a:off x="484742" y="517789"/>
            <a:ext cx="10752463" cy="0"/>
          </a:xfrm>
          <a:prstGeom prst="line">
            <a:avLst/>
          </a:prstGeom>
          <a:ln>
            <a:solidFill>
              <a:srgbClr val="002060"/>
            </a:solidFill>
          </a:ln>
        </p:spPr>
        <p:style>
          <a:lnRef idx="3">
            <a:schemeClr val="accent1"/>
          </a:lnRef>
          <a:fillRef idx="0">
            <a:schemeClr val="accent1"/>
          </a:fillRef>
          <a:effectRef idx="2">
            <a:schemeClr val="accent1"/>
          </a:effectRef>
          <a:fontRef idx="minor">
            <a:schemeClr val="tx1"/>
          </a:fontRef>
        </p:style>
      </p:cxnSp>
      <p:sp>
        <p:nvSpPr>
          <p:cNvPr id="6" name="TextBox 5">
            <a:extLst>
              <a:ext uri="{FF2B5EF4-FFF2-40B4-BE49-F238E27FC236}">
                <a16:creationId xmlns:a16="http://schemas.microsoft.com/office/drawing/2014/main" id="{CA431E7D-65B3-4F5A-929E-B42A1F39CE9F}"/>
              </a:ext>
            </a:extLst>
          </p:cNvPr>
          <p:cNvSpPr txBox="1"/>
          <p:nvPr/>
        </p:nvSpPr>
        <p:spPr>
          <a:xfrm>
            <a:off x="484742" y="720566"/>
            <a:ext cx="10752462" cy="5016758"/>
          </a:xfrm>
          <a:prstGeom prst="rect">
            <a:avLst/>
          </a:prstGeom>
          <a:noFill/>
        </p:spPr>
        <p:txBody>
          <a:bodyPr wrap="square">
            <a:spAutoFit/>
          </a:bodyPr>
          <a:lstStyle/>
          <a:p>
            <a:pPr algn="just"/>
            <a:r>
              <a:rPr lang="ru-RU" sz="2000" b="1" i="0" dirty="0">
                <a:solidFill>
                  <a:srgbClr val="000000"/>
                </a:solidFill>
                <a:effectLst/>
                <a:latin typeface="Times New Roman" panose="02020603050405020304" pitchFamily="18" charset="0"/>
                <a:cs typeface="Times New Roman" panose="02020603050405020304" pitchFamily="18" charset="0"/>
              </a:rPr>
              <a:t>Условия применения аналогии закона:</a:t>
            </a:r>
          </a:p>
          <a:p>
            <a:pPr algn="just"/>
            <a:endParaRPr lang="ru-RU" sz="2000" b="0" i="0" dirty="0">
              <a:solidFill>
                <a:srgbClr val="000000"/>
              </a:solidFill>
              <a:effectLst/>
              <a:latin typeface="Times New Roman" panose="02020603050405020304" pitchFamily="18" charset="0"/>
              <a:cs typeface="Times New Roman" panose="02020603050405020304" pitchFamily="18" charset="0"/>
            </a:endParaRPr>
          </a:p>
          <a:p>
            <a:pPr algn="just"/>
            <a:r>
              <a:rPr lang="ru-RU" sz="2000" b="0" i="0" dirty="0">
                <a:solidFill>
                  <a:srgbClr val="000000"/>
                </a:solidFill>
                <a:effectLst/>
                <a:latin typeface="Times New Roman" panose="02020603050405020304" pitchFamily="18" charset="0"/>
                <a:cs typeface="Times New Roman" panose="02020603050405020304" pitchFamily="18" charset="0"/>
              </a:rPr>
              <a:t>1) существование пробела в законодательстве, не восполняемого с помощью предусмотренных законом средств (условий договора и обычаев делового оборота);</a:t>
            </a:r>
          </a:p>
          <a:p>
            <a:pPr marL="457200" indent="-457200" algn="just">
              <a:buAutoNum type="arabicParenR"/>
            </a:pPr>
            <a:endParaRPr lang="ru-RU" sz="2000" b="0" i="0" dirty="0">
              <a:solidFill>
                <a:srgbClr val="000000"/>
              </a:solidFill>
              <a:effectLst/>
              <a:latin typeface="Times New Roman" panose="02020603050405020304" pitchFamily="18" charset="0"/>
              <a:cs typeface="Times New Roman" panose="02020603050405020304" pitchFamily="18" charset="0"/>
            </a:endParaRPr>
          </a:p>
          <a:p>
            <a:pPr algn="just"/>
            <a:r>
              <a:rPr lang="ru-RU" sz="2000" b="0" i="0" dirty="0">
                <a:solidFill>
                  <a:srgbClr val="000000"/>
                </a:solidFill>
                <a:effectLst/>
                <a:latin typeface="Times New Roman" panose="02020603050405020304" pitchFamily="18" charset="0"/>
                <a:cs typeface="Times New Roman" panose="02020603050405020304" pitchFamily="18" charset="0"/>
              </a:rPr>
              <a:t>2) наличие законодательного урегулирования сходных отношений;</a:t>
            </a:r>
          </a:p>
          <a:p>
            <a:pPr algn="just"/>
            <a:endParaRPr lang="ru-RU" sz="2000" b="0" i="0" dirty="0">
              <a:solidFill>
                <a:srgbClr val="000000"/>
              </a:solidFill>
              <a:effectLst/>
              <a:latin typeface="Times New Roman" panose="02020603050405020304" pitchFamily="18" charset="0"/>
              <a:cs typeface="Times New Roman" panose="02020603050405020304" pitchFamily="18" charset="0"/>
            </a:endParaRPr>
          </a:p>
          <a:p>
            <a:pPr algn="just"/>
            <a:r>
              <a:rPr lang="ru-RU" sz="2000" b="0" i="0" dirty="0">
                <a:solidFill>
                  <a:srgbClr val="000000"/>
                </a:solidFill>
                <a:effectLst/>
                <a:latin typeface="Times New Roman" panose="02020603050405020304" pitchFamily="18" charset="0"/>
                <a:cs typeface="Times New Roman" panose="02020603050405020304" pitchFamily="18" charset="0"/>
              </a:rPr>
              <a:t>3) применение аналогичного закона к сходным отношениям не должно противоречить их </a:t>
            </a:r>
            <a:r>
              <a:rPr lang="ru-RU" sz="2000" dirty="0">
                <a:solidFill>
                  <a:srgbClr val="000000"/>
                </a:solidFill>
                <a:latin typeface="Times New Roman" panose="02020603050405020304" pitchFamily="18" charset="0"/>
                <a:cs typeface="Times New Roman" panose="02020603050405020304" pitchFamily="18" charset="0"/>
              </a:rPr>
              <a:t>сущности (если, например, наниматель жилого помещения по договору социального найма вселяет в нанимаемое помещение своего супруга «без права на жилую площадь», то, очевидно, не остается ничего другого, как применять к таким отношениям нормы, регламентирующие вселение и проживание временных жильцов)</a:t>
            </a:r>
          </a:p>
          <a:p>
            <a:pPr algn="just"/>
            <a:r>
              <a:rPr lang="ru-RU" sz="2000" dirty="0">
                <a:solidFill>
                  <a:srgbClr val="000000"/>
                </a:solidFill>
                <a:latin typeface="Times New Roman" panose="02020603050405020304" pitchFamily="18" charset="0"/>
                <a:cs typeface="Times New Roman" panose="02020603050405020304" pitchFamily="18" charset="0"/>
              </a:rPr>
              <a:t>.</a:t>
            </a:r>
            <a:br>
              <a:rPr lang="ru-RU" sz="2000" dirty="0">
                <a:solidFill>
                  <a:srgbClr val="000000"/>
                </a:solidFill>
                <a:latin typeface="Times New Roman" panose="02020603050405020304" pitchFamily="18" charset="0"/>
                <a:cs typeface="Times New Roman" panose="02020603050405020304" pitchFamily="18" charset="0"/>
              </a:rPr>
            </a:br>
            <a:br>
              <a:rPr lang="ru-RU" sz="2000" dirty="0">
                <a:solidFill>
                  <a:srgbClr val="000000"/>
                </a:solidFill>
                <a:latin typeface="Times New Roman" panose="02020603050405020304" pitchFamily="18" charset="0"/>
                <a:cs typeface="Times New Roman" panose="02020603050405020304" pitchFamily="18" charset="0"/>
              </a:rPr>
            </a:br>
            <a:r>
              <a:rPr lang="ru-RU" sz="2000" b="0" i="0" dirty="0">
                <a:solidFill>
                  <a:srgbClr val="70859F"/>
                </a:solidFill>
                <a:effectLst/>
                <a:latin typeface="Roboto"/>
              </a:rPr>
              <a:t>Источник: </a:t>
            </a:r>
            <a:r>
              <a:rPr lang="ru-RU" sz="2000" b="0" i="0" u="none" strike="noStrike" dirty="0">
                <a:solidFill>
                  <a:srgbClr val="5087C5"/>
                </a:solidFill>
                <a:effectLst/>
                <a:latin typeface="Roboto"/>
                <a:hlinkClick r:id="rId2"/>
              </a:rPr>
              <a:t>https://suvorov.legal/analogiya-zakona/</a:t>
            </a:r>
            <a:br>
              <a:rPr lang="ru-RU" sz="2000" dirty="0"/>
            </a:br>
            <a:r>
              <a:rPr lang="ru-RU" sz="2000" b="0" i="0" dirty="0">
                <a:solidFill>
                  <a:srgbClr val="70859F"/>
                </a:solidFill>
                <a:effectLst/>
                <a:latin typeface="Roboto"/>
              </a:rPr>
              <a:t>© Юридический кабинет Андрея Суворова </a:t>
            </a:r>
            <a:r>
              <a:rPr lang="ru-RU" sz="2000" b="0" i="0" dirty="0" err="1">
                <a:solidFill>
                  <a:srgbClr val="70859F"/>
                </a:solidFill>
                <a:effectLst/>
                <a:latin typeface="Roboto"/>
              </a:rPr>
              <a:t>Suvorov.Legal</a:t>
            </a:r>
            <a:r>
              <a:rPr lang="ru-RU" sz="2000" b="0" i="0" dirty="0">
                <a:solidFill>
                  <a:srgbClr val="000000"/>
                </a:solidFill>
                <a:effectLst/>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B428EDDF-EBC6-48D8-9951-901FA40C9162}"/>
              </a:ext>
            </a:extLst>
          </p:cNvPr>
          <p:cNvSpPr txBox="1"/>
          <p:nvPr/>
        </p:nvSpPr>
        <p:spPr>
          <a:xfrm>
            <a:off x="484741" y="4563264"/>
            <a:ext cx="1075246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ru-RU" sz="2000" b="0" i="0" dirty="0">
                <a:solidFill>
                  <a:srgbClr val="000000"/>
                </a:solidFill>
                <a:effectLst/>
                <a:latin typeface="Times New Roman" panose="02020603050405020304" pitchFamily="18" charset="0"/>
                <a:cs typeface="Times New Roman" panose="02020603050405020304" pitchFamily="18" charset="0"/>
              </a:rPr>
              <a:t>Судебная практика содержит множество примеров применения аналогии гражданского закона. Например, согласно ст. 147 ГК, участники ООО имеют преимущественное право покупки доли другого участника пропорционально размеру своих долей. Однако законодательство не предусматривает механизм реализации такого права и последствия несоблюдения преимущественного права участником-продавцом доли, и поэтому суды по аналогии применяют правило о праве преимущественной покупки доли в общей долевой собственности (ст. 362 ГК).</a:t>
            </a:r>
          </a:p>
        </p:txBody>
      </p:sp>
    </p:spTree>
    <p:extLst>
      <p:ext uri="{BB962C8B-B14F-4D97-AF65-F5344CB8AC3E}">
        <p14:creationId xmlns:p14="http://schemas.microsoft.com/office/powerpoint/2010/main" val="389951967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1252</TotalTime>
  <Words>2139</Words>
  <Application>Microsoft Office PowerPoint</Application>
  <PresentationFormat>Широкоэкранный</PresentationFormat>
  <Paragraphs>204</Paragraphs>
  <Slides>29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29</vt:i4>
      </vt:variant>
    </vt:vector>
  </HeadingPairs>
  <TitlesOfParts>
    <vt:vector size="36" baseType="lpstr">
      <vt:lpstr>Arial</vt:lpstr>
      <vt:lpstr>Calibri</vt:lpstr>
      <vt:lpstr>Calibri Light</vt:lpstr>
      <vt:lpstr>Roboto</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18</cp:revision>
  <dcterms:created xsi:type="dcterms:W3CDTF">2023-01-19T05:14:38Z</dcterms:created>
  <dcterms:modified xsi:type="dcterms:W3CDTF">2023-10-19T06:22:32Z</dcterms:modified>
</cp:coreProperties>
</file>