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2" r:id="rId8"/>
    <p:sldId id="273" r:id="rId9"/>
    <p:sldId id="262" r:id="rId10"/>
    <p:sldId id="274" r:id="rId11"/>
    <p:sldId id="289" r:id="rId12"/>
    <p:sldId id="290" r:id="rId13"/>
    <p:sldId id="263" r:id="rId14"/>
    <p:sldId id="264" r:id="rId15"/>
    <p:sldId id="277" r:id="rId16"/>
    <p:sldId id="276" r:id="rId17"/>
    <p:sldId id="275" r:id="rId18"/>
    <p:sldId id="265" r:id="rId19"/>
    <p:sldId id="278" r:id="rId20"/>
    <p:sldId id="279" r:id="rId21"/>
    <p:sldId id="266" r:id="rId22"/>
    <p:sldId id="280" r:id="rId23"/>
    <p:sldId id="281" r:id="rId24"/>
    <p:sldId id="282" r:id="rId25"/>
    <p:sldId id="284" r:id="rId26"/>
    <p:sldId id="283" r:id="rId27"/>
    <p:sldId id="267" r:id="rId28"/>
    <p:sldId id="285" r:id="rId29"/>
    <p:sldId id="291" r:id="rId30"/>
    <p:sldId id="268" r:id="rId31"/>
    <p:sldId id="286" r:id="rId32"/>
    <p:sldId id="287" r:id="rId33"/>
    <p:sldId id="269" r:id="rId34"/>
    <p:sldId id="288" r:id="rId35"/>
    <p:sldId id="270" r:id="rId36"/>
    <p:sldId id="271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E7AB"/>
    <a:srgbClr val="6ADEEE"/>
    <a:srgbClr val="FF99CC"/>
    <a:srgbClr val="660033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-1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7DD269-4487-41B3-A93A-CC58E6A50F9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ru-RU"/>
        </a:p>
      </dgm:t>
    </dgm:pt>
    <dgm:pt modelId="{AC03043C-D869-4440-9A56-023F0F4EC24D}">
      <dgm:prSet/>
      <dgm:spPr/>
      <dgm:t>
        <a:bodyPr/>
        <a:lstStyle/>
        <a:p>
          <a:pPr rtl="0"/>
          <a:r>
            <a:rPr lang="ru-RU" b="1" dirty="0" smtClean="0"/>
            <a:t>Пробуждающая </a:t>
          </a:r>
          <a:r>
            <a:rPr lang="ru-RU" b="1" dirty="0" err="1" smtClean="0"/>
            <a:t>аромотерапия</a:t>
          </a:r>
          <a:r>
            <a:rPr lang="ru-RU" b="1" dirty="0" smtClean="0"/>
            <a:t> и приветствие</a:t>
          </a:r>
          <a:endParaRPr lang="ru-RU" dirty="0"/>
        </a:p>
      </dgm:t>
    </dgm:pt>
    <dgm:pt modelId="{45C957E6-90F5-4FD4-AC3F-B2EEF5CDF40B}" type="parTrans" cxnId="{41BBE1EE-62F6-4DAE-8AFC-320BA2869373}">
      <dgm:prSet/>
      <dgm:spPr/>
      <dgm:t>
        <a:bodyPr/>
        <a:lstStyle/>
        <a:p>
          <a:endParaRPr lang="ru-RU"/>
        </a:p>
      </dgm:t>
    </dgm:pt>
    <dgm:pt modelId="{4403A8C3-C071-4FF6-899A-301D7EB8791D}" type="sibTrans" cxnId="{41BBE1EE-62F6-4DAE-8AFC-320BA2869373}">
      <dgm:prSet/>
      <dgm:spPr/>
      <dgm:t>
        <a:bodyPr/>
        <a:lstStyle/>
        <a:p>
          <a:endParaRPr lang="ru-RU"/>
        </a:p>
      </dgm:t>
    </dgm:pt>
    <dgm:pt modelId="{7E7F4734-2894-48D2-8630-B182F1EEEA65}">
      <dgm:prSet/>
      <dgm:spPr/>
      <dgm:t>
        <a:bodyPr/>
        <a:lstStyle/>
        <a:p>
          <a:pPr rtl="0"/>
          <a:r>
            <a:rPr lang="ru-RU" b="1" dirty="0" smtClean="0"/>
            <a:t>Пробуждающая гимнастика в кроватках</a:t>
          </a:r>
          <a:endParaRPr lang="ru-RU" dirty="0"/>
        </a:p>
      </dgm:t>
    </dgm:pt>
    <dgm:pt modelId="{A7636E93-335A-4D72-8706-68BD73789C0C}" type="parTrans" cxnId="{48643AE4-4291-4387-ACD1-51E8C07990F9}">
      <dgm:prSet/>
      <dgm:spPr/>
      <dgm:t>
        <a:bodyPr/>
        <a:lstStyle/>
        <a:p>
          <a:endParaRPr lang="ru-RU"/>
        </a:p>
      </dgm:t>
    </dgm:pt>
    <dgm:pt modelId="{BE64A1C3-1BB4-42F6-BD74-CE267B9E19F4}" type="sibTrans" cxnId="{48643AE4-4291-4387-ACD1-51E8C07990F9}">
      <dgm:prSet/>
      <dgm:spPr/>
      <dgm:t>
        <a:bodyPr/>
        <a:lstStyle/>
        <a:p>
          <a:endParaRPr lang="ru-RU"/>
        </a:p>
      </dgm:t>
    </dgm:pt>
    <dgm:pt modelId="{560DB8C4-92F1-43A7-8C3F-64CDD8AC77D8}">
      <dgm:prSet/>
      <dgm:spPr/>
      <dgm:t>
        <a:bodyPr/>
        <a:lstStyle/>
        <a:p>
          <a:pPr rtl="0"/>
          <a:r>
            <a:rPr lang="ru-RU" b="1" dirty="0" smtClean="0"/>
            <a:t>Активное движение с элементами закаливания </a:t>
          </a:r>
          <a:endParaRPr lang="ru-RU" b="1" dirty="0"/>
        </a:p>
      </dgm:t>
    </dgm:pt>
    <dgm:pt modelId="{F229A916-8899-48D6-A511-184187F1B87C}" type="parTrans" cxnId="{E599B1E1-9988-45FC-BEFB-95F89CBBCB31}">
      <dgm:prSet/>
      <dgm:spPr/>
      <dgm:t>
        <a:bodyPr/>
        <a:lstStyle/>
        <a:p>
          <a:endParaRPr lang="ru-RU"/>
        </a:p>
      </dgm:t>
    </dgm:pt>
    <dgm:pt modelId="{090C11A2-6846-484C-A7DE-0827F2F55EF2}" type="sibTrans" cxnId="{E599B1E1-9988-45FC-BEFB-95F89CBBCB31}">
      <dgm:prSet/>
      <dgm:spPr/>
      <dgm:t>
        <a:bodyPr/>
        <a:lstStyle/>
        <a:p>
          <a:endParaRPr lang="ru-RU"/>
        </a:p>
      </dgm:t>
    </dgm:pt>
    <dgm:pt modelId="{DB7E4EB8-BAA8-4847-B213-FE0C463F7656}">
      <dgm:prSet/>
      <dgm:spPr/>
      <dgm:t>
        <a:bodyPr/>
        <a:lstStyle/>
        <a:p>
          <a:pPr rtl="0"/>
          <a:r>
            <a:rPr lang="ru-RU" b="1" dirty="0" smtClean="0"/>
            <a:t>Оздоровительная гимнастика</a:t>
          </a:r>
          <a:endParaRPr lang="ru-RU" dirty="0"/>
        </a:p>
      </dgm:t>
    </dgm:pt>
    <dgm:pt modelId="{A40B1229-EF1E-43E2-8CB7-C8C1C639958E}" type="parTrans" cxnId="{EE38D2A3-9410-46CB-B60C-5F3EF55A51DE}">
      <dgm:prSet/>
      <dgm:spPr/>
      <dgm:t>
        <a:bodyPr/>
        <a:lstStyle/>
        <a:p>
          <a:endParaRPr lang="ru-RU"/>
        </a:p>
      </dgm:t>
    </dgm:pt>
    <dgm:pt modelId="{1FFAAE8E-C05E-40B4-96DF-B081DAEB2478}" type="sibTrans" cxnId="{EE38D2A3-9410-46CB-B60C-5F3EF55A51DE}">
      <dgm:prSet/>
      <dgm:spPr/>
      <dgm:t>
        <a:bodyPr/>
        <a:lstStyle/>
        <a:p>
          <a:endParaRPr lang="ru-RU"/>
        </a:p>
      </dgm:t>
    </dgm:pt>
    <dgm:pt modelId="{37132754-4353-4037-93AE-333373A319F3}">
      <dgm:prSet/>
      <dgm:spPr/>
      <dgm:t>
        <a:bodyPr/>
        <a:lstStyle/>
        <a:p>
          <a:pPr rtl="0"/>
          <a:r>
            <a:rPr lang="ru-RU" b="1" dirty="0" smtClean="0"/>
            <a:t>Водные процедуры</a:t>
          </a:r>
          <a:endParaRPr lang="ru-RU" dirty="0"/>
        </a:p>
      </dgm:t>
    </dgm:pt>
    <dgm:pt modelId="{EE333205-AB81-4EBE-A8B6-3CDA2DA9AAE1}" type="parTrans" cxnId="{08C40B8D-09BF-4F91-8603-6310A51E54BB}">
      <dgm:prSet/>
      <dgm:spPr/>
      <dgm:t>
        <a:bodyPr/>
        <a:lstStyle/>
        <a:p>
          <a:endParaRPr lang="ru-RU"/>
        </a:p>
      </dgm:t>
    </dgm:pt>
    <dgm:pt modelId="{EC4FE528-AFCC-476A-BD9A-5F421C62DE7A}" type="sibTrans" cxnId="{08C40B8D-09BF-4F91-8603-6310A51E54BB}">
      <dgm:prSet/>
      <dgm:spPr/>
      <dgm:t>
        <a:bodyPr/>
        <a:lstStyle/>
        <a:p>
          <a:endParaRPr lang="ru-RU"/>
        </a:p>
      </dgm:t>
    </dgm:pt>
    <dgm:pt modelId="{D7C26B6A-F5B2-4B9E-94B1-D69689E2E4F7}">
      <dgm:prSet/>
      <dgm:spPr/>
      <dgm:t>
        <a:bodyPr/>
        <a:lstStyle/>
        <a:p>
          <a:pPr rtl="0"/>
          <a:r>
            <a:rPr lang="ru-RU" b="1" dirty="0" smtClean="0"/>
            <a:t>Релаксация</a:t>
          </a:r>
          <a:endParaRPr lang="ru-RU" dirty="0"/>
        </a:p>
      </dgm:t>
    </dgm:pt>
    <dgm:pt modelId="{1877EF90-0BE4-4BF6-8382-5294B93198FA}" type="parTrans" cxnId="{C88BA010-B7A5-45EB-B2F8-3054C853D16F}">
      <dgm:prSet/>
      <dgm:spPr/>
      <dgm:t>
        <a:bodyPr/>
        <a:lstStyle/>
        <a:p>
          <a:endParaRPr lang="ru-RU"/>
        </a:p>
      </dgm:t>
    </dgm:pt>
    <dgm:pt modelId="{19416822-145C-40BC-910B-BD5957813E91}" type="sibTrans" cxnId="{C88BA010-B7A5-45EB-B2F8-3054C853D16F}">
      <dgm:prSet/>
      <dgm:spPr/>
      <dgm:t>
        <a:bodyPr/>
        <a:lstStyle/>
        <a:p>
          <a:endParaRPr lang="ru-RU"/>
        </a:p>
      </dgm:t>
    </dgm:pt>
    <dgm:pt modelId="{99AA9180-648C-4979-96F9-ABFDB4F6304A}" type="pres">
      <dgm:prSet presAssocID="{BC7DD269-4487-41B3-A93A-CC58E6A50F9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760C1E2-6BAF-4154-882E-F9555279E2AC}" type="pres">
      <dgm:prSet presAssocID="{AC03043C-D869-4440-9A56-023F0F4EC24D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D75239-14EB-4D90-855A-9DF98E6740DA}" type="pres">
      <dgm:prSet presAssocID="{4403A8C3-C071-4FF6-899A-301D7EB8791D}" presName="spacer" presStyleCnt="0"/>
      <dgm:spPr/>
    </dgm:pt>
    <dgm:pt modelId="{68D263A4-6160-486B-9900-C4D3556A87D8}" type="pres">
      <dgm:prSet presAssocID="{7E7F4734-2894-48D2-8630-B182F1EEEA65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49D13D-B73F-45C3-A722-612304B41B5A}" type="pres">
      <dgm:prSet presAssocID="{BE64A1C3-1BB4-42F6-BD74-CE267B9E19F4}" presName="spacer" presStyleCnt="0"/>
      <dgm:spPr/>
    </dgm:pt>
    <dgm:pt modelId="{55E4AFD7-5662-4BA4-AD55-928174245194}" type="pres">
      <dgm:prSet presAssocID="{560DB8C4-92F1-43A7-8C3F-64CDD8AC77D8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2554E9A-ACB2-4420-8BAA-747DC5903364}" type="pres">
      <dgm:prSet presAssocID="{090C11A2-6846-484C-A7DE-0827F2F55EF2}" presName="spacer" presStyleCnt="0"/>
      <dgm:spPr/>
    </dgm:pt>
    <dgm:pt modelId="{72ED88BC-C413-4099-8431-BF53099A131C}" type="pres">
      <dgm:prSet presAssocID="{DB7E4EB8-BAA8-4847-B213-FE0C463F7656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B72220-445A-4DE3-8B60-33079C977D9C}" type="pres">
      <dgm:prSet presAssocID="{1FFAAE8E-C05E-40B4-96DF-B081DAEB2478}" presName="spacer" presStyleCnt="0"/>
      <dgm:spPr/>
    </dgm:pt>
    <dgm:pt modelId="{2EC20BB4-7AC7-45D5-9EC0-4F825F810439}" type="pres">
      <dgm:prSet presAssocID="{37132754-4353-4037-93AE-333373A319F3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396DDA-5044-4251-88D0-5F739C25E9BD}" type="pres">
      <dgm:prSet presAssocID="{EC4FE528-AFCC-476A-BD9A-5F421C62DE7A}" presName="spacer" presStyleCnt="0"/>
      <dgm:spPr/>
    </dgm:pt>
    <dgm:pt modelId="{BA4072F5-3A88-4E8C-AA51-21AAA2C68B70}" type="pres">
      <dgm:prSet presAssocID="{D7C26B6A-F5B2-4B9E-94B1-D69689E2E4F7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6A3C37E-396F-44F5-9E08-2E67E8701A95}" type="presOf" srcId="{560DB8C4-92F1-43A7-8C3F-64CDD8AC77D8}" destId="{55E4AFD7-5662-4BA4-AD55-928174245194}" srcOrd="0" destOrd="0" presId="urn:microsoft.com/office/officeart/2005/8/layout/vList2"/>
    <dgm:cxn modelId="{348C485C-D9F6-409F-A03D-D7021B699EB7}" type="presOf" srcId="{DB7E4EB8-BAA8-4847-B213-FE0C463F7656}" destId="{72ED88BC-C413-4099-8431-BF53099A131C}" srcOrd="0" destOrd="0" presId="urn:microsoft.com/office/officeart/2005/8/layout/vList2"/>
    <dgm:cxn modelId="{BA34DE3F-32DE-4AE0-9B03-98459111A370}" type="presOf" srcId="{BC7DD269-4487-41B3-A93A-CC58E6A50F9E}" destId="{99AA9180-648C-4979-96F9-ABFDB4F6304A}" srcOrd="0" destOrd="0" presId="urn:microsoft.com/office/officeart/2005/8/layout/vList2"/>
    <dgm:cxn modelId="{41BBE1EE-62F6-4DAE-8AFC-320BA2869373}" srcId="{BC7DD269-4487-41B3-A93A-CC58E6A50F9E}" destId="{AC03043C-D869-4440-9A56-023F0F4EC24D}" srcOrd="0" destOrd="0" parTransId="{45C957E6-90F5-4FD4-AC3F-B2EEF5CDF40B}" sibTransId="{4403A8C3-C071-4FF6-899A-301D7EB8791D}"/>
    <dgm:cxn modelId="{E7AD7829-B93C-4543-B045-645EC7401E3E}" type="presOf" srcId="{37132754-4353-4037-93AE-333373A319F3}" destId="{2EC20BB4-7AC7-45D5-9EC0-4F825F810439}" srcOrd="0" destOrd="0" presId="urn:microsoft.com/office/officeart/2005/8/layout/vList2"/>
    <dgm:cxn modelId="{48643AE4-4291-4387-ACD1-51E8C07990F9}" srcId="{BC7DD269-4487-41B3-A93A-CC58E6A50F9E}" destId="{7E7F4734-2894-48D2-8630-B182F1EEEA65}" srcOrd="1" destOrd="0" parTransId="{A7636E93-335A-4D72-8706-68BD73789C0C}" sibTransId="{BE64A1C3-1BB4-42F6-BD74-CE267B9E19F4}"/>
    <dgm:cxn modelId="{08C40B8D-09BF-4F91-8603-6310A51E54BB}" srcId="{BC7DD269-4487-41B3-A93A-CC58E6A50F9E}" destId="{37132754-4353-4037-93AE-333373A319F3}" srcOrd="4" destOrd="0" parTransId="{EE333205-AB81-4EBE-A8B6-3CDA2DA9AAE1}" sibTransId="{EC4FE528-AFCC-476A-BD9A-5F421C62DE7A}"/>
    <dgm:cxn modelId="{63F826CA-B960-4EE6-B966-3EC1017A4C37}" type="presOf" srcId="{D7C26B6A-F5B2-4B9E-94B1-D69689E2E4F7}" destId="{BA4072F5-3A88-4E8C-AA51-21AAA2C68B70}" srcOrd="0" destOrd="0" presId="urn:microsoft.com/office/officeart/2005/8/layout/vList2"/>
    <dgm:cxn modelId="{E599B1E1-9988-45FC-BEFB-95F89CBBCB31}" srcId="{BC7DD269-4487-41B3-A93A-CC58E6A50F9E}" destId="{560DB8C4-92F1-43A7-8C3F-64CDD8AC77D8}" srcOrd="2" destOrd="0" parTransId="{F229A916-8899-48D6-A511-184187F1B87C}" sibTransId="{090C11A2-6846-484C-A7DE-0827F2F55EF2}"/>
    <dgm:cxn modelId="{C88BA010-B7A5-45EB-B2F8-3054C853D16F}" srcId="{BC7DD269-4487-41B3-A93A-CC58E6A50F9E}" destId="{D7C26B6A-F5B2-4B9E-94B1-D69689E2E4F7}" srcOrd="5" destOrd="0" parTransId="{1877EF90-0BE4-4BF6-8382-5294B93198FA}" sibTransId="{19416822-145C-40BC-910B-BD5957813E91}"/>
    <dgm:cxn modelId="{09887134-67E7-4C71-9C66-DE5945252073}" type="presOf" srcId="{AC03043C-D869-4440-9A56-023F0F4EC24D}" destId="{7760C1E2-6BAF-4154-882E-F9555279E2AC}" srcOrd="0" destOrd="0" presId="urn:microsoft.com/office/officeart/2005/8/layout/vList2"/>
    <dgm:cxn modelId="{DD8F3637-2B11-48A8-AAB5-1D5E5BB82675}" type="presOf" srcId="{7E7F4734-2894-48D2-8630-B182F1EEEA65}" destId="{68D263A4-6160-486B-9900-C4D3556A87D8}" srcOrd="0" destOrd="0" presId="urn:microsoft.com/office/officeart/2005/8/layout/vList2"/>
    <dgm:cxn modelId="{EE38D2A3-9410-46CB-B60C-5F3EF55A51DE}" srcId="{BC7DD269-4487-41B3-A93A-CC58E6A50F9E}" destId="{DB7E4EB8-BAA8-4847-B213-FE0C463F7656}" srcOrd="3" destOrd="0" parTransId="{A40B1229-EF1E-43E2-8CB7-C8C1C639958E}" sibTransId="{1FFAAE8E-C05E-40B4-96DF-B081DAEB2478}"/>
    <dgm:cxn modelId="{B5F40B04-57F9-4C9D-8894-BE30D45839E8}" type="presParOf" srcId="{99AA9180-648C-4979-96F9-ABFDB4F6304A}" destId="{7760C1E2-6BAF-4154-882E-F9555279E2AC}" srcOrd="0" destOrd="0" presId="urn:microsoft.com/office/officeart/2005/8/layout/vList2"/>
    <dgm:cxn modelId="{60563DB5-37AD-4514-8D7F-EE643B40557F}" type="presParOf" srcId="{99AA9180-648C-4979-96F9-ABFDB4F6304A}" destId="{17D75239-14EB-4D90-855A-9DF98E6740DA}" srcOrd="1" destOrd="0" presId="urn:microsoft.com/office/officeart/2005/8/layout/vList2"/>
    <dgm:cxn modelId="{EA74D041-F8EA-4519-8F6A-BCDC631264C8}" type="presParOf" srcId="{99AA9180-648C-4979-96F9-ABFDB4F6304A}" destId="{68D263A4-6160-486B-9900-C4D3556A87D8}" srcOrd="2" destOrd="0" presId="urn:microsoft.com/office/officeart/2005/8/layout/vList2"/>
    <dgm:cxn modelId="{46666170-7939-4183-9612-844DD037B81C}" type="presParOf" srcId="{99AA9180-648C-4979-96F9-ABFDB4F6304A}" destId="{7049D13D-B73F-45C3-A722-612304B41B5A}" srcOrd="3" destOrd="0" presId="urn:microsoft.com/office/officeart/2005/8/layout/vList2"/>
    <dgm:cxn modelId="{916E3773-7D2D-4077-B590-9DB7880E7D63}" type="presParOf" srcId="{99AA9180-648C-4979-96F9-ABFDB4F6304A}" destId="{55E4AFD7-5662-4BA4-AD55-928174245194}" srcOrd="4" destOrd="0" presId="urn:microsoft.com/office/officeart/2005/8/layout/vList2"/>
    <dgm:cxn modelId="{D78F24E1-A197-491A-9EB2-673E8F1E566A}" type="presParOf" srcId="{99AA9180-648C-4979-96F9-ABFDB4F6304A}" destId="{02554E9A-ACB2-4420-8BAA-747DC5903364}" srcOrd="5" destOrd="0" presId="urn:microsoft.com/office/officeart/2005/8/layout/vList2"/>
    <dgm:cxn modelId="{30D2A98D-2106-4826-AF5A-AC5B581453BD}" type="presParOf" srcId="{99AA9180-648C-4979-96F9-ABFDB4F6304A}" destId="{72ED88BC-C413-4099-8431-BF53099A131C}" srcOrd="6" destOrd="0" presId="urn:microsoft.com/office/officeart/2005/8/layout/vList2"/>
    <dgm:cxn modelId="{C6375369-7187-410E-91A9-35295D440ACB}" type="presParOf" srcId="{99AA9180-648C-4979-96F9-ABFDB4F6304A}" destId="{68B72220-445A-4DE3-8B60-33079C977D9C}" srcOrd="7" destOrd="0" presId="urn:microsoft.com/office/officeart/2005/8/layout/vList2"/>
    <dgm:cxn modelId="{EBF70800-5AB5-46BA-B7A3-94596A0AFD89}" type="presParOf" srcId="{99AA9180-648C-4979-96F9-ABFDB4F6304A}" destId="{2EC20BB4-7AC7-45D5-9EC0-4F825F810439}" srcOrd="8" destOrd="0" presId="urn:microsoft.com/office/officeart/2005/8/layout/vList2"/>
    <dgm:cxn modelId="{FFF6C1CD-50DB-4A9F-8028-79919489CC44}" type="presParOf" srcId="{99AA9180-648C-4979-96F9-ABFDB4F6304A}" destId="{FC396DDA-5044-4251-88D0-5F739C25E9BD}" srcOrd="9" destOrd="0" presId="urn:microsoft.com/office/officeart/2005/8/layout/vList2"/>
    <dgm:cxn modelId="{97524268-89BA-42E5-8CFE-4A54F165E5B6}" type="presParOf" srcId="{99AA9180-648C-4979-96F9-ABFDB4F6304A}" destId="{BA4072F5-3A88-4E8C-AA51-21AAA2C68B70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60C1E2-6BAF-4154-882E-F9555279E2AC}">
      <dsp:nvSpPr>
        <dsp:cNvPr id="0" name=""/>
        <dsp:cNvSpPr/>
      </dsp:nvSpPr>
      <dsp:spPr>
        <a:xfrm>
          <a:off x="0" y="405381"/>
          <a:ext cx="7467600" cy="5615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Пробуждающая </a:t>
          </a:r>
          <a:r>
            <a:rPr lang="ru-RU" sz="2400" b="1" kern="1200" dirty="0" err="1" smtClean="0"/>
            <a:t>аромотерапия</a:t>
          </a:r>
          <a:r>
            <a:rPr lang="ru-RU" sz="2400" b="1" kern="1200" dirty="0" smtClean="0"/>
            <a:t> и приветствие</a:t>
          </a:r>
          <a:endParaRPr lang="ru-RU" sz="2400" kern="1200" dirty="0"/>
        </a:p>
      </dsp:txBody>
      <dsp:txXfrm>
        <a:off x="27415" y="432796"/>
        <a:ext cx="7412770" cy="506769"/>
      </dsp:txXfrm>
    </dsp:sp>
    <dsp:sp modelId="{68D263A4-6160-486B-9900-C4D3556A87D8}">
      <dsp:nvSpPr>
        <dsp:cNvPr id="0" name=""/>
        <dsp:cNvSpPr/>
      </dsp:nvSpPr>
      <dsp:spPr>
        <a:xfrm>
          <a:off x="0" y="1036101"/>
          <a:ext cx="7467600" cy="561599"/>
        </a:xfrm>
        <a:prstGeom prst="roundRect">
          <a:avLst/>
        </a:prstGeom>
        <a:solidFill>
          <a:schemeClr val="accent2">
            <a:hueOff val="1545873"/>
            <a:satOff val="-16531"/>
            <a:lumOff val="431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Пробуждающая гимнастика в кроватках</a:t>
          </a:r>
          <a:endParaRPr lang="ru-RU" sz="2400" kern="1200" dirty="0"/>
        </a:p>
      </dsp:txBody>
      <dsp:txXfrm>
        <a:off x="27415" y="1063516"/>
        <a:ext cx="7412770" cy="506769"/>
      </dsp:txXfrm>
    </dsp:sp>
    <dsp:sp modelId="{55E4AFD7-5662-4BA4-AD55-928174245194}">
      <dsp:nvSpPr>
        <dsp:cNvPr id="0" name=""/>
        <dsp:cNvSpPr/>
      </dsp:nvSpPr>
      <dsp:spPr>
        <a:xfrm>
          <a:off x="0" y="1666821"/>
          <a:ext cx="7467600" cy="561599"/>
        </a:xfrm>
        <a:prstGeom prst="roundRect">
          <a:avLst/>
        </a:prstGeom>
        <a:solidFill>
          <a:schemeClr val="accent2">
            <a:hueOff val="3091747"/>
            <a:satOff val="-33061"/>
            <a:lumOff val="86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Активное движение с элементами закаливания </a:t>
          </a:r>
          <a:endParaRPr lang="ru-RU" sz="2400" b="1" kern="1200" dirty="0"/>
        </a:p>
      </dsp:txBody>
      <dsp:txXfrm>
        <a:off x="27415" y="1694236"/>
        <a:ext cx="7412770" cy="506769"/>
      </dsp:txXfrm>
    </dsp:sp>
    <dsp:sp modelId="{72ED88BC-C413-4099-8431-BF53099A131C}">
      <dsp:nvSpPr>
        <dsp:cNvPr id="0" name=""/>
        <dsp:cNvSpPr/>
      </dsp:nvSpPr>
      <dsp:spPr>
        <a:xfrm>
          <a:off x="0" y="2297541"/>
          <a:ext cx="7467600" cy="561599"/>
        </a:xfrm>
        <a:prstGeom prst="roundRect">
          <a:avLst/>
        </a:prstGeom>
        <a:solidFill>
          <a:schemeClr val="accent2">
            <a:hueOff val="4637620"/>
            <a:satOff val="-49592"/>
            <a:lumOff val="1294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Оздоровительная гимнастика</a:t>
          </a:r>
          <a:endParaRPr lang="ru-RU" sz="2400" kern="1200" dirty="0"/>
        </a:p>
      </dsp:txBody>
      <dsp:txXfrm>
        <a:off x="27415" y="2324956"/>
        <a:ext cx="7412770" cy="506769"/>
      </dsp:txXfrm>
    </dsp:sp>
    <dsp:sp modelId="{2EC20BB4-7AC7-45D5-9EC0-4F825F810439}">
      <dsp:nvSpPr>
        <dsp:cNvPr id="0" name=""/>
        <dsp:cNvSpPr/>
      </dsp:nvSpPr>
      <dsp:spPr>
        <a:xfrm>
          <a:off x="0" y="2928261"/>
          <a:ext cx="7467600" cy="561599"/>
        </a:xfrm>
        <a:prstGeom prst="roundRect">
          <a:avLst/>
        </a:prstGeom>
        <a:solidFill>
          <a:schemeClr val="accent2">
            <a:hueOff val="6183494"/>
            <a:satOff val="-66122"/>
            <a:lumOff val="1725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Водные процедуры</a:t>
          </a:r>
          <a:endParaRPr lang="ru-RU" sz="2400" kern="1200" dirty="0"/>
        </a:p>
      </dsp:txBody>
      <dsp:txXfrm>
        <a:off x="27415" y="2955676"/>
        <a:ext cx="7412770" cy="506769"/>
      </dsp:txXfrm>
    </dsp:sp>
    <dsp:sp modelId="{BA4072F5-3A88-4E8C-AA51-21AAA2C68B70}">
      <dsp:nvSpPr>
        <dsp:cNvPr id="0" name=""/>
        <dsp:cNvSpPr/>
      </dsp:nvSpPr>
      <dsp:spPr>
        <a:xfrm>
          <a:off x="0" y="3558981"/>
          <a:ext cx="7467600" cy="561599"/>
        </a:xfrm>
        <a:prstGeom prst="roundRect">
          <a:avLst/>
        </a:prstGeom>
        <a:solidFill>
          <a:schemeClr val="accent2">
            <a:hueOff val="7729367"/>
            <a:satOff val="-82653"/>
            <a:lumOff val="215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Релаксация</a:t>
          </a:r>
          <a:endParaRPr lang="ru-RU" sz="2400" kern="1200" dirty="0"/>
        </a:p>
      </dsp:txBody>
      <dsp:txXfrm>
        <a:off x="27415" y="3586396"/>
        <a:ext cx="7412770" cy="5067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FCD-4ECA-4814-A270-64D549FEE957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240BD-7E9D-4943-B315-3FFEF27A55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FCD-4ECA-4814-A270-64D549FEE957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240BD-7E9D-4943-B315-3FFEF27A55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FCD-4ECA-4814-A270-64D549FEE957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240BD-7E9D-4943-B315-3FFEF27A55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FCD-4ECA-4814-A270-64D549FEE957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240BD-7E9D-4943-B315-3FFEF27A55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FCD-4ECA-4814-A270-64D549FEE957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240BD-7E9D-4943-B315-3FFEF27A55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FCD-4ECA-4814-A270-64D549FEE957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240BD-7E9D-4943-B315-3FFEF27A55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FCD-4ECA-4814-A270-64D549FEE957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240BD-7E9D-4943-B315-3FFEF27A55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FCD-4ECA-4814-A270-64D549FEE957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30240BD-7E9D-4943-B315-3FFEF27A559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FCD-4ECA-4814-A270-64D549FEE957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240BD-7E9D-4943-B315-3FFEF27A55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93FCD-4ECA-4814-A270-64D549FEE957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E30240BD-7E9D-4943-B315-3FFEF27A55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24B93FCD-4ECA-4814-A270-64D549FEE957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240BD-7E9D-4943-B315-3FFEF27A559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олилиния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4B93FCD-4ECA-4814-A270-64D549FEE957}" type="datetimeFigureOut">
              <a:rPr lang="ru-RU" smtClean="0"/>
              <a:pPr/>
              <a:t>31.10.2023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E30240BD-7E9D-4943-B315-3FFEF27A559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Downloads\&#1052;&#1091;&#1079;&#1099;&#1082;&#1072;\sportivnoe_privetstvie.mp3" TargetMode="Externa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Downloads\&#1052;&#1091;&#1079;&#1099;&#1082;&#1072;\tsveti.mp3" TargetMode="Externa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wnloads\&#1052;&#1091;&#1079;&#1099;&#1082;&#1072;\serdtse.mp3" TargetMode="External"/><Relationship Id="rId5" Type="http://schemas.openxmlformats.org/officeDocument/2006/relationships/image" Target="../media/image78.png"/><Relationship Id="rId4" Type="http://schemas.openxmlformats.org/officeDocument/2006/relationships/image" Target="../media/image7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seven%207\Desktop\&#1052;&#1091;&#1079;&#1099;&#1082;&#1072;%20&#1051;&#1077;&#1089;&#1072;%20-%20Alizbar%20-%20&#1055;&#1088;&#1086;&#1073;&#1091;&#1078;&#1076;&#1077;&#1085;&#1080;&#1077;.mp3" TargetMode="Externa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4.xml"/><Relationship Id="rId1" Type="http://schemas.openxmlformats.org/officeDocument/2006/relationships/audio" Target="file:///C:\Downloads\&#1052;&#1091;&#1079;&#1099;&#1082;&#1072;\veselaya_zaryadka.mp3" TargetMode="Externa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7158" y="3786190"/>
            <a:ext cx="6400800" cy="1428760"/>
          </a:xfrm>
        </p:spPr>
        <p:txBody>
          <a:bodyPr>
            <a:noAutofit/>
          </a:bodyPr>
          <a:lstStyle/>
          <a:p>
            <a:pPr algn="l"/>
            <a:r>
              <a:rPr lang="ru-RU" sz="3200" dirty="0" smtClean="0">
                <a:ln w="18415" cmpd="sng">
                  <a:noFill/>
                  <a:prstDash val="solid"/>
                </a:ln>
                <a:solidFill>
                  <a:srgbClr val="03E7AB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autilus Pompilius" pitchFamily="50" charset="-52"/>
              </a:rPr>
              <a:t> </a:t>
            </a:r>
            <a:r>
              <a:rPr lang="ru-RU" sz="3200" smtClean="0">
                <a:ln w="18415" cmpd="sng">
                  <a:noFill/>
                  <a:prstDash val="solid"/>
                </a:ln>
                <a:solidFill>
                  <a:srgbClr val="03E7AB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autilus Pompilius" pitchFamily="50" charset="-52"/>
              </a:rPr>
              <a:t>вторая младшая  группа </a:t>
            </a:r>
            <a:endParaRPr lang="ru-RU" sz="3200" dirty="0" smtClean="0">
              <a:ln w="18415" cmpd="sng">
                <a:noFill/>
                <a:prstDash val="solid"/>
              </a:ln>
              <a:solidFill>
                <a:srgbClr val="03E7AB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autilus Pompilius" pitchFamily="50" charset="-52"/>
            </a:endParaRPr>
          </a:p>
          <a:p>
            <a:pPr algn="l"/>
            <a:endParaRPr lang="ru-RU" sz="3200" dirty="0">
              <a:ln w="18415" cmpd="sng">
                <a:noFill/>
                <a:prstDash val="solid"/>
              </a:ln>
              <a:solidFill>
                <a:srgbClr val="03E7AB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Nautilus Pompilius" pitchFamily="50" charset="-52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57158" y="857232"/>
            <a:ext cx="82868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Nautilus Pompilius" pitchFamily="50" charset="-52"/>
              </a:rPr>
              <a:t>Оздоровительная гимнастика после сна с элементами закаливания</a:t>
            </a:r>
            <a:endParaRPr lang="ru-RU" sz="4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0333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286380" y="285728"/>
            <a:ext cx="36576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DSC0334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85720" y="1500174"/>
            <a:ext cx="4714908" cy="35361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DSC033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3500438"/>
            <a:ext cx="3619493" cy="27146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l="-38000" r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03190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214282" y="214290"/>
            <a:ext cx="4286280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DSC03193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572000" y="3321843"/>
            <a:ext cx="4371980" cy="32789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sportivnoe_privetstvi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428596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48000" r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0321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80972" y="642918"/>
            <a:ext cx="4219590" cy="56261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DSC0321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31569" y="642918"/>
            <a:ext cx="4198149" cy="5643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32000" r="-3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autilus Pompilius" pitchFamily="50" charset="-52"/>
              </a:rPr>
              <a:t>«Рижский» метод закаливания</a:t>
            </a:r>
            <a:b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autilus Pompilius" pitchFamily="50" charset="-52"/>
              </a:rPr>
            </a:br>
            <a:endParaRPr lang="ru-RU" dirty="0">
              <a:latin typeface="Nautilus Pompilius" pitchFamily="50" charset="-52"/>
            </a:endParaRPr>
          </a:p>
        </p:txBody>
      </p:sp>
      <p:pic>
        <p:nvPicPr>
          <p:cNvPr id="6" name="Содержимое 5" descr="DSC0333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00033" y="1000108"/>
            <a:ext cx="3905277" cy="2928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Содержимое 6" descr="DSC03338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24375" y="3214686"/>
            <a:ext cx="4133853" cy="3100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0334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00100" y="1500174"/>
            <a:ext cx="6898771" cy="5174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28596" y="214290"/>
            <a:ext cx="82153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autilus Pompilius" pitchFamily="50" charset="-52"/>
              </a:rPr>
              <a:t>Игровая дыхательная гимнастика</a:t>
            </a:r>
            <a:endParaRPr lang="ru-RU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autilus Pompilius" pitchFamily="50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47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321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714348" y="285728"/>
            <a:ext cx="36576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Содержимое 6" descr="DSC03213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785786" y="3357562"/>
            <a:ext cx="36576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к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86314" y="285728"/>
            <a:ext cx="3643338" cy="5643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34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357166"/>
            <a:ext cx="8327531" cy="62456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34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14290"/>
            <a:ext cx="8429684" cy="6322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l="-47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DSC03352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571472" y="785794"/>
            <a:ext cx="3929090" cy="5705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Содержимое 8" descr="DSC03360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786314" y="785794"/>
            <a:ext cx="3714773" cy="2786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autilus Pompilius" pitchFamily="50" charset="-52"/>
              </a:rPr>
              <a:t>Профилактика плоскостопия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autilus Pompilius" pitchFamily="50" charset="-52"/>
            </a:endParaRPr>
          </a:p>
        </p:txBody>
      </p:sp>
      <p:pic>
        <p:nvPicPr>
          <p:cNvPr id="10" name="Рисунок 9" descr="DSC0335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6314" y="3714752"/>
            <a:ext cx="3714776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tsveti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142844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DSC0322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785786" y="357166"/>
            <a:ext cx="36576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Содержимое 7" descr="DSC03202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4929190" y="428604"/>
            <a:ext cx="36576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DSC032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5786" y="3429000"/>
            <a:ext cx="3643338" cy="2732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DSC032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29190" y="3357562"/>
            <a:ext cx="3643338" cy="2732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85918" y="1428736"/>
            <a:ext cx="8186766" cy="635798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i="1" dirty="0" smtClean="0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rgbClr val="660033"/>
                </a:solidFill>
                <a:latin typeface="Nautilus Pompilius" pitchFamily="50" charset="-52"/>
              </a:rPr>
              <a:t>Я не боюсь ещё раз повторить:</a:t>
            </a:r>
            <a:endParaRPr lang="ru-RU" sz="2800" dirty="0" smtClean="0">
              <a:ln>
                <a:solidFill>
                  <a:schemeClr val="accent1">
                    <a:lumMod val="10000"/>
                  </a:schemeClr>
                </a:solidFill>
              </a:ln>
              <a:solidFill>
                <a:srgbClr val="660033"/>
              </a:solidFill>
              <a:latin typeface="Nautilus Pompilius" pitchFamily="50" charset="-52"/>
            </a:endParaRPr>
          </a:p>
          <a:p>
            <a:pPr>
              <a:buNone/>
            </a:pPr>
            <a:r>
              <a:rPr lang="ru-RU" sz="2800" i="1" dirty="0" smtClean="0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rgbClr val="660033"/>
                </a:solidFill>
                <a:latin typeface="Nautilus Pompilius" pitchFamily="50" charset="-52"/>
              </a:rPr>
              <a:t>Забота о здоровье-</a:t>
            </a:r>
            <a:endParaRPr lang="ru-RU" sz="2800" dirty="0" smtClean="0">
              <a:ln>
                <a:solidFill>
                  <a:schemeClr val="accent1">
                    <a:lumMod val="10000"/>
                  </a:schemeClr>
                </a:solidFill>
              </a:ln>
              <a:solidFill>
                <a:srgbClr val="660033"/>
              </a:solidFill>
              <a:latin typeface="Nautilus Pompilius" pitchFamily="50" charset="-52"/>
            </a:endParaRPr>
          </a:p>
          <a:p>
            <a:pPr>
              <a:buNone/>
            </a:pPr>
            <a:r>
              <a:rPr lang="ru-RU" sz="2800" i="1" dirty="0" smtClean="0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rgbClr val="660033"/>
                </a:solidFill>
                <a:latin typeface="Nautilus Pompilius" pitchFamily="50" charset="-52"/>
              </a:rPr>
              <a:t>это важнейший труд воспитателя.</a:t>
            </a:r>
            <a:endParaRPr lang="ru-RU" sz="2800" dirty="0" smtClean="0">
              <a:ln>
                <a:solidFill>
                  <a:schemeClr val="accent1">
                    <a:lumMod val="10000"/>
                  </a:schemeClr>
                </a:solidFill>
              </a:ln>
              <a:solidFill>
                <a:srgbClr val="660033"/>
              </a:solidFill>
              <a:latin typeface="Nautilus Pompilius" pitchFamily="50" charset="-52"/>
            </a:endParaRPr>
          </a:p>
          <a:p>
            <a:pPr>
              <a:buNone/>
            </a:pPr>
            <a:r>
              <a:rPr lang="ru-RU" sz="2800" i="1" dirty="0" smtClean="0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rgbClr val="660033"/>
                </a:solidFill>
                <a:latin typeface="Nautilus Pompilius" pitchFamily="50" charset="-52"/>
              </a:rPr>
              <a:t>От жизнерадостности, бодрости детей</a:t>
            </a:r>
            <a:endParaRPr lang="ru-RU" sz="2800" dirty="0" smtClean="0">
              <a:ln>
                <a:solidFill>
                  <a:schemeClr val="accent1">
                    <a:lumMod val="10000"/>
                  </a:schemeClr>
                </a:solidFill>
              </a:ln>
              <a:solidFill>
                <a:srgbClr val="660033"/>
              </a:solidFill>
              <a:latin typeface="Nautilus Pompilius" pitchFamily="50" charset="-52"/>
            </a:endParaRPr>
          </a:p>
          <a:p>
            <a:pPr>
              <a:buNone/>
            </a:pPr>
            <a:r>
              <a:rPr lang="ru-RU" sz="2800" i="1" dirty="0" smtClean="0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rgbClr val="660033"/>
                </a:solidFill>
                <a:latin typeface="Nautilus Pompilius" pitchFamily="50" charset="-52"/>
              </a:rPr>
              <a:t>Зависит их духовная жизнь,</a:t>
            </a:r>
            <a:endParaRPr lang="ru-RU" sz="2800" dirty="0" smtClean="0">
              <a:ln>
                <a:solidFill>
                  <a:schemeClr val="accent1">
                    <a:lumMod val="10000"/>
                  </a:schemeClr>
                </a:solidFill>
              </a:ln>
              <a:solidFill>
                <a:srgbClr val="660033"/>
              </a:solidFill>
              <a:latin typeface="Nautilus Pompilius" pitchFamily="50" charset="-52"/>
            </a:endParaRPr>
          </a:p>
          <a:p>
            <a:pPr>
              <a:buNone/>
            </a:pPr>
            <a:r>
              <a:rPr lang="ru-RU" sz="2800" i="1" dirty="0" smtClean="0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rgbClr val="660033"/>
                </a:solidFill>
                <a:latin typeface="Nautilus Pompilius" pitchFamily="50" charset="-52"/>
              </a:rPr>
              <a:t>Мировоззрение, умственное развитие,</a:t>
            </a:r>
            <a:endParaRPr lang="ru-RU" sz="2800" dirty="0" smtClean="0">
              <a:ln>
                <a:solidFill>
                  <a:schemeClr val="accent1">
                    <a:lumMod val="10000"/>
                  </a:schemeClr>
                </a:solidFill>
              </a:ln>
              <a:solidFill>
                <a:srgbClr val="660033"/>
              </a:solidFill>
              <a:latin typeface="Nautilus Pompilius" pitchFamily="50" charset="-52"/>
            </a:endParaRPr>
          </a:p>
          <a:p>
            <a:pPr>
              <a:buNone/>
            </a:pPr>
            <a:r>
              <a:rPr lang="ru-RU" sz="2800" i="1" dirty="0" smtClean="0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rgbClr val="660033"/>
                </a:solidFill>
                <a:latin typeface="Nautilus Pompilius" pitchFamily="50" charset="-52"/>
              </a:rPr>
              <a:t>Прочность знаний, вера в свои силы</a:t>
            </a:r>
            <a:endParaRPr lang="ru-RU" sz="2800" dirty="0" smtClean="0">
              <a:ln>
                <a:solidFill>
                  <a:schemeClr val="accent1">
                    <a:lumMod val="10000"/>
                  </a:schemeClr>
                </a:solidFill>
              </a:ln>
              <a:solidFill>
                <a:srgbClr val="660033"/>
              </a:solidFill>
              <a:latin typeface="Nautilus Pompilius" pitchFamily="50" charset="-52"/>
            </a:endParaRPr>
          </a:p>
          <a:p>
            <a:pPr>
              <a:buNone/>
            </a:pPr>
            <a:r>
              <a:rPr lang="ru-RU" sz="2800" i="1" dirty="0" smtClean="0">
                <a:ln>
                  <a:solidFill>
                    <a:schemeClr val="accent1">
                      <a:lumMod val="10000"/>
                    </a:schemeClr>
                  </a:solidFill>
                </a:ln>
                <a:solidFill>
                  <a:srgbClr val="660033"/>
                </a:solidFill>
                <a:latin typeface="Nautilus Pompilius" pitchFamily="50" charset="-52"/>
              </a:rPr>
              <a:t>В.А. Сухомлинский</a:t>
            </a:r>
            <a:endParaRPr lang="ru-RU" sz="2800" dirty="0">
              <a:ln>
                <a:solidFill>
                  <a:schemeClr val="accent1">
                    <a:lumMod val="10000"/>
                  </a:schemeClr>
                </a:solidFill>
              </a:ln>
              <a:solidFill>
                <a:srgbClr val="660033"/>
              </a:solidFill>
              <a:latin typeface="Nautilus Pompilius" pitchFamily="50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03400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214290"/>
            <a:ext cx="4357718" cy="3268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Содержимое 7" descr="DSC0320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0629" y="214290"/>
            <a:ext cx="3929090" cy="6429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DSC032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58" y="3643314"/>
            <a:ext cx="4357718" cy="30003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48000" r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autilus Pompilius" pitchFamily="50" charset="-52"/>
              </a:rPr>
              <a:t>Профилактика нарушений</a:t>
            </a:r>
          </a:p>
          <a:p>
            <a:pPr algn="ctr"/>
            <a:r>
              <a:rPr lang="ru-RU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autilus Pompilius" pitchFamily="50" charset="-52"/>
              </a:rPr>
              <a:t>осанки</a:t>
            </a:r>
            <a:endParaRPr lang="ru-RU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autilus Pompilius" pitchFamily="50" charset="-52"/>
            </a:endParaRPr>
          </a:p>
        </p:txBody>
      </p:sp>
      <p:pic>
        <p:nvPicPr>
          <p:cNvPr id="6" name="Содержимое 5" descr="DSC0325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142976" y="1428736"/>
            <a:ext cx="6898771" cy="51740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32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85786" y="571480"/>
            <a:ext cx="7572428" cy="56793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32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57686" y="214290"/>
            <a:ext cx="4207940" cy="31559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DSC0326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3" y="3500438"/>
            <a:ext cx="4095746" cy="30718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Содержимое 5" descr="DSC032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9124" y="3500438"/>
            <a:ext cx="4143404" cy="31075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50000" r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337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71472" y="285728"/>
            <a:ext cx="3843852" cy="28828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IMG_04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5994" y="285728"/>
            <a:ext cx="4263757" cy="6000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DSC0337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3286124"/>
            <a:ext cx="3857620" cy="3000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338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00034" y="285728"/>
            <a:ext cx="8168217" cy="6126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53000" r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0337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85720" y="214290"/>
            <a:ext cx="8572561" cy="64294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autilus Pompilius" pitchFamily="50" charset="-52"/>
              </a:rPr>
              <a:t>Самомассаж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autilus Pompilius" pitchFamily="50" charset="-52"/>
            </a:endParaRPr>
          </a:p>
        </p:txBody>
      </p:sp>
      <p:pic>
        <p:nvPicPr>
          <p:cNvPr id="8" name="Содержимое 7" descr="DSC0323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844" y="1643050"/>
            <a:ext cx="4381530" cy="328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DSC0323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7" y="1643049"/>
            <a:ext cx="4357719" cy="32682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DSC032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43438" y="142852"/>
            <a:ext cx="4286280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Содержимое 6" descr="DSC0323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142851"/>
            <a:ext cx="4286280" cy="32147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Содержимое 7" descr="DSC0324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3438" y="3429000"/>
            <a:ext cx="4286280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DSC032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4282" y="3429000"/>
            <a:ext cx="4286249" cy="3214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38000" r="-3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0329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42844" y="142852"/>
            <a:ext cx="4286279" cy="32147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DSC0330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72000" y="3339701"/>
            <a:ext cx="4416977" cy="33127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85728"/>
            <a:ext cx="8358246" cy="6572272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3600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solidFill>
                  <a:srgbClr val="0070C0"/>
                </a:solidFill>
                <a:latin typeface="Nautilus Pompilius" pitchFamily="50" charset="-52"/>
              </a:rPr>
              <a:t>Цель оздоровительной гимнастики : </a:t>
            </a:r>
          </a:p>
          <a:p>
            <a:pPr>
              <a:buNone/>
            </a:pPr>
            <a:r>
              <a:rPr lang="ru-RU" sz="3600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solidFill>
                  <a:srgbClr val="002060"/>
                </a:solidFill>
                <a:latin typeface="Nautilus Pompilius" pitchFamily="50" charset="-52"/>
              </a:rPr>
              <a:t>Сформировать  у ребенка привычку к здоровому образу жизни. </a:t>
            </a:r>
          </a:p>
          <a:p>
            <a:pPr>
              <a:buNone/>
            </a:pPr>
            <a:endParaRPr lang="ru-RU" sz="3600" dirty="0" smtClean="0">
              <a:ln>
                <a:solidFill>
                  <a:schemeClr val="tx2">
                    <a:lumMod val="10000"/>
                  </a:schemeClr>
                </a:solidFill>
              </a:ln>
              <a:solidFill>
                <a:srgbClr val="002060"/>
              </a:solidFill>
              <a:latin typeface="Nautilus Pompilius" pitchFamily="50" charset="-52"/>
            </a:endParaRPr>
          </a:p>
          <a:p>
            <a:pPr>
              <a:buNone/>
            </a:pPr>
            <a:r>
              <a:rPr lang="ru-RU" sz="3600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solidFill>
                  <a:srgbClr val="0070C0"/>
                </a:solidFill>
                <a:latin typeface="Nautilus Pompilius" pitchFamily="50" charset="-52"/>
              </a:rPr>
              <a:t>Задачи: </a:t>
            </a:r>
          </a:p>
          <a:p>
            <a:pPr>
              <a:buFont typeface="Arial" pitchFamily="34" charset="0"/>
              <a:buChar char="•"/>
            </a:pPr>
            <a:r>
              <a:rPr lang="ru-RU" sz="3600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solidFill>
                  <a:srgbClr val="002060"/>
                </a:solidFill>
                <a:latin typeface="Nautilus Pompilius" pitchFamily="50" charset="-52"/>
              </a:rPr>
              <a:t>Обучающие задачи. Учить выполнять упражнения из разных исходных положений, добиваясь естественности, лёгкости.</a:t>
            </a:r>
          </a:p>
          <a:p>
            <a:pPr>
              <a:buFont typeface="Arial" pitchFamily="34" charset="0"/>
              <a:buChar char="•"/>
            </a:pPr>
            <a:r>
              <a:rPr lang="ru-RU" sz="3600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solidFill>
                  <a:srgbClr val="002060"/>
                </a:solidFill>
                <a:latin typeface="Nautilus Pompilius" pitchFamily="50" charset="-52"/>
              </a:rPr>
              <a:t>Развивающие задачи. Развивать координацию движений рук и ног, ловкость, умение ориентироваться в пространстве. Закреплять двигательные навыки. </a:t>
            </a:r>
          </a:p>
          <a:p>
            <a:pPr>
              <a:buFont typeface="Arial" pitchFamily="34" charset="0"/>
              <a:buChar char="•"/>
            </a:pPr>
            <a:r>
              <a:rPr lang="ru-RU" sz="3600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solidFill>
                  <a:srgbClr val="002060"/>
                </a:solidFill>
                <a:latin typeface="Nautilus Pompilius" pitchFamily="50" charset="-52"/>
              </a:rPr>
              <a:t>Воспитывающие задачи. Воспитывать осознанное отношение детей к своему здоровью. </a:t>
            </a:r>
          </a:p>
          <a:p>
            <a:pPr>
              <a:buFont typeface="Arial" pitchFamily="34" charset="0"/>
              <a:buChar char="•"/>
            </a:pPr>
            <a:r>
              <a:rPr lang="ru-RU" sz="3600" dirty="0" smtClean="0">
                <a:ln>
                  <a:solidFill>
                    <a:schemeClr val="tx2">
                      <a:lumMod val="10000"/>
                    </a:schemeClr>
                  </a:solidFill>
                </a:ln>
                <a:solidFill>
                  <a:srgbClr val="002060"/>
                </a:solidFill>
                <a:latin typeface="Nautilus Pompilius" pitchFamily="50" charset="-52"/>
              </a:rPr>
              <a:t>Здоровье сберегающая задача. Наращивание мышечного корсета, предупреждение или коррекция плоскостопия, предупреждение или коррекция нарушения осанки, закаливание организма</a:t>
            </a:r>
          </a:p>
          <a:p>
            <a:endParaRPr lang="ru-RU" dirty="0">
              <a:ln>
                <a:solidFill>
                  <a:schemeClr val="tx2">
                    <a:lumMod val="10000"/>
                  </a:schemeClr>
                </a:solidFill>
              </a:ln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86766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autilus Pompilius" pitchFamily="50" charset="-52"/>
              </a:rPr>
              <a:t>Водные процедуры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autilus Pompilius" pitchFamily="50" charset="-52"/>
            </a:endParaRPr>
          </a:p>
        </p:txBody>
      </p:sp>
      <p:pic>
        <p:nvPicPr>
          <p:cNvPr id="11" name="Содержимое 10" descr="IMG_045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0628" y="1500174"/>
            <a:ext cx="3649864" cy="48664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Содержимое 9" descr="IMG_0454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500034" y="1500174"/>
            <a:ext cx="3630227" cy="4840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046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643174" y="571480"/>
            <a:ext cx="4326747" cy="5768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IMG_046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642918"/>
            <a:ext cx="4166012" cy="5554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IMG_046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86314" y="642918"/>
            <a:ext cx="4166012" cy="55546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48000" r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autilus Pompilius" pitchFamily="50" charset="-52"/>
              </a:rPr>
              <a:t>Фитбол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autilus Pompilius" pitchFamily="50" charset="-52"/>
            </a:endParaRPr>
          </a:p>
        </p:txBody>
      </p:sp>
      <p:pic>
        <p:nvPicPr>
          <p:cNvPr id="4" name="Содержимое 3" descr="IMG_042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71538" y="1357298"/>
            <a:ext cx="7143800" cy="5214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39000" r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042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844" y="142852"/>
            <a:ext cx="4214842" cy="31611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IMG_04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357586"/>
            <a:ext cx="4476749" cy="33575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autilus Pompilius" pitchFamily="50" charset="-52"/>
              </a:rPr>
              <a:t>Релаксация и музыкотерапия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autilus Pompilius" pitchFamily="50" charset="-52"/>
            </a:endParaRPr>
          </a:p>
        </p:txBody>
      </p:sp>
      <p:pic>
        <p:nvPicPr>
          <p:cNvPr id="4" name="Содержимое 3" descr="IMG_043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2844" y="1214422"/>
            <a:ext cx="4398441" cy="32988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IMG_04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3357562"/>
            <a:ext cx="4286248" cy="32146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serdtse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428596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39000" r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58204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autilus Pompilius" pitchFamily="50" charset="-52"/>
              </a:rPr>
              <a:t>Психогимнастика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autilus Pompilius" pitchFamily="50" charset="-52"/>
            </a:endParaRPr>
          </a:p>
        </p:txBody>
      </p:sp>
      <p:pic>
        <p:nvPicPr>
          <p:cNvPr id="4" name="Содержимое 3" descr="DSC03248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49742" y="1142984"/>
            <a:ext cx="4350820" cy="32631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 descr="DSC032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3500438"/>
            <a:ext cx="4357686" cy="32682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7467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14282" y="214290"/>
            <a:ext cx="858185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autilus Pompilius" pitchFamily="50" charset="-52"/>
              </a:rPr>
              <a:t>Этапы гимнастики после сна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autilus Pompilius" pitchFamily="50" charset="-5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DSC0330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85918" y="1785926"/>
            <a:ext cx="5596481" cy="41973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autilus Pompilius" pitchFamily="50" charset="-52"/>
              </a:rPr>
              <a:t>Пробуждающая </a:t>
            </a:r>
            <a:r>
              <a:rPr lang="ru-RU" sz="4000" b="1" dirty="0" err="1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autilus Pompilius" pitchFamily="50" charset="-52"/>
              </a:rPr>
              <a:t>аромотерапия</a:t>
            </a:r>
            <a:r>
              <a:rPr lang="ru-RU" sz="4000" b="1" dirty="0" smtClean="0">
                <a:ln w="11430"/>
                <a:solidFill>
                  <a:srgbClr val="FF3399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Nautilus Pompilius" pitchFamily="50" charset="-52"/>
              </a:rPr>
              <a:t> и приветствие </a:t>
            </a:r>
            <a:endParaRPr lang="ru-RU" sz="4000" b="1" dirty="0">
              <a:ln w="11430"/>
              <a:solidFill>
                <a:srgbClr val="FF3399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Nautilus Pompilius" pitchFamily="50" charset="-52"/>
            </a:endParaRPr>
          </a:p>
        </p:txBody>
      </p:sp>
      <p:pic>
        <p:nvPicPr>
          <p:cNvPr id="8" name="Музыка Леса - Alizbar - Пробуждение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285720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17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30000" r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autilus Pompilius" pitchFamily="50" charset="-52"/>
              </a:rPr>
              <a:t>Пробуждающая гимнастика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autilus Pompilius" pitchFamily="50" charset="-52"/>
            </a:endParaRPr>
          </a:p>
        </p:txBody>
      </p:sp>
      <p:pic>
        <p:nvPicPr>
          <p:cNvPr id="11" name="Содержимое 10" descr="DSC0330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3143248"/>
            <a:ext cx="36576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Содержимое 13" descr="DSC0331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00562" y="1714488"/>
            <a:ext cx="36576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DSC033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785794"/>
            <a:ext cx="3943352" cy="27860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DSC0332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71472" y="3643314"/>
            <a:ext cx="3929090" cy="28575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DSC033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3438" y="785795"/>
            <a:ext cx="3786214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DSC033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3438" y="3661150"/>
            <a:ext cx="3786214" cy="28396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print">
            <a:lum/>
          </a:blip>
          <a:srcRect/>
          <a:stretch>
            <a:fillRect l="-48000" r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DSC03328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357158" y="3429000"/>
            <a:ext cx="36576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Содержимое 9" descr="DSC03331.JPG"/>
          <p:cNvPicPr>
            <a:picLocks noGrp="1" noChangeAspect="1"/>
          </p:cNvPicPr>
          <p:nvPr>
            <p:ph sz="half" idx="1"/>
          </p:nvPr>
        </p:nvPicPr>
        <p:blipFill>
          <a:blip r:embed="rId5" cstate="print"/>
          <a:stretch>
            <a:fillRect/>
          </a:stretch>
        </p:blipFill>
        <p:spPr>
          <a:xfrm>
            <a:off x="357158" y="500042"/>
            <a:ext cx="3657600" cy="2743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DSC033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9124" y="500042"/>
            <a:ext cx="4286280" cy="5643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veselaya_zaryadka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tretch>
            <a:fillRect/>
          </a:stretch>
        </p:blipFill>
        <p:spPr>
          <a:xfrm>
            <a:off x="285720" y="635795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1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44000" r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DSC0333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588763" y="1214422"/>
            <a:ext cx="3683805" cy="4911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Содержимое 8" descr="DSC0334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786314" y="1214422"/>
            <a:ext cx="3683805" cy="49117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285984" y="357166"/>
            <a:ext cx="455765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autilus Pompilius" pitchFamily="50" charset="-52"/>
              </a:rPr>
              <a:t>Дорожка здоровья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хническая">
  <a:themeElements>
    <a:clrScheme name="Другая 11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8D8D8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Техническая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Техниче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544</TotalTime>
  <Words>186</Words>
  <Application>Microsoft Office PowerPoint</Application>
  <PresentationFormat>Экран (4:3)</PresentationFormat>
  <Paragraphs>38</Paragraphs>
  <Slides>36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Техническая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«Рижский» метод закаливания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Самомассаж</vt:lpstr>
      <vt:lpstr>Презентация PowerPoint</vt:lpstr>
      <vt:lpstr>Презентация PowerPoint</vt:lpstr>
      <vt:lpstr>Водные процедуры</vt:lpstr>
      <vt:lpstr>Презентация PowerPoint</vt:lpstr>
      <vt:lpstr>Презентация PowerPoint</vt:lpstr>
      <vt:lpstr>Фитбол</vt:lpstr>
      <vt:lpstr>Презентация PowerPoint</vt:lpstr>
      <vt:lpstr>Релаксация и музыкотерапия</vt:lpstr>
      <vt:lpstr>Психогимнастика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Оздоровительная гимнастика после сна с элементами закаливания</dc:title>
  <dc:creator>Пользователь</dc:creator>
  <cp:lastModifiedBy>Володя</cp:lastModifiedBy>
  <cp:revision>60</cp:revision>
  <dcterms:created xsi:type="dcterms:W3CDTF">2014-02-10T12:22:48Z</dcterms:created>
  <dcterms:modified xsi:type="dcterms:W3CDTF">2023-10-31T11:06:23Z</dcterms:modified>
</cp:coreProperties>
</file>