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80" r:id="rId11"/>
    <p:sldId id="281" r:id="rId12"/>
    <p:sldId id="268" r:id="rId13"/>
    <p:sldId id="270" r:id="rId14"/>
    <p:sldId id="269" r:id="rId15"/>
    <p:sldId id="272" r:id="rId16"/>
    <p:sldId id="282" r:id="rId17"/>
    <p:sldId id="284" r:id="rId18"/>
    <p:sldId id="275" r:id="rId19"/>
    <p:sldId id="278" r:id="rId20"/>
    <p:sldId id="276" r:id="rId21"/>
    <p:sldId id="277" r:id="rId22"/>
    <p:sldId id="273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B28E4-BD54-4F84-98FA-8759D26C3929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B3B7-5A49-4095-B55A-B7AEDB31E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95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B3B7-5A49-4095-B55A-B7AEDB31EC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39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B3B7-5A49-4095-B55A-B7AEDB31ECC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99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6350"/>
            <a:ext cx="9144000" cy="2946400"/>
          </a:xfrm>
          <a:prstGeom prst="rect">
            <a:avLst/>
          </a:prstGeom>
          <a:solidFill>
            <a:srgbClr val="1F5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gray">
          <a:xfrm>
            <a:off x="-14288" y="1931988"/>
            <a:ext cx="9158288" cy="2506662"/>
          </a:xfrm>
          <a:custGeom>
            <a:avLst/>
            <a:gdLst>
              <a:gd name="T0" fmla="*/ 0 w 5769"/>
              <a:gd name="T1" fmla="*/ 465 h 1579"/>
              <a:gd name="T2" fmla="*/ 2916 w 5769"/>
              <a:gd name="T3" fmla="*/ 18 h 1579"/>
              <a:gd name="T4" fmla="*/ 5769 w 5769"/>
              <a:gd name="T5" fmla="*/ 475 h 1579"/>
              <a:gd name="T6" fmla="*/ 5766 w 5769"/>
              <a:gd name="T7" fmla="*/ 1579 h 1579"/>
              <a:gd name="T8" fmla="*/ 6 w 5769"/>
              <a:gd name="T9" fmla="*/ 1579 h 1579"/>
              <a:gd name="T10" fmla="*/ 0 w 5769"/>
              <a:gd name="T11" fmla="*/ 465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9" h="1579">
                <a:moveTo>
                  <a:pt x="0" y="465"/>
                </a:moveTo>
                <a:cubicBezTo>
                  <a:pt x="722" y="228"/>
                  <a:pt x="1673" y="36"/>
                  <a:pt x="2916" y="18"/>
                </a:cubicBezTo>
                <a:cubicBezTo>
                  <a:pt x="4159" y="0"/>
                  <a:pt x="5348" y="247"/>
                  <a:pt x="5769" y="475"/>
                </a:cubicBezTo>
                <a:lnTo>
                  <a:pt x="5766" y="1579"/>
                </a:lnTo>
                <a:lnTo>
                  <a:pt x="6" y="1579"/>
                </a:lnTo>
                <a:lnTo>
                  <a:pt x="0" y="4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933950"/>
            <a:ext cx="9163050" cy="1941513"/>
          </a:xfrm>
          <a:prstGeom prst="rect">
            <a:avLst/>
          </a:prstGeom>
          <a:solidFill>
            <a:srgbClr val="30A4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1" name="Freeform 19" descr="108a"/>
          <p:cNvSpPr>
            <a:spLocks/>
          </p:cNvSpPr>
          <p:nvPr/>
        </p:nvSpPr>
        <p:spPr bwMode="gray">
          <a:xfrm>
            <a:off x="-4763" y="2046288"/>
            <a:ext cx="9148763" cy="2787650"/>
          </a:xfrm>
          <a:custGeom>
            <a:avLst/>
            <a:gdLst>
              <a:gd name="T0" fmla="*/ 0 w 5763"/>
              <a:gd name="T1" fmla="*/ 586 h 1756"/>
              <a:gd name="T2" fmla="*/ 2929 w 5763"/>
              <a:gd name="T3" fmla="*/ 18 h 1756"/>
              <a:gd name="T4" fmla="*/ 5763 w 5763"/>
              <a:gd name="T5" fmla="*/ 593 h 1756"/>
              <a:gd name="T6" fmla="*/ 5763 w 5763"/>
              <a:gd name="T7" fmla="*/ 1756 h 1756"/>
              <a:gd name="T8" fmla="*/ 0 w 5763"/>
              <a:gd name="T9" fmla="*/ 1752 h 1756"/>
              <a:gd name="T10" fmla="*/ 0 w 5763"/>
              <a:gd name="T11" fmla="*/ 586 h 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3" h="1756">
                <a:moveTo>
                  <a:pt x="0" y="586"/>
                </a:moveTo>
                <a:cubicBezTo>
                  <a:pt x="693" y="340"/>
                  <a:pt x="1521" y="0"/>
                  <a:pt x="2929" y="18"/>
                </a:cubicBezTo>
                <a:cubicBezTo>
                  <a:pt x="4337" y="36"/>
                  <a:pt x="5292" y="322"/>
                  <a:pt x="5763" y="593"/>
                </a:cubicBezTo>
                <a:lnTo>
                  <a:pt x="5763" y="1756"/>
                </a:lnTo>
                <a:lnTo>
                  <a:pt x="0" y="1752"/>
                </a:lnTo>
                <a:lnTo>
                  <a:pt x="0" y="586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4826000"/>
            <a:ext cx="9156700" cy="168275"/>
          </a:xfrm>
          <a:prstGeom prst="rect">
            <a:avLst/>
          </a:prstGeom>
          <a:gradFill rotWithShape="1">
            <a:gsLst>
              <a:gs pos="0">
                <a:srgbClr val="30A484"/>
              </a:gs>
              <a:gs pos="100000">
                <a:srgbClr val="30A48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914400" y="900113"/>
            <a:ext cx="7239000" cy="784225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31495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D6E1E2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7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671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93825"/>
            <a:ext cx="8229600" cy="4930775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1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40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8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9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601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571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247650"/>
          <a:ext cx="9144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" r:id="rId15" imgW="6311111" imgH="1155148" progId="Photoshop.Image.6">
                  <p:embed/>
                </p:oleObj>
              </mc:Choice>
              <mc:Fallback>
                <p:oleObj name="Image" r:id="rId15" imgW="6311111" imgH="11551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650"/>
                        <a:ext cx="9144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rgbClr val="30A3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241300"/>
          </a:xfrm>
          <a:prstGeom prst="rect">
            <a:avLst/>
          </a:prstGeom>
          <a:solidFill>
            <a:srgbClr val="1F5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6096000" y="6567488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COMPANY LOGO</a:t>
            </a:r>
          </a:p>
        </p:txBody>
      </p:sp>
      <p:sp>
        <p:nvSpPr>
          <p:cNvPr id="1042" name="Freeform 18"/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>
              <a:gd name="T0" fmla="*/ 0 w 5764"/>
              <a:gd name="T1" fmla="*/ 290 h 291"/>
              <a:gd name="T2" fmla="*/ 1 w 5764"/>
              <a:gd name="T3" fmla="*/ 193 h 291"/>
              <a:gd name="T4" fmla="*/ 1833 w 5764"/>
              <a:gd name="T5" fmla="*/ 25 h 291"/>
              <a:gd name="T6" fmla="*/ 3966 w 5764"/>
              <a:gd name="T7" fmla="*/ 41 h 291"/>
              <a:gd name="T8" fmla="*/ 5760 w 5764"/>
              <a:gd name="T9" fmla="*/ 184 h 291"/>
              <a:gd name="T10" fmla="*/ 5764 w 5764"/>
              <a:gd name="T11" fmla="*/ 291 h 291"/>
              <a:gd name="T12" fmla="*/ 0 w 5764"/>
              <a:gd name="T13" fmla="*/ 29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2296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829425" y="14288"/>
            <a:ext cx="1884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1481B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лана\Desktop\1656126814_54-flomaster-club-p-risunki-na-nedelyu-matematiki-krasivo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1" y="18570"/>
            <a:ext cx="9167101" cy="68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67151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УСТНЫЙ СЧЕТ</a:t>
            </a:r>
            <a:endParaRPr lang="ru-RU" sz="54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84784"/>
            <a:ext cx="8229600" cy="493077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1) 25 · 43 · 4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= 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2) 125 · 7 · 8= </a:t>
            </a:r>
            <a:endParaRPr lang="ru-RU" sz="3200" dirty="0"/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3) 12 ·5 ·20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= </a:t>
            </a:r>
            <a:endParaRPr lang="ru-RU" sz="3200" dirty="0"/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4) 8 ·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9 ·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25 =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5) (25 + 9) ·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4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= 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4518" y="1340768"/>
            <a:ext cx="1440160" cy="842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4300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9594" y="1916832"/>
            <a:ext cx="1440160" cy="842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7000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922" y="2540287"/>
            <a:ext cx="1440160" cy="842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1200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717032"/>
            <a:ext cx="1440160" cy="842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136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4396" y="3140968"/>
            <a:ext cx="1440160" cy="842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1800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«Недостаточно только получить знания, надо найти им приложение. </a:t>
            </a:r>
            <a:r>
              <a:rPr lang="ru-RU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Недостаточно 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только </a:t>
            </a:r>
            <a:r>
              <a:rPr lang="ru-RU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желать, надо 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делать. </a:t>
            </a:r>
            <a:b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Гёте Иоганн Вольфганг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endParaRPr lang="ru-RU" sz="36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5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Тема </a:t>
            </a:r>
            <a:r>
              <a:rPr lang="ru-RU" sz="60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урока: </a:t>
            </a:r>
            <a:r>
              <a:rPr lang="ru-RU" sz="60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Решение </a:t>
            </a:r>
            <a:r>
              <a:rPr lang="ru-RU" sz="60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практических задач</a:t>
            </a:r>
            <a:r>
              <a:rPr lang="ru-RU" sz="60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r>
              <a:rPr lang="ru-RU" sz="60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60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5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930775"/>
          </a:xfrm>
        </p:spPr>
        <p:txBody>
          <a:bodyPr numCol="2"/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аучиться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умения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применять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вычислять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площадь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периметр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прямоугольника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повседневной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жизни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7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67151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Цель урока: 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</a:t>
            </a:r>
            <a:r>
              <a:rPr lang="ru-RU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аучиться 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применять умения вычислять площадь и периметр прямоугольника в повседневной жизни.</a:t>
            </a:r>
            <a:b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endParaRPr lang="ru-RU" sz="36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www.klass39.ru/wp-content/uploads/2015/07/slide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9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t="20586"/>
          <a:stretch/>
        </p:blipFill>
        <p:spPr bwMode="auto">
          <a:xfrm>
            <a:off x="478903" y="1196752"/>
            <a:ext cx="82168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466119" y="3326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47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Заполни таблицу</a:t>
            </a:r>
            <a:r>
              <a:rPr lang="ru-RU" sz="14700" b="1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14700" b="1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dirty="0" smtClean="0"/>
              <a:t>Вольфганг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284984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49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293096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28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04864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5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293096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20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204864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270029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9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661823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15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4437112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16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6958" y="2852936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6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6958" y="4437112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20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3645679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7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2060848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21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89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65" y="-34416"/>
            <a:ext cx="9481254" cy="68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64088" y="2636912"/>
            <a:ext cx="97103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51176" y="2132856"/>
            <a:ext cx="97103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457285"/>
            <a:ext cx="97103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7" y="3645024"/>
            <a:ext cx="97103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60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35539"/>
              </p:ext>
            </p:extLst>
          </p:nvPr>
        </p:nvGraphicFramePr>
        <p:xfrm>
          <a:off x="1092800" y="5301208"/>
          <a:ext cx="685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Теплица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Баня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Гараж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Жилой дом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Курятник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" y="162031"/>
            <a:ext cx="9036861" cy="497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6972" y="5487175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512358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526988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526988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5526988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0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Светлана\Desktop\1659564154_10-mykaleidoscope-ru-p-fasadi-odnoetazhnikh-domov-iz-kirpicha-diz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19" y="-21674"/>
            <a:ext cx="9493004" cy="68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rgbClr val="888888"/>
              </a:solidFill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j02907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5554" y="3645024"/>
            <a:ext cx="3283273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887005" y="2348880"/>
            <a:ext cx="73699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15D"/>
              </a:buClr>
              <a:buSzPts val="5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РАЗМИНКА </a:t>
            </a:r>
            <a:r>
              <a:rPr lang="ru-RU" sz="4400" b="1" i="0" u="none" strike="noStrike" cap="none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 ДЛЯ </a:t>
            </a:r>
            <a:r>
              <a:rPr lang="en-US" sz="4400" b="1" i="0" u="none" strike="noStrike" cap="none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УМА</a:t>
            </a:r>
            <a:endParaRPr sz="4400" b="1" i="0" u="none" strike="noStrike" cap="none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 descr="КЛАССные презентации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58043"/>
            <a:ext cx="3896193" cy="255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69" y="476672"/>
            <a:ext cx="8229600" cy="671512"/>
          </a:xfrm>
        </p:spPr>
        <p:txBody>
          <a:bodyPr/>
          <a:lstStyle/>
          <a:p>
            <a:r>
              <a:rPr lang="ru-RU" sz="44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ЕГЭ базовый уровень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526783"/>
              </p:ext>
            </p:extLst>
          </p:nvPr>
        </p:nvGraphicFramePr>
        <p:xfrm>
          <a:off x="899592" y="1340767"/>
          <a:ext cx="7488832" cy="20207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2555"/>
                <a:gridCol w="2496277"/>
              </a:tblGrid>
              <a:tr h="404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Величины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А) площадь футбольного поля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1) 20 кв. м.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Б) площадь жилой комнаты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2) 31500 кв. км.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В) площадь озера Байкал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3) 624 кв. см.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Г) площадь листа писчей бумаги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4) 7000 кв. м.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31135"/>
              </p:ext>
            </p:extLst>
          </p:nvPr>
        </p:nvGraphicFramePr>
        <p:xfrm>
          <a:off x="2987824" y="4725144"/>
          <a:ext cx="2808312" cy="115212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19985"/>
                <a:gridCol w="680467"/>
                <a:gridCol w="703930"/>
                <a:gridCol w="70393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Б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В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Г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9737" y="3645024"/>
            <a:ext cx="74888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таблице под каждой буквой, соответствующей величине, укажите номер её возможного значения.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2981" y="5171911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163139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2210" y="5163139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2378" y="5163139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Управляющая кнопка: далее 12">
            <a:hlinkClick r:id="rId4" action="ppaction://hlinksldjump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98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31" y="4941168"/>
            <a:ext cx="8229600" cy="671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4941168"/>
            <a:ext cx="8229600" cy="49307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20*30–6*6=600–36=564кв.м.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6377" y="1088739"/>
            <a:ext cx="6696744" cy="3744416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139" y="2533731"/>
            <a:ext cx="1663052" cy="15025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3845" y="2636912"/>
            <a:ext cx="130301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9025" y="1298089"/>
            <a:ext cx="130301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0м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0531" y="2960947"/>
            <a:ext cx="130301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59" y="1988840"/>
            <a:ext cx="130301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white">
          <a:xfrm>
            <a:off x="424796" y="247332"/>
            <a:ext cx="82296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4400" b="1" kern="120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ЕГЭ базовый уровень</a:t>
            </a:r>
            <a:endParaRPr lang="ru-RU" sz="4400" b="1" kern="1200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6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pPr algn="ctr"/>
            <a:r>
              <a:rPr lang="ru-RU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Найти </a:t>
            </a:r>
            <a:r>
              <a:rPr lang="ru-RU" sz="4000" b="1" kern="12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площадь изображенной фигуры</a:t>
            </a:r>
            <a:endParaRPr lang="ru-RU" sz="4000" b="1" kern="1200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79876" name="Picture 4" descr="елк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3"/>
          <a:stretch/>
        </p:blipFill>
        <p:spPr bwMode="auto">
          <a:xfrm>
            <a:off x="2555776" y="1412776"/>
            <a:ext cx="3888432" cy="51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540568" y="3789040"/>
            <a:ext cx="422225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Сторона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клетки 1 см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6161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08920"/>
            <a:ext cx="8229600" cy="671512"/>
          </a:xfrm>
        </p:spPr>
        <p:txBody>
          <a:bodyPr/>
          <a:lstStyle/>
          <a:p>
            <a:pPr algn="l"/>
            <a:r>
              <a:rPr lang="ru-RU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Домашнее </a:t>
            </a:r>
            <a:r>
              <a:rPr lang="ru-RU" sz="4000" b="1" kern="12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задание:   </a:t>
            </a:r>
            <a:br>
              <a:rPr lang="ru-RU" sz="4000" b="1" kern="12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4000" b="1" kern="12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найти </a:t>
            </a:r>
            <a:r>
              <a:rPr lang="ru-RU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измерения своей комнаты,  вычислить </a:t>
            </a:r>
            <a:r>
              <a:rPr lang="en-US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S</a:t>
            </a:r>
            <a:r>
              <a:rPr lang="ru-RU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и </a:t>
            </a:r>
            <a:r>
              <a:rPr lang="en-US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P</a:t>
            </a:r>
            <a:r>
              <a:rPr lang="ru-RU" sz="4000" b="1" kern="12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ЛАССные презентации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7" y="-243408"/>
            <a:ext cx="3896193" cy="255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rgbClr val="888888"/>
              </a:solidFill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928687" y="928687"/>
            <a:ext cx="707231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en-US" sz="3600" b="1" i="1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Тройка</a:t>
            </a:r>
            <a:r>
              <a:rPr lang="en-US" sz="3600" b="1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лошадей</a:t>
            </a:r>
            <a:r>
              <a:rPr lang="en-US" sz="3600" b="1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пробежала</a:t>
            </a:r>
            <a:r>
              <a:rPr lang="en-US" sz="3600" b="1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3600" b="1" i="1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км</a:t>
            </a:r>
            <a:r>
              <a:rPr lang="en-US" sz="3600" b="1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b="1" i="1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Сколько</a:t>
            </a:r>
            <a:r>
              <a:rPr lang="en-US" sz="3600" b="1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strike="noStrike" cap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пробежала</a:t>
            </a:r>
            <a:r>
              <a:rPr lang="en-US" sz="3600" b="1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strike="noStrike" cap="none" dirty="0" err="1" smtClean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каждая</a:t>
            </a:r>
            <a:r>
              <a:rPr lang="en-US" sz="3600" b="1" i="1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vatars.mds.yandex.net/i?id=bd936120ec8cca7d977ca16ec1fb9a01_l-587630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75789"/>
            <a:ext cx="4525491" cy="3069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Google Shape;109;p14"/>
          <p:cNvSpPr txBox="1"/>
          <p:nvPr/>
        </p:nvSpPr>
        <p:spPr>
          <a:xfrm>
            <a:off x="3071812" y="5245581"/>
            <a:ext cx="2786062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en-US" sz="54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5400" b="1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км</a:t>
            </a:r>
            <a:endParaRPr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78" y="9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928687" y="928687"/>
            <a:ext cx="707231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690253" y="5253704"/>
            <a:ext cx="5620617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Calibri"/>
                <a:sym typeface="Calibri"/>
              </a:rPr>
              <a:t>Все 12 месяцев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000125" y="785812"/>
            <a:ext cx="7000875" cy="211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200"/>
              <a:buFont typeface="Calibri"/>
              <a:buNone/>
            </a:pP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исключением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одного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каждый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месяц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оканчивается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либо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30-м,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либо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31-м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числом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Какой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месяц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имеет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28-е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число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gorodok17.ru/wp-content/uploads/2021/05/kalendar-znam-da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"/>
          <a:stretch/>
        </p:blipFill>
        <p:spPr bwMode="auto">
          <a:xfrm>
            <a:off x="2411760" y="2708920"/>
            <a:ext cx="3609319" cy="2507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928687" y="928687"/>
            <a:ext cx="707231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769537" y="5229200"/>
            <a:ext cx="546205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ru-RU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600" b="1" i="1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b="1" i="1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страусы</a:t>
            </a:r>
            <a:r>
              <a:rPr lang="en-US" sz="3600" b="1" i="1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3600" b="1" i="1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летают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000125" y="785812"/>
            <a:ext cx="7000875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200"/>
              <a:buFont typeface="Calibri"/>
              <a:buNone/>
            </a:pP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Летели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три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страуса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охотник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убил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одного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Сколько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страусов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продолжили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полёт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rgbClr val="9848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https://avatars.mds.yandex.net/i?id=68dcd9fa94280a96d9f2d5e909c03807_l-5163093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03" y="2402443"/>
            <a:ext cx="4549994" cy="267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928687" y="928687"/>
            <a:ext cx="707231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2581069" y="5483224"/>
            <a:ext cx="4071937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en-US" sz="3600" b="1" i="1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3600" b="1" i="1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минуты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1000125" y="785812"/>
            <a:ext cx="7000875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200"/>
              <a:buFont typeface="Calibri"/>
              <a:buNone/>
            </a:pP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Одно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яйцо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варят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четыре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минуты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Сколько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времени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потребуется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сварить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пять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яиц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rgbClr val="9848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https://karga.info/wp-content/uploads/2019/08/ya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69" y="2492950"/>
            <a:ext cx="4211947" cy="290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928687" y="928687"/>
            <a:ext cx="707231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2536031" y="5398399"/>
            <a:ext cx="4071937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en-US" sz="5400" b="1" i="1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ru-RU" sz="5400" b="1" i="1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пальцев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000125" y="1000125"/>
            <a:ext cx="7000875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200"/>
              <a:buFont typeface="Calibri"/>
              <a:buNone/>
            </a:pP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руках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десять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пальцев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Сколько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пальцев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руках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rgbClr val="9848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https://fb.ru/misc/i/gallery/49229/27758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69" y="2150241"/>
            <a:ext cx="4652062" cy="3091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r="122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928687" y="928687"/>
            <a:ext cx="7072312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2244005" y="4509654"/>
            <a:ext cx="4071937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lang="en-US" sz="5400" b="1" i="1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5400" b="1" i="1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мыши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000125" y="1000125"/>
            <a:ext cx="7000875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200"/>
              <a:buFont typeface="Calibri"/>
              <a:buNone/>
            </a:pP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мышеловке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мыши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и 7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крыс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Сколько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всего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мышей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3200" b="1" i="1" u="none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мышеловке</a:t>
            </a:r>
            <a:r>
              <a:rPr lang="en-US" sz="3200" b="1" i="1" u="none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rgbClr val="9848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4" descr="C:\Documents and Settings\Администратор\Мои документы\Мои рисунки\мышка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2003182"/>
            <a:ext cx="2520280" cy="236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5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9693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Распутайте клубок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268538" y="1345543"/>
            <a:ext cx="935310" cy="93531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74231" y="167813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067175" y="1484313"/>
            <a:ext cx="1009650" cy="719137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076825" y="1628775"/>
            <a:ext cx="37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727223" y="1447074"/>
            <a:ext cx="1247306" cy="793611"/>
          </a:xfrm>
          <a:prstGeom prst="pentag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268538" y="2349500"/>
            <a:ext cx="935310" cy="93531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447329" y="2526576"/>
            <a:ext cx="33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200" b="1" dirty="0">
                <a:solidFill>
                  <a:srgbClr val="000000"/>
                </a:solidFill>
                <a:cs typeface="Tahoma" pitchFamily="34" charset="0"/>
              </a:rPr>
              <a:t>х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21956" y="2450305"/>
            <a:ext cx="411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076825" y="23463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912410" y="2389114"/>
            <a:ext cx="876933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192721" y="3332033"/>
            <a:ext cx="864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10</a:t>
            </a:r>
            <a:r>
              <a:rPr lang="ru-RU" sz="28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435390" y="3375891"/>
            <a:ext cx="2872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200" b="1" dirty="0">
                <a:solidFill>
                  <a:srgbClr val="000000"/>
                </a:solidFill>
                <a:cs typeface="Tahoma" pitchFamily="34" charset="0"/>
              </a:rPr>
              <a:t>: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105974" y="3332033"/>
            <a:ext cx="43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0000"/>
                </a:solidFill>
              </a:rPr>
              <a:t>5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076825" y="328295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789974" y="3147894"/>
            <a:ext cx="1302306" cy="707359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304256" y="3956050"/>
            <a:ext cx="899592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348038" y="4146550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 dirty="0">
                <a:solidFill>
                  <a:srgbClr val="000000"/>
                </a:solidFill>
                <a:cs typeface="Tahoma" pitchFamily="34" charset="0"/>
              </a:rPr>
              <a:t>—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148138" y="4115593"/>
            <a:ext cx="63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>
                <a:solidFill>
                  <a:srgbClr val="000000"/>
                </a:solidFill>
              </a:rPr>
              <a:t>59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076825" y="421798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5877891" y="3956050"/>
            <a:ext cx="998365" cy="823535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2232024" y="4807471"/>
            <a:ext cx="971824" cy="97182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395735" y="510847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3810000" y="4894663"/>
            <a:ext cx="1335088" cy="84172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076825" y="5121602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940425" y="5121602"/>
            <a:ext cx="643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0000"/>
                </a:solidFill>
              </a:rPr>
              <a:t>73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08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allAtOnce" animBg="1"/>
    </p:bldLst>
  </p:timing>
</p:sld>
</file>

<file path=ppt/theme/theme1.xml><?xml version="1.0" encoding="utf-8"?>
<a:theme xmlns:a="http://schemas.openxmlformats.org/drawingml/2006/main" name="Тема3">
  <a:themeElements>
    <a:clrScheme name="sample 3">
      <a:dk1>
        <a:srgbClr val="1F5281"/>
      </a:dk1>
      <a:lt1>
        <a:srgbClr val="FFFFFF"/>
      </a:lt1>
      <a:dk2>
        <a:srgbClr val="003399"/>
      </a:dk2>
      <a:lt2>
        <a:srgbClr val="D6E1E2"/>
      </a:lt2>
      <a:accent1>
        <a:srgbClr val="30A483"/>
      </a:accent1>
      <a:accent2>
        <a:srgbClr val="CC9900"/>
      </a:accent2>
      <a:accent3>
        <a:srgbClr val="FFFFFF"/>
      </a:accent3>
      <a:accent4>
        <a:srgbClr val="19456D"/>
      </a:accent4>
      <a:accent5>
        <a:srgbClr val="ADCFC1"/>
      </a:accent5>
      <a:accent6>
        <a:srgbClr val="B98A00"/>
      </a:accent6>
      <a:hlink>
        <a:srgbClr val="1481B8"/>
      </a:hlink>
      <a:folHlink>
        <a:srgbClr val="83A6A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00CC99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00B98A"/>
        </a:accent6>
        <a:hlink>
          <a:srgbClr val="9999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3399"/>
        </a:dk2>
        <a:lt2>
          <a:srgbClr val="D6E1E2"/>
        </a:lt2>
        <a:accent1>
          <a:srgbClr val="30A483"/>
        </a:accent1>
        <a:accent2>
          <a:srgbClr val="CC9900"/>
        </a:accent2>
        <a:accent3>
          <a:srgbClr val="FFFFFF"/>
        </a:accent3>
        <a:accent4>
          <a:srgbClr val="19456D"/>
        </a:accent4>
        <a:accent5>
          <a:srgbClr val="ADCFC1"/>
        </a:accent5>
        <a:accent6>
          <a:srgbClr val="B98A00"/>
        </a:accent6>
        <a:hlink>
          <a:srgbClr val="1481B8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2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3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4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5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6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7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8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ppt/theme/themeOverride9.xml><?xml version="1.0" encoding="utf-8"?>
<a:themeOverride xmlns:a="http://schemas.openxmlformats.org/drawingml/2006/main">
  <a:clrScheme name="sample 3">
    <a:dk1>
      <a:srgbClr val="1F5281"/>
    </a:dk1>
    <a:lt1>
      <a:srgbClr val="FFFFFF"/>
    </a:lt1>
    <a:dk2>
      <a:srgbClr val="003399"/>
    </a:dk2>
    <a:lt2>
      <a:srgbClr val="D6E1E2"/>
    </a:lt2>
    <a:accent1>
      <a:srgbClr val="30A483"/>
    </a:accent1>
    <a:accent2>
      <a:srgbClr val="CC9900"/>
    </a:accent2>
    <a:accent3>
      <a:srgbClr val="FFFFFF"/>
    </a:accent3>
    <a:accent4>
      <a:srgbClr val="19456D"/>
    </a:accent4>
    <a:accent5>
      <a:srgbClr val="ADCFC1"/>
    </a:accent5>
    <a:accent6>
      <a:srgbClr val="B98A00"/>
    </a:accent6>
    <a:hlink>
      <a:srgbClr val="1481B8"/>
    </a:hlink>
    <a:folHlink>
      <a:srgbClr val="83A6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358</Words>
  <Application>Microsoft Office PowerPoint</Application>
  <PresentationFormat>Экран (4:3)</PresentationFormat>
  <Paragraphs>125</Paragraphs>
  <Slides>24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Тема3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Распутайте клубок</vt:lpstr>
      <vt:lpstr>УСТНЫЙ СЧЕТ</vt:lpstr>
      <vt:lpstr>«Недостаточно только получить знания, надо найти им приложение. Недостаточно только желать, надо делать.    Гёте Иоганн Вольфганг </vt:lpstr>
      <vt:lpstr>Тема урока:  Решение практических задач.                            </vt:lpstr>
      <vt:lpstr>Презентация PowerPoint</vt:lpstr>
      <vt:lpstr>Цель урока: научиться применять умения вычислять площадь и периметр прямоугольника в повседневной жизни.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ЕГЭ базовый уровень</vt:lpstr>
      <vt:lpstr>Презентация PowerPoint</vt:lpstr>
      <vt:lpstr>Найти площадь изображенной фигуры</vt:lpstr>
      <vt:lpstr>Презентация PowerPoint</vt:lpstr>
      <vt:lpstr>Домашнее задание:    найти измерения своей комнаты,  вычислить S и P.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57</cp:revision>
  <dcterms:created xsi:type="dcterms:W3CDTF">2023-02-23T19:34:33Z</dcterms:created>
  <dcterms:modified xsi:type="dcterms:W3CDTF">2023-02-27T21:12:37Z</dcterms:modified>
</cp:coreProperties>
</file>