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73" r:id="rId7"/>
    <p:sldId id="272" r:id="rId8"/>
    <p:sldId id="276" r:id="rId9"/>
    <p:sldId id="279" r:id="rId10"/>
    <p:sldId id="271" r:id="rId11"/>
    <p:sldId id="274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92" y="22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%D0%B9%D1%81%D0%BA%D0%B0%D1%8F_%D0%B8%D0%BC%D0%BF%D0%B5%D1%80%D0%B8%D1%8F" TargetMode="External"/><Relationship Id="rId2" Type="http://schemas.openxmlformats.org/officeDocument/2006/relationships/hyperlink" Target="https://ru.wikipedia.org/wiki/%D0%A0%D1%83%D1%81%D1%8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ru.wikipedia.org/wiki/%D0%90%D0%BD%D0%B3%D0%BB%D0%B8%D0%B9%D1%81%D0%BA%D0%B0%D1%8F_%D1%81%D0%B8%D1%81%D1%82%D0%B5%D0%BC%D0%B0_%D0%BC%D0%B5%D1%8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revoroda.ru/interesting/articles/655/1598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%D0%A1%D0%A8%D0%90" TargetMode="External"/><Relationship Id="rId7" Type="http://schemas.openxmlformats.org/officeDocument/2006/relationships/hyperlink" Target="https://ru.wikipedia.org/wiki/%D0%A1%D0%BF%D0%B8%D1%81%D0%BE%D0%BA_%D0%B4%D1%80%D0%B5%D0%B2%D0%BD%D0%B5%D1%80%D0%B8%D0%BC%D1%81%D0%BA%D0%B8%D1%85_%D0%B5%D0%B4%D0%B8%D0%BD%D0%B8%D1%86" TargetMode="External"/><Relationship Id="rId2" Type="http://schemas.openxmlformats.org/officeDocument/2006/relationships/hyperlink" Target="https://ru.wikipedia.org/wiki/%D0%92%D0%B5%D0%BB%D0%B8%D0%BA%D0%BE%D0%B1%D1%80%D0%B8%D1%82%D0%B0%D0%BD%D0%B8%D1%8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9C%D0%B5%D1%82%D1%80%D0%B8%D1%87%D0%B5%D1%81%D0%BA%D0%B0%D1%8F_%D1%81%D0%B8%D1%81%D1%82%D0%B5%D0%BC%D0%B0_%D0%BC%D0%B5%D1%80" TargetMode="External"/><Relationship Id="rId5" Type="http://schemas.openxmlformats.org/officeDocument/2006/relationships/hyperlink" Target="https://ru.wikipedia.org/wiki/%D0%9B%D0%B8%D0%B1%D0%B5%D1%80%D0%B8%D1%8F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%D0%9C%D1%8C%D1%8F%D0%BD%D0%BC%D0%B0" TargetMode="Externa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zen.yandex.ru/easyspea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Единицы измерения</a:t>
            </a:r>
            <a:b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в Англии и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328592" cy="2686072"/>
          </a:xfrm>
        </p:spPr>
        <p:txBody>
          <a:bodyPr>
            <a:normAutofit/>
          </a:bodyPr>
          <a:lstStyle/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8856984" cy="6336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Меры объема твердых тел 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(«хлебные меры»)</a:t>
            </a:r>
            <a:endParaRPr lang="ru-RU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397000"/>
          <a:ext cx="8712968" cy="512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957"/>
                <a:gridCol w="4529011"/>
              </a:tblGrid>
              <a:tr h="4186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Руси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Англии</a:t>
                      </a:r>
                      <a:endParaRPr lang="ru-RU" dirty="0"/>
                    </a:p>
                  </a:txBody>
                  <a:tcPr/>
                </a:tc>
              </a:tr>
              <a:tr h="1046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Золотник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4 г.) - </a:t>
                      </a:r>
                      <a:r>
                        <a:rPr lang="ru-RU" sz="1800" dirty="0" smtClean="0"/>
                        <a:t>вес монеты времен Владимира Святославовича (</a:t>
                      </a:r>
                      <a:r>
                        <a:rPr lang="en-US" sz="1800" dirty="0" smtClean="0"/>
                        <a:t>X</a:t>
                      </a:r>
                      <a:r>
                        <a:rPr lang="ru-RU" sz="1800" dirty="0" smtClean="0"/>
                        <a:t> 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Кварта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1 л.) – 1/8 часть ведра</a:t>
                      </a:r>
                    </a:p>
                  </a:txBody>
                  <a:tcPr/>
                </a:tc>
              </a:tr>
              <a:tr h="418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Пуд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16 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Пек=8 кварт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9 л.)</a:t>
                      </a:r>
                    </a:p>
                  </a:txBody>
                  <a:tcPr/>
                </a:tc>
              </a:tr>
              <a:tr h="418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Осьмина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29 кг.)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Бушель=4 пек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36 л.)</a:t>
                      </a:r>
                    </a:p>
                  </a:txBody>
                  <a:tcPr/>
                </a:tc>
              </a:tr>
              <a:tr h="4186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Куль=9 пудов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151 кг.)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measure other people's corn by one's own bushel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(Мерить на свой аршин).</a:t>
                      </a:r>
                    </a:p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you make a friend eat a bushel of salt with him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(Прежде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чем подружиться с человеком, съешь с ним бушель соли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words will not fill a bushel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(Многими словами бушель не наполнишь).</a:t>
                      </a:r>
                      <a:endParaRPr lang="ru-RU" sz="1600" dirty="0"/>
                    </a:p>
                  </a:txBody>
                  <a:tcPr/>
                </a:tc>
              </a:tr>
              <a:tr h="4186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Кадка=8 осьмин (</a:t>
                      </a:r>
                      <a:r>
                        <a:rPr lang="ru-RU" dirty="0" err="1" smtClean="0"/>
                        <a:t>ок</a:t>
                      </a:r>
                      <a:r>
                        <a:rPr lang="ru-RU" dirty="0" smtClean="0"/>
                        <a:t>. 229 кг.)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1988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Человека</a:t>
                      </a:r>
                      <a:r>
                        <a:rPr lang="ru-RU" baseline="0" dirty="0" smtClean="0"/>
                        <a:t> узнаешь, когда с ним пуд соли ложкой расхлебаешь.</a:t>
                      </a:r>
                    </a:p>
                    <a:p>
                      <a:pPr algn="ctr"/>
                      <a:r>
                        <a:rPr lang="ru-RU" dirty="0" smtClean="0"/>
                        <a:t>Беда приходит пудами, а уходит золотниками.</a:t>
                      </a:r>
                    </a:p>
                    <a:p>
                      <a:pPr algn="ctr"/>
                      <a:r>
                        <a:rPr lang="ru-RU" dirty="0" smtClean="0"/>
                        <a:t>Мал золотник, да дорог, велик пень, да дуплист.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Меры веса</a:t>
            </a:r>
          </a:p>
          <a:p>
            <a:pPr algn="ctr"/>
            <a:endParaRPr lang="ru-RU" sz="2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052735"/>
          <a:ext cx="842493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518"/>
                <a:gridCol w="4617418"/>
              </a:tblGrid>
              <a:tr h="4325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Руси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 Англии</a:t>
                      </a:r>
                      <a:endParaRPr lang="ru-RU" sz="2000" dirty="0"/>
                    </a:p>
                  </a:txBody>
                  <a:tcPr/>
                </a:tc>
              </a:tr>
              <a:tr h="89827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Шкалик (</a:t>
                      </a:r>
                      <a:r>
                        <a:rPr lang="ru-RU" sz="2200" dirty="0" err="1" smtClean="0"/>
                        <a:t>ок</a:t>
                      </a:r>
                      <a:r>
                        <a:rPr lang="ru-RU" sz="2200" dirty="0" smtClean="0"/>
                        <a:t>. 61</a:t>
                      </a:r>
                      <a:r>
                        <a:rPr lang="ru-RU" sz="2200" baseline="0" dirty="0" smtClean="0"/>
                        <a:t> мл.</a:t>
                      </a:r>
                      <a:r>
                        <a:rPr lang="ru-RU" sz="2200" dirty="0" smtClean="0"/>
                        <a:t>) – 1/200 ведра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Пинта (</a:t>
                      </a:r>
                      <a:r>
                        <a:rPr lang="ru-RU" sz="2400" dirty="0" err="1" smtClean="0"/>
                        <a:t>ок</a:t>
                      </a:r>
                      <a:r>
                        <a:rPr lang="ru-RU" sz="2400" dirty="0" smtClean="0"/>
                        <a:t>. 570 мл.) – объем </a:t>
                      </a:r>
                      <a:r>
                        <a:rPr lang="ru-RU" sz="2400" baseline="0" dirty="0" smtClean="0"/>
                        <a:t>пивного стакана</a:t>
                      </a:r>
                      <a:endParaRPr lang="ru-RU" sz="2400" dirty="0"/>
                    </a:p>
                  </a:txBody>
                  <a:tcPr/>
                </a:tc>
              </a:tr>
              <a:tr h="83173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Чарка=2 шкалика</a:t>
                      </a:r>
                      <a:r>
                        <a:rPr lang="ru-RU" sz="2200" baseline="0" dirty="0" smtClean="0"/>
                        <a:t> (</a:t>
                      </a:r>
                      <a:r>
                        <a:rPr lang="ru-RU" sz="2200" baseline="0" dirty="0" err="1" smtClean="0"/>
                        <a:t>ок</a:t>
                      </a:r>
                      <a:r>
                        <a:rPr lang="ru-RU" sz="2200" baseline="0" dirty="0" smtClean="0"/>
                        <a:t>. 123 мл.)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Галлон=8 пинт (</a:t>
                      </a:r>
                      <a:r>
                        <a:rPr lang="ru-RU" sz="2400" dirty="0" err="1" smtClean="0"/>
                        <a:t>ок</a:t>
                      </a:r>
                      <a:r>
                        <a:rPr lang="ru-RU" sz="2400" dirty="0" smtClean="0"/>
                        <a:t>. 4,5</a:t>
                      </a:r>
                      <a:r>
                        <a:rPr lang="ru-RU" sz="2400" baseline="0" dirty="0" smtClean="0"/>
                        <a:t> л.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89827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Косушка=5 шкаликов (</a:t>
                      </a:r>
                      <a:r>
                        <a:rPr lang="ru-RU" sz="2200" dirty="0" err="1" smtClean="0"/>
                        <a:t>ок</a:t>
                      </a:r>
                      <a:r>
                        <a:rPr lang="ru-RU" sz="2200" dirty="0" smtClean="0"/>
                        <a:t>. 307 мл.)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Баррель=36 галлонов (</a:t>
                      </a:r>
                      <a:r>
                        <a:rPr lang="ru-RU" sz="2400" dirty="0" err="1" smtClean="0"/>
                        <a:t>ок</a:t>
                      </a:r>
                      <a:r>
                        <a:rPr lang="ru-RU" sz="2400" dirty="0" smtClean="0"/>
                        <a:t>. 164 л.)</a:t>
                      </a:r>
                      <a:endParaRPr lang="ru-RU" sz="2400" dirty="0"/>
                    </a:p>
                  </a:txBody>
                  <a:tcPr/>
                </a:tc>
              </a:tr>
              <a:tr h="49904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Штоф=10 чарок (</a:t>
                      </a:r>
                      <a:r>
                        <a:rPr lang="ru-RU" sz="2200" dirty="0" err="1" smtClean="0"/>
                        <a:t>ок</a:t>
                      </a:r>
                      <a:r>
                        <a:rPr lang="ru-RU" sz="2200" dirty="0" smtClean="0"/>
                        <a:t>. 1,2 л.)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9904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Ведро=10 штофов (</a:t>
                      </a:r>
                      <a:r>
                        <a:rPr lang="ru-RU" sz="2200" dirty="0" err="1" smtClean="0"/>
                        <a:t>ок</a:t>
                      </a:r>
                      <a:r>
                        <a:rPr lang="ru-RU" sz="2200" dirty="0" smtClean="0"/>
                        <a:t>. 12 л.)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11977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Грех с орех, ядро с ведро.</a:t>
                      </a:r>
                    </a:p>
                    <a:p>
                      <a:pPr algn="ctr"/>
                      <a:r>
                        <a:rPr lang="ru-RU" sz="2200" dirty="0" smtClean="0"/>
                        <a:t>Весной ведро воды –ложка грязи; осенью ложка</a:t>
                      </a:r>
                      <a:r>
                        <a:rPr lang="ru-RU" sz="2200" baseline="0" dirty="0" smtClean="0"/>
                        <a:t> воды – ведро грязи.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2" y="5661248"/>
            <a:ext cx="1008112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376" y="5661248"/>
            <a:ext cx="1044624" cy="1044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439248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	Несмотря на то, что в разных странах единицы измерения величин отличаются, они все построены по одному принципу: за основу берется величина части тела или общепринятого сосуда, остальные величины - кратные. Некоторые единицы измерения используются до сих пор (например, миля, баррель, ярд, шкалик), другие же вышли из обращения, но прочно заняли свое место в пословицах и поговорках. Если мы хотим понять смысл пословицы, нам не обойтись без знания величин многих единиц измерения. </a:t>
            </a:r>
          </a:p>
          <a:p>
            <a:pPr algn="just"/>
            <a:r>
              <a:rPr lang="ru-RU" sz="1800" dirty="0" smtClean="0"/>
              <a:t>	Несмотря на то, что в большинстве стран давно перешли на метрическую, привычную нам систему, в обычной повседневной речи очень часто используют именно эти слова… 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Русская пословица </a:t>
            </a:r>
            <a:r>
              <a:rPr lang="ru-RU" sz="1800" dirty="0" smtClean="0"/>
              <a:t>«Съесть пуд соли»(</a:t>
            </a:r>
            <a:r>
              <a:rPr lang="ru-RU" sz="1600" i="1" dirty="0" smtClean="0"/>
              <a:t>Надо </a:t>
            </a:r>
            <a:r>
              <a:rPr lang="ru-RU" sz="1600" b="1" i="1" dirty="0" smtClean="0"/>
              <a:t>пуд</a:t>
            </a:r>
            <a:r>
              <a:rPr lang="ru-RU" sz="1600" i="1" dirty="0" smtClean="0"/>
              <a:t> </a:t>
            </a:r>
            <a:r>
              <a:rPr lang="ru-RU" sz="1600" b="1" i="1" dirty="0" smtClean="0"/>
              <a:t>соли</a:t>
            </a:r>
            <a:r>
              <a:rPr lang="ru-RU" sz="1600" i="1" dirty="0" smtClean="0"/>
              <a:t> вместе </a:t>
            </a:r>
            <a:r>
              <a:rPr lang="ru-RU" sz="1600" b="1" i="1" dirty="0" smtClean="0"/>
              <a:t>съесть</a:t>
            </a:r>
            <a:r>
              <a:rPr lang="ru-RU" sz="1600" i="1" dirty="0" smtClean="0"/>
              <a:t>, чтобы друга узнать</a:t>
            </a:r>
            <a:r>
              <a:rPr lang="ru-RU" sz="1800" dirty="0" smtClean="0"/>
              <a:t>).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Английская пословица </a:t>
            </a:r>
            <a:r>
              <a:rPr lang="ru-RU" sz="1800" dirty="0" smtClean="0"/>
              <a:t>«</a:t>
            </a:r>
            <a:r>
              <a:rPr lang="en-US" sz="1800" dirty="0" smtClean="0"/>
              <a:t>Before you make a friend eat a bushel of salt with him</a:t>
            </a:r>
            <a:r>
              <a:rPr lang="ru-RU" sz="1800" dirty="0" smtClean="0"/>
              <a:t>»(</a:t>
            </a:r>
            <a:r>
              <a:rPr lang="ru-RU" sz="1400" i="1" dirty="0" smtClean="0"/>
              <a:t>Прежде чем завести друга, </a:t>
            </a:r>
            <a:r>
              <a:rPr lang="ru-RU" sz="1400" b="1" i="1" dirty="0" smtClean="0"/>
              <a:t>съешь</a:t>
            </a:r>
            <a:r>
              <a:rPr lang="ru-RU" sz="1400" i="1" dirty="0" smtClean="0"/>
              <a:t> с ним гору </a:t>
            </a:r>
            <a:r>
              <a:rPr lang="ru-RU" sz="1400" b="1" i="1" dirty="0" smtClean="0"/>
              <a:t>соли</a:t>
            </a:r>
            <a:r>
              <a:rPr lang="ru-RU" sz="1400" i="1" dirty="0" smtClean="0"/>
              <a:t>)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8640"/>
            <a:ext cx="8143056" cy="5832648"/>
          </a:xfrm>
        </p:spPr>
        <p:txBody>
          <a:bodyPr/>
          <a:lstStyle/>
          <a:p>
            <a:pPr algn="ctr"/>
            <a:r>
              <a:rPr lang="ru-RU" dirty="0" smtClean="0"/>
              <a:t>           </a:t>
            </a: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/>
              <a:t>https://wiki2.org</a:t>
            </a:r>
            <a:endParaRPr lang="ru-RU" sz="16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/>
              <a:t>http://drevoroda.ru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u="sng" dirty="0" smtClean="0"/>
              <a:t>https://kopilkaurokov.ru</a:t>
            </a:r>
            <a:endParaRPr lang="ru-RU" sz="16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600" b="1" u="sng" dirty="0" smtClean="0"/>
              <a:t>https://bestlj.ru</a:t>
            </a:r>
            <a:endParaRPr lang="ru-RU" sz="16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600" b="1" u="sng" dirty="0" smtClean="0"/>
              <a:t>https://multiurok.ru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 for your time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5289" y="3645024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8680"/>
            <a:ext cx="7772400" cy="56886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единиц измерения в нашей жизни никак. Мы взвешиваем продукты в магазине, заправляем машину, измеряем расстояние от дома до школы, путешествуем в разные страны, читаем художественную литературу. Единицы измерения были и будут всегда.</a:t>
            </a:r>
          </a:p>
          <a:p>
            <a:pPr algn="just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большие различия в единицах измерения величин в России (Руси) и в Англии, они имеют схожие принципы построения.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8680"/>
            <a:ext cx="7772400" cy="561662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основными единицами измерения в Англии и России (Руси).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Задачи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Дать определения различным единицам измерения.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Классифицировать единицы измерения.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Привести примеры употребления различных единиц измерения в литературе.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64704"/>
            <a:ext cx="7772400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обоснованность проекта в настоящее время)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-Планирование работы(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комплексное использование имеющихся источников по данной тематике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-Исследовательская  деятельность(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соотношение изученного и представленного  в проекте материала, использование  конкретных научных терминов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-Результаты(выводы)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степень теоретического осмысления, упорядоченность и  целесообразность  действий при оформлении 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Оценка  процесса   и результата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работы(индивидуальное отношение автора к проектной работе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97193" cy="6336704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Ру́сская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систе́ма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система мер, традиционно применявшихся на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tooltip="Русь"/>
              </a:rPr>
              <a:t>Руси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Российская империя"/>
              </a:rPr>
              <a:t>Российской империи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Была стандартизирована на основе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tooltip="Английская система мер"/>
              </a:rPr>
              <a:t>английских мер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императорским указом 1835 года: введены дюйм, линия, точка, фут. Аршин приравнен к 28 дюймам, сажень — к 7 футам, ряд устаревших мер (дольные по отношению к версте) исключены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ZaR\Desktop\1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4104456" cy="3672409"/>
          </a:xfrm>
          <a:prstGeom prst="rect">
            <a:avLst/>
          </a:prstGeom>
          <a:noFill/>
        </p:spPr>
      </p:pic>
      <p:pic>
        <p:nvPicPr>
          <p:cNvPr id="6" name="Picture 4" descr="&amp;Icy;&amp;scy;&amp;tcy;&amp;ocy;&amp;rcy;&amp;icy;&amp;yacy; &amp;icy;&amp;zcy;&amp;mcy;&amp;iecy;&amp;rcy;&amp;iecy;&amp;ncy;&amp;icy;&amp;jcy; &amp;vcy; &amp;Dcy;&amp;rcy;&amp;iecy;&amp;vcy;&amp;ncy;&amp;iecy;&amp;jcy; &amp;Gcy;&amp;rcy;&amp;iecy;&amp;tscy;&amp;icy;&amp;icy; - &quot;&amp;Icy;&amp;scy;&amp;tcy;&amp;ocy;&amp;rcy;&amp;icy;&amp;yacy; &amp;icy; &amp;fcy;&amp;icy;&amp;lcy;&amp;ocy;&amp;scy;&amp;ocy;&amp;fcy;&amp;icy;&amp;yacy; &amp;ncy;&amp;acy;&amp;ucy;&amp;kcy;&amp;icy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97"/>
          <a:stretch>
            <a:fillRect/>
          </a:stretch>
        </p:blipFill>
        <p:spPr bwMode="auto">
          <a:xfrm>
            <a:off x="5076056" y="1916832"/>
            <a:ext cx="259228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22920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Устойчивые выражения</a:t>
            </a:r>
          </a:p>
          <a:p>
            <a:r>
              <a:rPr lang="ru-RU" dirty="0" smtClean="0"/>
              <a:t>Слышно за версту.</a:t>
            </a:r>
          </a:p>
          <a:p>
            <a:r>
              <a:rPr lang="ru-RU" dirty="0" smtClean="0"/>
              <a:t>Верста коломенская (о высокорослом человеке).</a:t>
            </a:r>
          </a:p>
          <a:p>
            <a:r>
              <a:rPr lang="ru-RU" dirty="0" smtClean="0"/>
              <a:t>Косая сажень в плечах.</a:t>
            </a:r>
          </a:p>
          <a:p>
            <a:r>
              <a:rPr lang="ru-RU" dirty="0" smtClean="0"/>
              <a:t>Мерить на свой аршин.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496300" cy="6264275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 Руси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традиционно применялась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руская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система мер, основным измерительным элементом которой являлся человек. С одной стороны – это очень удобно в повседневных хозяйственных делах (измерительный прибор всегда при себе), с другой это вызывало затруднения в торговых сделках, при взимании налогов и в развитии промышленности (ведь у разных людей такие измерительные единицы различны).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 России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разных местностях почти все меры имели различные значения, поэтому в учебниках арифметики до революции помещали подробные таблицы мер. В одном распространённом дореволюционном справочнике можно было найти до 100 различных футов, 46 различных миль, 120 различных фунтов и т.д. Ведь и шаг у людей бывает разный и длина ступни у них неодинакова, и пальцы у всех разной ширины…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Поэтому возникла необходимость искать в окружающей природе новые унифицированные единицы измерения.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на смену нашей исконной системе пришла метрическая, зародившаяся во Франции в середине 18 века, система мер. Она была допущена к применению в России (в необязательном порядке) по закону от 4 июня 1899 года. Применение метрической системы мер в РСФСР стало обязательным по декрету СНК РСФСР от 14 сентября 1918 года, а в СССР — постановлением СНК СССР от 21 июля 1925 года.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76672"/>
            <a:ext cx="8146104" cy="6120680"/>
          </a:xfrm>
        </p:spPr>
        <p:txBody>
          <a:bodyPr/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Английская система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используется в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Великобритания"/>
              </a:rPr>
              <a:t>Великобритании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(хотя с 1995 года в качестве официальной используется метрическая система),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США"/>
              </a:rPr>
              <a:t>США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Мьянма"/>
              </a:rPr>
              <a:t>Мьянме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частично в Канаде,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 tooltip="Либерия"/>
              </a:rPr>
              <a:t>Либерии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Отдельные из этих мер в ряде стран несколько различаются по своему размеру, поэтому ниже приводятся в основном округлённые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 tooltip="Метрическая система мер"/>
              </a:rPr>
              <a:t>метрические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эквиваленты английских мер, удобные для практических расчётов.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Английская система мер берет своё начало из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 tooltip="Список древнеримских единиц"/>
              </a:rPr>
              <a:t>римской системы мер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 XX века постепенно меры английской системы вытесняются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 tooltip="Метрическая система мер"/>
              </a:rPr>
              <a:t>метрической системой мер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 единиц физических величин, современный вариант метрической системы. СИ является наиболее широко используемой системой единиц в мире - как в повседневной жизни, так и в науке и технике. В настоящее время СИ принята в качестве основной системы единиц большинством стран мира и почти всегда используется в области техники, даже в тех странах, в которых в повседневной жизни используются традиционные единицы.</a:t>
            </a:r>
          </a:p>
          <a:p>
            <a:endParaRPr lang="ru-RU" dirty="0"/>
          </a:p>
        </p:txBody>
      </p:sp>
      <p:pic>
        <p:nvPicPr>
          <p:cNvPr id="2052" name="Picture 4" descr="https://ds04.infourok.ru/uploads/ex/0fe8/0004b74f-4d03edf5/img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996952"/>
            <a:ext cx="392707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972616" y="7317431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60431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https://ds05.infourok.ru/uploads/ex/03ff/00023a66-f60d32b2/1/img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7" y="2852936"/>
            <a:ext cx="2338367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s://ic.pics.livejournal.com/masterok/50816465/2393657/2393657_origin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622412"/>
            <a:ext cx="2214676" cy="154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Великобритании и многих англоязычных странах в ходу и другие единицы измерения. Такая система называется Английской, и она сильно отличается от привычной нам метрической. Единиц измерения здесь достаточно много. И они могут отличаться в своём значении в разных странах. Например, в Британии равняться одному числу, а в США быть чуть больше или меньше. История их возникновения очень интересная и увлекательная. Откуда же пошли все единицы измерения? Чем измеряли, когда еще не было линейки и лазерной рулетки? Пользовались тем, что было под рукой. Да даже не под рукой, а самой рукой. А ещё ногой, локтем, стопой и т.д. Ну и соответственно эти величины в цифровом выражении не такие “ровные”, как, например, метр (=100 см) или килограмм (=1000 г). Из-за этого меры зачастую округлены в английской системе. Ведь не очень удобно, когда после запятой ещё знаки надо учитывать.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Лига</a:t>
            </a: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Начнём с больших расстояний. Значение лиги (англ.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league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издавна употреблялось в морских сражениях для определения расстояния пушечного выстрела. Позже ее стали применять для сухопутных и почтовых дел. Лига равняется 4828,032 м. 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Миля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Единицы измерения: Английская система мер и ве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215960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429000"/>
            <a:ext cx="653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 из самых распространённых единиц измерения, о которой слышали, я думаю, все, - это миля. Те расстояния, которые мы меряем километрами, в Англии и США принято обозначать милями. Слово миля происходит от латинского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mille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passuum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тысяча двойных шагов римских солдат в полном облачении на марше. Появилась эта единица измерения в Древнем Риме. Оттуда пришла в Британию, а затем и в США. Она равна 1609,34 метра. На дорогах в англоязычных странах вы практически повсеместно заметите отметки в милях. Да и скорость машин измеряется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mph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miles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hour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миль в час).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83264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15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Ярд 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Существует несколько версий происхождения названия и величины ярда. По одной из них эта мера длины была введена английским королём Эдгаром (X век) и равнялась она расстоянию от кончика носа короля до кончика среднего пальца вытянутой в сторону руки. Затем король сменился, и ярд вместе с ним. Он стал длиннее, так как новый монарх был более крупный. Затем, при следующей смене короля, ярд снова стал короче. По другой версии ярд равнялся окружности талии короля. А по третей длине его меча. Это всё было неудобно и вызывало много путаницы, поэтому в 1101 г. король Генрих I принял закон о постоянной длине ярда. Этим ярдом и пользуются до сих пор в Англии. Он равен 91,44 см. Ярд делился на 2, 4, 8 и 16 частей, называемых соответственно полу-ярд, пядь, палец и ноготь.  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Фут 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Следующая единица измерения длины - это фут. От английского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foot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стопа. Один фут равен 30,48 см. Сокращённо фут обозначают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значком ’. Например, 5’ = 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= 152,4 см. Если сложить вместе три фута, то получится один ярд. 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Дюйм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ещё меньше фута идёт дюйм. Есть 2 теории происхождения этой меры длины в Англии.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Первая легенда гласит о том, что дюйм - это 1/12 фута. По второй считалось, что дюйм равен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 ячменным зёрнышкам, вынутых из колоса и приставленных друг к другу своими концами.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Король Эдуард I узаконил такое определение дюйма. В переводе на метрическую систему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юйм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равен 2,54 см. Его обозначают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inch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просто таким значком “. </a:t>
            </a:r>
          </a:p>
          <a:p>
            <a:pPr algn="just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Например, 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= 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= 7,62 см.</a:t>
            </a:r>
          </a:p>
          <a:p>
            <a:pPr algn="just"/>
            <a:endParaRPr lang="ru-RU" sz="1400" dirty="0"/>
          </a:p>
        </p:txBody>
      </p:sp>
      <p:pic>
        <p:nvPicPr>
          <p:cNvPr id="1026" name="Picture 2" descr="C:\Users\SeZaR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077072"/>
            <a:ext cx="825091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</TotalTime>
  <Words>724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«Единицы измерения  в Англии и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Вывод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«Единицы измерения в Англии и на Руси»</dc:title>
  <dc:creator>Антон</dc:creator>
  <cp:lastModifiedBy>Home</cp:lastModifiedBy>
  <cp:revision>67</cp:revision>
  <dcterms:modified xsi:type="dcterms:W3CDTF">2023-09-24T10:30:08Z</dcterms:modified>
</cp:coreProperties>
</file>