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sldIdLst>
    <p:sldId id="269" r:id="rId2"/>
    <p:sldId id="256" r:id="rId3"/>
    <p:sldId id="257" r:id="rId4"/>
    <p:sldId id="258" r:id="rId5"/>
    <p:sldId id="262" r:id="rId6"/>
    <p:sldId id="260" r:id="rId7"/>
    <p:sldId id="261" r:id="rId8"/>
    <p:sldId id="271" r:id="rId9"/>
    <p:sldId id="263" r:id="rId10"/>
    <p:sldId id="264" r:id="rId11"/>
    <p:sldId id="267" r:id="rId12"/>
    <p:sldId id="268" r:id="rId13"/>
    <p:sldId id="265" r:id="rId14"/>
    <p:sldId id="266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53" autoAdjust="0"/>
    <p:restoredTop sz="94660"/>
  </p:normalViewPr>
  <p:slideViewPr>
    <p:cSldViewPr snapToGrid="0">
      <p:cViewPr varScale="1">
        <p:scale>
          <a:sx n="81" d="100"/>
          <a:sy n="81" d="100"/>
        </p:scale>
        <p:origin x="24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CAA38-D50C-418F-A5F4-E8D2A2E0D19E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93152FC-D0F6-4E86-ADC5-EAE77FEC5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641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CAA38-D50C-418F-A5F4-E8D2A2E0D19E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93152FC-D0F6-4E86-ADC5-EAE77FEC5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975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CAA38-D50C-418F-A5F4-E8D2A2E0D19E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93152FC-D0F6-4E86-ADC5-EAE77FEC53C1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149482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CAA38-D50C-418F-A5F4-E8D2A2E0D19E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93152FC-D0F6-4E86-ADC5-EAE77FEC5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2496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CAA38-D50C-418F-A5F4-E8D2A2E0D19E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93152FC-D0F6-4E86-ADC5-EAE77FEC53C1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14999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CAA38-D50C-418F-A5F4-E8D2A2E0D19E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93152FC-D0F6-4E86-ADC5-EAE77FEC5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61149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CAA38-D50C-418F-A5F4-E8D2A2E0D19E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152FC-D0F6-4E86-ADC5-EAE77FEC5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49355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CAA38-D50C-418F-A5F4-E8D2A2E0D19E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152FC-D0F6-4E86-ADC5-EAE77FEC5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174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CAA38-D50C-418F-A5F4-E8D2A2E0D19E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152FC-D0F6-4E86-ADC5-EAE77FEC5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5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CAA38-D50C-418F-A5F4-E8D2A2E0D19E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93152FC-D0F6-4E86-ADC5-EAE77FEC5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996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CAA38-D50C-418F-A5F4-E8D2A2E0D19E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93152FC-D0F6-4E86-ADC5-EAE77FEC5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170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CAA38-D50C-418F-A5F4-E8D2A2E0D19E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93152FC-D0F6-4E86-ADC5-EAE77FEC5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414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CAA38-D50C-418F-A5F4-E8D2A2E0D19E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152FC-D0F6-4E86-ADC5-EAE77FEC5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375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CAA38-D50C-418F-A5F4-E8D2A2E0D19E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152FC-D0F6-4E86-ADC5-EAE77FEC5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584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CAA38-D50C-418F-A5F4-E8D2A2E0D19E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152FC-D0F6-4E86-ADC5-EAE77FEC5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333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CAA38-D50C-418F-A5F4-E8D2A2E0D19E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93152FC-D0F6-4E86-ADC5-EAE77FEC5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209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5CAA38-D50C-418F-A5F4-E8D2A2E0D19E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93152FC-D0F6-4E86-ADC5-EAE77FEC5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100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C%D0%B5%D0%B6%D0%B4%D1%83%D0%BD%D0%B0%D1%80%D0%BE%D0%B4%D0%BD%D0%B0%D1%8F_%D0%BE%D1%80%D0%B3%D0%B0%D0%BD%D0%B8%D0%B7%D0%B0%D1%86%D0%B8%D1%8F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1%D0%BF%D0%BE%D0%BA%D0%BE%D0%B9%D0%BD%D0%BE%D0%B9_%D0%BD%D0%BE%D1%87%D0%B8,_%D0%BC%D0%B0%D0%BB%D1%8B%D1%88%D0%B8!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2004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Relationship Id="rId5" Type="http://schemas.openxmlformats.org/officeDocument/2006/relationships/hyperlink" Target="https://ru.wikipedia.org/wiki/%D0%A1%D0%B5%D0%B2%D0%B5%D1%80%D0%BD%D0%B0%D1%8F_%D0%9E%D1%81%D0%B5%D1%82%D0%B8%D1%8F" TargetMode="External"/><Relationship Id="rId4" Type="http://schemas.openxmlformats.org/officeDocument/2006/relationships/hyperlink" Target="https://ru.wikipedia.org/wiki/%D0%97%D0%B0%D1%85%D0%B2%D0%B0%D1%82_%D1%88%D0%BA%D0%BE%D0%BB%D1%8B_%D0%B2_%D0%91%D0%B5%D1%81%D0%BB%D0%B0%D0%BD%D0%B5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3%D0%BE%D0%BB%D1%83%D0%B1%D1%8C_%D0%BC%D0%B8%D1%80%D0%B0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ru.wikipedia.org/wiki/%D0%9F%D0%B0%D0%B1%D0%BB%D0%BE_%D0%9F%D0%B8%D0%BA%D0%B0%D1%81%D1%81%D0%BE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0%D0%BD%D0%B3%D0%BB%D0%B8%D0%B9%D1%81%D0%BA%D0%B8%D0%B9_%D1%8F%D0%B7%D1%8B%D0%BA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ru.wikipedia.org/wiki/%D0%9A%D0%B0%D0%BC%D0%BF%D0%B0%D0%BD%D0%B8%D1%8F_%D0%B7%D0%B0_%D1%8F%D0%B4%D0%B5%D1%80%D0%BD%D0%BE%D0%B5_%D1%80%D0%B0%D0%B7%D0%BE%D1%80%D1%83%D0%B6%D0%B5%D0%BD%D0%B8%D0%B5" TargetMode="External"/><Relationship Id="rId5" Type="http://schemas.openxmlformats.org/officeDocument/2006/relationships/hyperlink" Target="https://ru.wikipedia.org/wiki/%D0%90%D0%BD%D1%82%D0%B8%D0%B2%D0%BE%D0%B5%D0%BD%D0%BD%D0%BE%D0%B5_%D0%B4%D0%B2%D0%B8%D0%B6%D0%B5%D0%BD%D0%B8%D0%B5" TargetMode="External"/><Relationship Id="rId4" Type="http://schemas.openxmlformats.org/officeDocument/2006/relationships/hyperlink" Target="https://ru.wikipedia.org/wiki/%D0%A0%D0%B0%D0%B7%D0%BE%D1%80%D1%83%D0%B6%D0%B5%D0%BD%D0%B8%D0%B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ED31FB8-4B3F-4A00-AA79-C978BF9FFB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94618" y="4999511"/>
            <a:ext cx="2945081" cy="15556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9600" dirty="0" smtClean="0">
                <a:solidFill>
                  <a:srgbClr val="FFC000"/>
                </a:solidFill>
                <a:latin typeface="Monotype Corsiva" panose="03010101010201010101" pitchFamily="66" charset="0"/>
              </a:rPr>
              <a:t/>
            </a:r>
            <a:br>
              <a:rPr lang="ru-RU" sz="9600" dirty="0" smtClean="0">
                <a:solidFill>
                  <a:srgbClr val="FFC000"/>
                </a:solidFill>
                <a:latin typeface="Monotype Corsiva" panose="03010101010201010101" pitchFamily="66" charset="0"/>
              </a:rPr>
            </a:br>
            <a:r>
              <a:rPr lang="ru-RU" sz="9600" dirty="0">
                <a:solidFill>
                  <a:srgbClr val="FFC000"/>
                </a:solidFill>
                <a:latin typeface="Monotype Corsiva" panose="03010101010201010101" pitchFamily="66" charset="0"/>
              </a:rPr>
              <a:t/>
            </a:r>
            <a:br>
              <a:rPr lang="ru-RU" sz="9600" dirty="0">
                <a:solidFill>
                  <a:srgbClr val="FFC000"/>
                </a:solidFill>
                <a:latin typeface="Monotype Corsiva" panose="03010101010201010101" pitchFamily="66" charset="0"/>
              </a:rPr>
            </a:br>
            <a:r>
              <a:rPr lang="ru-RU" sz="9600" dirty="0" smtClean="0">
                <a:solidFill>
                  <a:srgbClr val="FFC000"/>
                </a:solidFill>
                <a:latin typeface="Monotype Corsiva" panose="03010101010201010101" pitchFamily="66" charset="0"/>
              </a:rPr>
              <a:t/>
            </a:r>
            <a:br>
              <a:rPr lang="ru-RU" sz="9600" dirty="0" smtClean="0">
                <a:solidFill>
                  <a:srgbClr val="FFC000"/>
                </a:solidFill>
                <a:latin typeface="Monotype Corsiva" panose="03010101010201010101" pitchFamily="66" charset="0"/>
              </a:rPr>
            </a:br>
            <a:endParaRPr lang="ru-RU" sz="9600" dirty="0">
              <a:solidFill>
                <a:srgbClr val="FFC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E9451343-6A9E-48BD-AB6A-810219A187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3477" y="285010"/>
            <a:ext cx="9666513" cy="1059596"/>
          </a:xfrm>
        </p:spPr>
        <p:txBody>
          <a:bodyPr>
            <a:noAutofit/>
          </a:bodyPr>
          <a:lstStyle/>
          <a:p>
            <a:pPr algn="ctr"/>
            <a:r>
              <a:rPr lang="ru-RU" sz="3200" i="1" dirty="0">
                <a:solidFill>
                  <a:srgbClr val="000099"/>
                </a:solidFill>
              </a:rPr>
              <a:t>«</a:t>
            </a:r>
            <a:r>
              <a:rPr lang="ru-RU" sz="3200" b="1" i="1" dirty="0">
                <a:solidFill>
                  <a:srgbClr val="000099"/>
                </a:solidFill>
              </a:rPr>
              <a:t>Мир под чистым небом, ярким солнцем и созвездием добра».</a:t>
            </a:r>
          </a:p>
          <a:p>
            <a:pPr algn="ctr"/>
            <a:endParaRPr lang="ru-RU" sz="3200" b="1" i="1" dirty="0">
              <a:solidFill>
                <a:srgbClr val="000099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536" y="1508166"/>
            <a:ext cx="9767454" cy="5047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413266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A6B655E-88DB-479A-B1E1-D39A16B04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187" y="332510"/>
            <a:ext cx="3384468" cy="755072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ООН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DE8A7D8-76C8-4A08-95B3-22D9F010CC0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6" r="25046"/>
          <a:stretch>
            <a:fillRect/>
          </a:stretch>
        </p:blipFill>
        <p:spPr>
          <a:xfrm>
            <a:off x="641267" y="190006"/>
            <a:ext cx="5355771" cy="6377048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2AA869F-0173-441D-9136-7552B4777B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75169" y="1087582"/>
            <a:ext cx="5700155" cy="505196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0099"/>
                </a:solidFill>
                <a:latin typeface="Monotype Corsiva" panose="03010101010201010101" pitchFamily="66" charset="0"/>
              </a:rPr>
              <a:t>Организация </a:t>
            </a:r>
            <a:r>
              <a:rPr lang="ru-RU" sz="3600" b="1" dirty="0">
                <a:solidFill>
                  <a:srgbClr val="000099"/>
                </a:solidFill>
                <a:latin typeface="Monotype Corsiva" panose="03010101010201010101" pitchFamily="66" charset="0"/>
              </a:rPr>
              <a:t>Объединённых </a:t>
            </a:r>
            <a:r>
              <a:rPr lang="ru-RU" sz="3600" b="1" dirty="0" smtClean="0">
                <a:solidFill>
                  <a:srgbClr val="000099"/>
                </a:solidFill>
                <a:latin typeface="Monotype Corsiva" panose="03010101010201010101" pitchFamily="66" charset="0"/>
              </a:rPr>
              <a:t>Наций</a:t>
            </a:r>
            <a:r>
              <a:rPr lang="ru-RU" sz="3600" dirty="0" smtClean="0">
                <a:solidFill>
                  <a:srgbClr val="000099"/>
                </a:solidFill>
                <a:latin typeface="Monotype Corsiva" panose="03010101010201010101" pitchFamily="66" charset="0"/>
              </a:rPr>
              <a:t>,</a:t>
            </a:r>
            <a:r>
              <a:rPr lang="ru-RU" sz="3600" dirty="0">
                <a:solidFill>
                  <a:srgbClr val="000099"/>
                </a:solidFill>
                <a:latin typeface="Monotype Corsiva" panose="03010101010201010101" pitchFamily="66" charset="0"/>
              </a:rPr>
              <a:t> </a:t>
            </a:r>
            <a:r>
              <a:rPr lang="ru-RU" sz="3600" b="1" dirty="0">
                <a:solidFill>
                  <a:srgbClr val="000099"/>
                </a:solidFill>
                <a:latin typeface="Monotype Corsiva" panose="03010101010201010101" pitchFamily="66" charset="0"/>
              </a:rPr>
              <a:t>ОО́Н</a:t>
            </a:r>
            <a:r>
              <a:rPr lang="ru-RU" sz="3600" dirty="0">
                <a:solidFill>
                  <a:srgbClr val="000099"/>
                </a:solidFill>
                <a:latin typeface="Monotype Corsiva" panose="03010101010201010101" pitchFamily="66" charset="0"/>
              </a:rPr>
              <a:t> — </a:t>
            </a:r>
            <a:r>
              <a:rPr lang="ru-RU" sz="3600" dirty="0">
                <a:solidFill>
                  <a:srgbClr val="000099"/>
                </a:solidFill>
                <a:latin typeface="Monotype Corsiva" panose="03010101010201010101" pitchFamily="66" charset="0"/>
                <a:hlinkClick r:id="rId3" tooltip="Международная организация"/>
              </a:rPr>
              <a:t>международная организация</a:t>
            </a:r>
            <a:r>
              <a:rPr lang="ru-RU" sz="3600" dirty="0">
                <a:solidFill>
                  <a:srgbClr val="000099"/>
                </a:solidFill>
                <a:latin typeface="Monotype Corsiva" panose="03010101010201010101" pitchFamily="66" charset="0"/>
              </a:rPr>
              <a:t>, созданная для поддержания и укрепления международного мира и безопасности, развития сотрудничества между государствами.</a:t>
            </a:r>
          </a:p>
        </p:txBody>
      </p:sp>
    </p:spTree>
    <p:extLst>
      <p:ext uri="{BB962C8B-B14F-4D97-AF65-F5344CB8AC3E}">
        <p14:creationId xmlns:p14="http://schemas.microsoft.com/office/powerpoint/2010/main" val="560155083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4449421-F085-4FA1-A12F-8ACCC04DF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5257" y="-454231"/>
            <a:ext cx="2786743" cy="1143000"/>
          </a:xfrm>
        </p:spPr>
        <p:txBody>
          <a:bodyPr>
            <a:normAutofit/>
          </a:bodyPr>
          <a:lstStyle/>
          <a:p>
            <a:pPr algn="r"/>
            <a:r>
              <a:rPr lang="ru-RU" sz="1800" i="1" dirty="0">
                <a:solidFill>
                  <a:srgbClr val="000099"/>
                </a:solidFill>
              </a:rPr>
              <a:t>“Я голосую за мир”</a:t>
            </a:r>
            <a:br>
              <a:rPr lang="ru-RU" sz="1800" i="1" dirty="0">
                <a:solidFill>
                  <a:srgbClr val="000099"/>
                </a:solidFill>
              </a:rPr>
            </a:br>
            <a:r>
              <a:rPr lang="ru-RU" sz="1800" i="1" dirty="0">
                <a:solidFill>
                  <a:srgbClr val="000099"/>
                </a:solidFill>
              </a:rPr>
              <a:t> И. Зуев</a:t>
            </a:r>
            <a:r>
              <a:rPr lang="ru-RU" sz="1800" i="1" dirty="0"/>
              <a:t>.</a:t>
            </a:r>
            <a:endParaRPr lang="ru-RU" sz="1800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8736E4B1-9FE2-4D8F-B290-AA9CEC7388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98918" y="843148"/>
            <a:ext cx="5652655" cy="601485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algn="ctr"/>
            <a:r>
              <a:rPr lang="ru-RU" sz="2800" dirty="0"/>
              <a:t/>
            </a:r>
            <a:br>
              <a:rPr lang="ru-RU" sz="2800" dirty="0"/>
            </a:br>
            <a:r>
              <a:rPr lang="ru-RU" sz="9600" dirty="0">
                <a:solidFill>
                  <a:srgbClr val="000099"/>
                </a:solidFill>
                <a:latin typeface="Monotype Corsiva" panose="03010101010201010101" pitchFamily="66" charset="0"/>
              </a:rPr>
              <a:t>Я голосую за мир голосом миллионов.</a:t>
            </a:r>
            <a:br>
              <a:rPr lang="ru-RU" sz="9600" dirty="0">
                <a:solidFill>
                  <a:srgbClr val="000099"/>
                </a:solidFill>
                <a:latin typeface="Monotype Corsiva" panose="03010101010201010101" pitchFamily="66" charset="0"/>
              </a:rPr>
            </a:br>
            <a:r>
              <a:rPr lang="ru-RU" sz="9600" dirty="0">
                <a:solidFill>
                  <a:srgbClr val="000099"/>
                </a:solidFill>
                <a:latin typeface="Monotype Corsiva" panose="03010101010201010101" pitchFamily="66" charset="0"/>
              </a:rPr>
              <a:t>Я голосую за мир – воля моя законна! </a:t>
            </a:r>
            <a:br>
              <a:rPr lang="ru-RU" sz="9600" dirty="0">
                <a:solidFill>
                  <a:srgbClr val="000099"/>
                </a:solidFill>
                <a:latin typeface="Monotype Corsiva" panose="03010101010201010101" pitchFamily="66" charset="0"/>
              </a:rPr>
            </a:br>
            <a:r>
              <a:rPr lang="ru-RU" sz="9600" dirty="0">
                <a:solidFill>
                  <a:srgbClr val="000099"/>
                </a:solidFill>
                <a:latin typeface="Monotype Corsiva" panose="03010101010201010101" pitchFamily="66" charset="0"/>
              </a:rPr>
              <a:t>Я голосую за мир сердцем всего народа.</a:t>
            </a:r>
            <a:br>
              <a:rPr lang="ru-RU" sz="9600" dirty="0">
                <a:solidFill>
                  <a:srgbClr val="000099"/>
                </a:solidFill>
                <a:latin typeface="Monotype Corsiva" panose="03010101010201010101" pitchFamily="66" charset="0"/>
              </a:rPr>
            </a:br>
            <a:r>
              <a:rPr lang="ru-RU" sz="9600" dirty="0">
                <a:solidFill>
                  <a:srgbClr val="000099"/>
                </a:solidFill>
                <a:latin typeface="Monotype Corsiva" panose="03010101010201010101" pitchFamily="66" charset="0"/>
              </a:rPr>
              <a:t>Я голосую за мир равенства и свободы.</a:t>
            </a:r>
            <a:br>
              <a:rPr lang="ru-RU" sz="9600" dirty="0">
                <a:solidFill>
                  <a:srgbClr val="000099"/>
                </a:solidFill>
                <a:latin typeface="Monotype Corsiva" panose="03010101010201010101" pitchFamily="66" charset="0"/>
              </a:rPr>
            </a:br>
            <a:r>
              <a:rPr lang="ru-RU" sz="9600" dirty="0">
                <a:solidFill>
                  <a:srgbClr val="000099"/>
                </a:solidFill>
                <a:latin typeface="Monotype Corsiva" panose="03010101010201010101" pitchFamily="66" charset="0"/>
              </a:rPr>
              <a:t>Я голосую за мир памятью всех </a:t>
            </a:r>
            <a:r>
              <a:rPr lang="ru-RU" sz="9600" dirty="0" err="1">
                <a:solidFill>
                  <a:srgbClr val="000099"/>
                </a:solidFill>
                <a:latin typeface="Monotype Corsiva" panose="03010101010201010101" pitchFamily="66" charset="0"/>
              </a:rPr>
              <a:t>Хатыней</a:t>
            </a:r>
            <a:r>
              <a:rPr lang="ru-RU" sz="9600" dirty="0">
                <a:solidFill>
                  <a:srgbClr val="000099"/>
                </a:solidFill>
                <a:latin typeface="Monotype Corsiva" panose="03010101010201010101" pitchFamily="66" charset="0"/>
              </a:rPr>
              <a:t/>
            </a:r>
            <a:br>
              <a:rPr lang="ru-RU" sz="9600" dirty="0">
                <a:solidFill>
                  <a:srgbClr val="000099"/>
                </a:solidFill>
                <a:latin typeface="Monotype Corsiva" panose="03010101010201010101" pitchFamily="66" charset="0"/>
              </a:rPr>
            </a:br>
            <a:r>
              <a:rPr lang="ru-RU" sz="9600" dirty="0">
                <a:solidFill>
                  <a:srgbClr val="000099"/>
                </a:solidFill>
                <a:latin typeface="Monotype Corsiva" panose="03010101010201010101" pitchFamily="66" charset="0"/>
              </a:rPr>
              <a:t>Я голосую за мир, чтобы земля в пустыню</a:t>
            </a:r>
            <a:br>
              <a:rPr lang="ru-RU" sz="9600" dirty="0">
                <a:solidFill>
                  <a:srgbClr val="000099"/>
                </a:solidFill>
                <a:latin typeface="Monotype Corsiva" panose="03010101010201010101" pitchFamily="66" charset="0"/>
              </a:rPr>
            </a:br>
            <a:r>
              <a:rPr lang="ru-RU" sz="9600" dirty="0">
                <a:solidFill>
                  <a:srgbClr val="000099"/>
                </a:solidFill>
                <a:latin typeface="Monotype Corsiva" panose="03010101010201010101" pitchFamily="66" charset="0"/>
              </a:rPr>
              <a:t>Не превратилась вдруг, чтобы на целом свете</a:t>
            </a:r>
            <a:br>
              <a:rPr lang="ru-RU" sz="9600" dirty="0">
                <a:solidFill>
                  <a:srgbClr val="000099"/>
                </a:solidFill>
                <a:latin typeface="Monotype Corsiva" panose="03010101010201010101" pitchFamily="66" charset="0"/>
              </a:rPr>
            </a:br>
            <a:r>
              <a:rPr lang="ru-RU" sz="9600" dirty="0">
                <a:solidFill>
                  <a:srgbClr val="000099"/>
                </a:solidFill>
                <a:latin typeface="Monotype Corsiva" panose="03010101010201010101" pitchFamily="66" charset="0"/>
              </a:rPr>
              <a:t>Лишь с </a:t>
            </a:r>
            <a:r>
              <a:rPr lang="ru-RU" sz="9600" dirty="0" err="1">
                <a:solidFill>
                  <a:srgbClr val="000099"/>
                </a:solidFill>
                <a:latin typeface="Monotype Corsiva" panose="03010101010201010101" pitchFamily="66" charset="0"/>
              </a:rPr>
              <a:t>добротою</a:t>
            </a:r>
            <a:r>
              <a:rPr lang="ru-RU" sz="9600" dirty="0">
                <a:solidFill>
                  <a:srgbClr val="000099"/>
                </a:solidFill>
                <a:latin typeface="Monotype Corsiva" panose="03010101010201010101" pitchFamily="66" charset="0"/>
              </a:rPr>
              <a:t> рук были знакомы дети.</a:t>
            </a:r>
            <a:br>
              <a:rPr lang="ru-RU" sz="9600" dirty="0">
                <a:solidFill>
                  <a:srgbClr val="000099"/>
                </a:solidFill>
                <a:latin typeface="Monotype Corsiva" panose="03010101010201010101" pitchFamily="66" charset="0"/>
              </a:rPr>
            </a:br>
            <a:r>
              <a:rPr lang="ru-RU" sz="9600" dirty="0">
                <a:solidFill>
                  <a:srgbClr val="000099"/>
                </a:solidFill>
                <a:latin typeface="Monotype Corsiva" panose="03010101010201010101" pitchFamily="66" charset="0"/>
              </a:rPr>
              <a:t>Разве нужны земле шрамы войны на теле?</a:t>
            </a:r>
            <a:br>
              <a:rPr lang="ru-RU" sz="9600" dirty="0">
                <a:solidFill>
                  <a:srgbClr val="000099"/>
                </a:solidFill>
                <a:latin typeface="Monotype Corsiva" panose="03010101010201010101" pitchFamily="66" charset="0"/>
              </a:rPr>
            </a:br>
            <a:r>
              <a:rPr lang="ru-RU" sz="9600" dirty="0">
                <a:solidFill>
                  <a:srgbClr val="000099"/>
                </a:solidFill>
                <a:latin typeface="Monotype Corsiva" panose="03010101010201010101" pitchFamily="66" charset="0"/>
              </a:rPr>
              <a:t>Дайте ей журавлей – тех, что взлететь не успели.</a:t>
            </a:r>
            <a:br>
              <a:rPr lang="ru-RU" sz="9600" dirty="0">
                <a:solidFill>
                  <a:srgbClr val="000099"/>
                </a:solidFill>
                <a:latin typeface="Monotype Corsiva" panose="03010101010201010101" pitchFamily="66" charset="0"/>
              </a:rPr>
            </a:br>
            <a:r>
              <a:rPr lang="ru-RU" sz="9600" dirty="0">
                <a:solidFill>
                  <a:srgbClr val="000099"/>
                </a:solidFill>
                <a:latin typeface="Monotype Corsiva" panose="03010101010201010101" pitchFamily="66" charset="0"/>
              </a:rPr>
              <a:t>Дайте ей синеву моря и чистого неба.</a:t>
            </a:r>
            <a:br>
              <a:rPr lang="ru-RU" sz="9600" dirty="0">
                <a:solidFill>
                  <a:srgbClr val="000099"/>
                </a:solidFill>
                <a:latin typeface="Monotype Corsiva" panose="03010101010201010101" pitchFamily="66" charset="0"/>
              </a:rPr>
            </a:br>
            <a:r>
              <a:rPr lang="ru-RU" sz="9600" dirty="0">
                <a:solidFill>
                  <a:srgbClr val="000099"/>
                </a:solidFill>
                <a:latin typeface="Monotype Corsiva" panose="03010101010201010101" pitchFamily="66" charset="0"/>
              </a:rPr>
              <a:t>Чтобы не во сне – наяву люди наелись хлеба.</a:t>
            </a:r>
            <a:br>
              <a:rPr lang="ru-RU" sz="9600" dirty="0">
                <a:solidFill>
                  <a:srgbClr val="000099"/>
                </a:solidFill>
                <a:latin typeface="Monotype Corsiva" panose="03010101010201010101" pitchFamily="66" charset="0"/>
              </a:rPr>
            </a:br>
            <a:r>
              <a:rPr lang="ru-RU" sz="9600" dirty="0">
                <a:solidFill>
                  <a:srgbClr val="000099"/>
                </a:solidFill>
                <a:latin typeface="Monotype Corsiva" panose="03010101010201010101" pitchFamily="66" charset="0"/>
              </a:rPr>
              <a:t>Чтобы цвела заря добрым и ясным светом.</a:t>
            </a:r>
            <a:br>
              <a:rPr lang="ru-RU" sz="9600" dirty="0">
                <a:solidFill>
                  <a:srgbClr val="000099"/>
                </a:solidFill>
                <a:latin typeface="Monotype Corsiva" panose="03010101010201010101" pitchFamily="66" charset="0"/>
              </a:rPr>
            </a:br>
            <a:r>
              <a:rPr lang="ru-RU" sz="9600" dirty="0">
                <a:solidFill>
                  <a:srgbClr val="000099"/>
                </a:solidFill>
                <a:latin typeface="Monotype Corsiva" panose="03010101010201010101" pitchFamily="66" charset="0"/>
              </a:rPr>
              <a:t>Мир тебе, мать-земля!</a:t>
            </a:r>
            <a:br>
              <a:rPr lang="ru-RU" sz="9600" dirty="0">
                <a:solidFill>
                  <a:srgbClr val="000099"/>
                </a:solidFill>
                <a:latin typeface="Monotype Corsiva" panose="03010101010201010101" pitchFamily="66" charset="0"/>
              </a:rPr>
            </a:br>
            <a:r>
              <a:rPr lang="ru-RU" sz="9600" dirty="0">
                <a:solidFill>
                  <a:srgbClr val="000099"/>
                </a:solidFill>
                <a:latin typeface="Monotype Corsiva" panose="03010101010201010101" pitchFamily="66" charset="0"/>
              </a:rPr>
              <a:t>Я голосую за это!</a:t>
            </a:r>
            <a:br>
              <a:rPr lang="ru-RU" sz="9600" dirty="0">
                <a:solidFill>
                  <a:srgbClr val="000099"/>
                </a:solidFill>
                <a:latin typeface="Monotype Corsiva" panose="03010101010201010101" pitchFamily="66" charset="0"/>
              </a:rPr>
            </a:br>
            <a:r>
              <a:rPr lang="ru-RU" sz="9600" dirty="0">
                <a:solidFill>
                  <a:srgbClr val="000099"/>
                </a:solidFill>
                <a:latin typeface="Monotype Corsiva" panose="03010101010201010101" pitchFamily="66" charset="0"/>
              </a:rPr>
              <a:t>Мир в каждом доме, в каждой стране!</a:t>
            </a:r>
            <a:br>
              <a:rPr lang="ru-RU" sz="9600" dirty="0">
                <a:solidFill>
                  <a:srgbClr val="000099"/>
                </a:solidFill>
                <a:latin typeface="Monotype Corsiva" panose="03010101010201010101" pitchFamily="66" charset="0"/>
              </a:rPr>
            </a:br>
            <a:r>
              <a:rPr lang="ru-RU" sz="9600" dirty="0">
                <a:solidFill>
                  <a:srgbClr val="000099"/>
                </a:solidFill>
                <a:latin typeface="Monotype Corsiva" panose="03010101010201010101" pitchFamily="66" charset="0"/>
              </a:rPr>
              <a:t>Мир – это жизнь на планете!</a:t>
            </a:r>
            <a:br>
              <a:rPr lang="ru-RU" sz="9600" dirty="0">
                <a:solidFill>
                  <a:srgbClr val="000099"/>
                </a:solidFill>
                <a:latin typeface="Monotype Corsiva" panose="03010101010201010101" pitchFamily="66" charset="0"/>
              </a:rPr>
            </a:br>
            <a:r>
              <a:rPr lang="ru-RU" sz="9600" dirty="0">
                <a:solidFill>
                  <a:srgbClr val="000099"/>
                </a:solidFill>
                <a:latin typeface="Monotype Corsiva" panose="03010101010201010101" pitchFamily="66" charset="0"/>
              </a:rPr>
              <a:t>Мир – это солнце на нашей Земле!</a:t>
            </a:r>
            <a:br>
              <a:rPr lang="ru-RU" sz="9600" dirty="0">
                <a:solidFill>
                  <a:srgbClr val="000099"/>
                </a:solidFill>
                <a:latin typeface="Monotype Corsiva" panose="03010101010201010101" pitchFamily="66" charset="0"/>
              </a:rPr>
            </a:br>
            <a:r>
              <a:rPr lang="ru-RU" sz="9600" dirty="0">
                <a:solidFill>
                  <a:srgbClr val="000099"/>
                </a:solidFill>
                <a:latin typeface="Monotype Corsiva" panose="03010101010201010101" pitchFamily="66" charset="0"/>
              </a:rPr>
              <a:t>Мир – нужен взрослым и детям!</a:t>
            </a:r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4585A1E-AC79-4E0E-AEFE-41E4A85392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37" y="0"/>
            <a:ext cx="5116191" cy="2504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72B287B-24CF-40B5-8EA9-EA250757BC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52" y="2648196"/>
            <a:ext cx="4890559" cy="4061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578217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DDCE54F3-34A3-450C-8D93-CBC6BDE847F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27" r="24927"/>
          <a:stretch>
            <a:fillRect/>
          </a:stretch>
        </p:blipFill>
        <p:spPr>
          <a:xfrm>
            <a:off x="213756" y="1360882"/>
            <a:ext cx="3800104" cy="5253674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67928F9-2AD2-4CF4-91B1-7070A608C9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13860" y="403761"/>
            <a:ext cx="3811978" cy="6210795"/>
          </a:xfrm>
        </p:spPr>
        <p:txBody>
          <a:bodyPr>
            <a:normAutofit/>
          </a:bodyPr>
          <a:lstStyle/>
          <a:p>
            <a:pPr algn="ctr" fontAlgn="base"/>
            <a:endParaRPr lang="ru-RU" sz="2800" b="1" dirty="0" smtClean="0">
              <a:latin typeface="Monotype Corsiva" panose="03010101010201010101" pitchFamily="66" charset="0"/>
            </a:endParaRPr>
          </a:p>
          <a:p>
            <a:pPr algn="ctr" fontAlgn="base"/>
            <a:r>
              <a:rPr lang="ru-RU" sz="2800" b="1" dirty="0" smtClean="0">
                <a:solidFill>
                  <a:srgbClr val="000099"/>
                </a:solidFill>
                <a:latin typeface="Monotype Corsiva" panose="03010101010201010101" pitchFamily="66" charset="0"/>
              </a:rPr>
              <a:t>Я </a:t>
            </a:r>
            <a:r>
              <a:rPr lang="ru-RU" sz="2800" b="1" dirty="0">
                <a:solidFill>
                  <a:srgbClr val="000099"/>
                </a:solidFill>
                <a:latin typeface="Monotype Corsiva" panose="03010101010201010101" pitchFamily="66" charset="0"/>
              </a:rPr>
              <a:t>рисую слово МИР</a:t>
            </a:r>
          </a:p>
          <a:p>
            <a:pPr algn="ctr" fontAlgn="base"/>
            <a:r>
              <a:rPr lang="ru-RU" sz="2800" b="1" dirty="0">
                <a:solidFill>
                  <a:srgbClr val="000099"/>
                </a:solidFill>
                <a:latin typeface="Monotype Corsiva" panose="03010101010201010101" pitchFamily="66" charset="0"/>
              </a:rPr>
              <a:t>Над землёю солнце светит,</a:t>
            </a:r>
          </a:p>
          <a:p>
            <a:pPr algn="ctr" fontAlgn="base"/>
            <a:r>
              <a:rPr lang="ru-RU" sz="2800" b="1" dirty="0">
                <a:solidFill>
                  <a:srgbClr val="000099"/>
                </a:solidFill>
                <a:latin typeface="Monotype Corsiva" panose="03010101010201010101" pitchFamily="66" charset="0"/>
              </a:rPr>
              <a:t>На траве играют дети,</a:t>
            </a:r>
          </a:p>
          <a:p>
            <a:pPr algn="ctr" fontAlgn="base"/>
            <a:r>
              <a:rPr lang="ru-RU" sz="2800" b="1" dirty="0">
                <a:solidFill>
                  <a:srgbClr val="000099"/>
                </a:solidFill>
                <a:latin typeface="Monotype Corsiva" panose="03010101010201010101" pitchFamily="66" charset="0"/>
              </a:rPr>
              <a:t>Речка синяя, а вот -</a:t>
            </a:r>
          </a:p>
          <a:p>
            <a:pPr algn="ctr" fontAlgn="base"/>
            <a:r>
              <a:rPr lang="ru-RU" sz="2800" b="1" dirty="0">
                <a:solidFill>
                  <a:srgbClr val="000099"/>
                </a:solidFill>
                <a:latin typeface="Monotype Corsiva" panose="03010101010201010101" pitchFamily="66" charset="0"/>
              </a:rPr>
              <a:t>Пароход по ней плывёт.</a:t>
            </a:r>
          </a:p>
          <a:p>
            <a:pPr algn="ctr" fontAlgn="base"/>
            <a:r>
              <a:rPr lang="ru-RU" sz="2800" b="1" dirty="0">
                <a:solidFill>
                  <a:srgbClr val="000099"/>
                </a:solidFill>
                <a:latin typeface="Monotype Corsiva" panose="03010101010201010101" pitchFamily="66" charset="0"/>
              </a:rPr>
              <a:t>Вот дома - до неба прямо!</a:t>
            </a:r>
          </a:p>
          <a:p>
            <a:pPr algn="ctr" fontAlgn="base"/>
            <a:r>
              <a:rPr lang="ru-RU" sz="2800" b="1" dirty="0">
                <a:solidFill>
                  <a:srgbClr val="000099"/>
                </a:solidFill>
                <a:latin typeface="Monotype Corsiva" panose="03010101010201010101" pitchFamily="66" charset="0"/>
              </a:rPr>
              <a:t>Вот цветы, а это - мама,</a:t>
            </a:r>
          </a:p>
          <a:p>
            <a:pPr algn="ctr" fontAlgn="base"/>
            <a:r>
              <a:rPr lang="ru-RU" sz="2800" b="1" dirty="0">
                <a:solidFill>
                  <a:srgbClr val="000099"/>
                </a:solidFill>
                <a:latin typeface="Monotype Corsiva" panose="03010101010201010101" pitchFamily="66" charset="0"/>
              </a:rPr>
              <a:t>Рядом с ней сестра моя...</a:t>
            </a:r>
          </a:p>
          <a:p>
            <a:pPr algn="ctr" fontAlgn="base"/>
            <a:r>
              <a:rPr lang="ru-RU" sz="2800" b="1" dirty="0">
                <a:solidFill>
                  <a:srgbClr val="000099"/>
                </a:solidFill>
                <a:latin typeface="Monotype Corsiva" panose="03010101010201010101" pitchFamily="66" charset="0"/>
              </a:rPr>
              <a:t>Слово "мир" рисую я.</a:t>
            </a:r>
          </a:p>
          <a:p>
            <a:endParaRPr lang="ru-RU" dirty="0">
              <a:solidFill>
                <a:srgbClr val="000099"/>
              </a:solidFill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91794282-6B26-44DD-A14D-6808CD5904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838" y="237506"/>
            <a:ext cx="4142770" cy="458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70143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C97A5F5-8655-4D5B-A19D-97B2F91F5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8337" y="200891"/>
            <a:ext cx="3360717" cy="1143000"/>
          </a:xfrm>
        </p:spPr>
        <p:txBody>
          <a:bodyPr>
            <a:normAutofit/>
          </a:bodyPr>
          <a:lstStyle/>
          <a:p>
            <a:r>
              <a:rPr lang="ru-RU" sz="4800" i="1" dirty="0">
                <a:solidFill>
                  <a:srgbClr val="FF0000"/>
                </a:solidFill>
                <a:latin typeface="Monotype Corsiva" panose="03010101010201010101" pitchFamily="66" charset="0"/>
              </a:rPr>
              <a:t>Наша задача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C8E387B-A6C9-49B4-861A-E703DD474E4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1" b="561"/>
          <a:stretch>
            <a:fillRect/>
          </a:stretch>
        </p:blipFill>
        <p:spPr>
          <a:xfrm>
            <a:off x="760021" y="736271"/>
            <a:ext cx="6103917" cy="5430114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9B32BD8-631E-4CD3-AF66-2468982B5B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27075" y="1793174"/>
            <a:ext cx="4488872" cy="3740727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4800" dirty="0">
                <a:solidFill>
                  <a:srgbClr val="000099"/>
                </a:solidFill>
                <a:latin typeface="Monotype Corsiva" panose="03010101010201010101" pitchFamily="66" charset="0"/>
              </a:rPr>
              <a:t>Сохранить Мир на земле, сберечь наш общий Дом, наполнить его радостью и счастьем!</a:t>
            </a:r>
          </a:p>
        </p:txBody>
      </p:sp>
    </p:spTree>
    <p:extLst>
      <p:ext uri="{BB962C8B-B14F-4D97-AF65-F5344CB8AC3E}">
        <p14:creationId xmlns:p14="http://schemas.microsoft.com/office/powerpoint/2010/main" val="3421948923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4F49675-D620-4F62-B747-25D618893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186" y="76198"/>
            <a:ext cx="4785755" cy="1313215"/>
          </a:xfrm>
        </p:spPr>
        <p:txBody>
          <a:bodyPr>
            <a:normAutofit/>
          </a:bodyPr>
          <a:lstStyle/>
          <a:p>
            <a:pPr algn="ctr"/>
            <a:r>
              <a:rPr lang="ru-RU" sz="40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Позаботимся </a:t>
            </a:r>
            <a:br>
              <a:rPr lang="ru-RU" sz="40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планете вместе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D2E8902A-8ECB-4055-90D7-E3107F51507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36" r="17836"/>
          <a:stretch>
            <a:fillRect/>
          </a:stretch>
        </p:blipFill>
        <p:spPr>
          <a:xfrm>
            <a:off x="6626432" y="1649746"/>
            <a:ext cx="4358243" cy="5059812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571" y="174103"/>
            <a:ext cx="4938086" cy="6273277"/>
          </a:xfrm>
          <a:prstGeom prst="rect">
            <a:avLst/>
          </a:prstGeo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8E548EA5-08B3-478E-9C34-2DFBD6A465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889673" y="5153891"/>
            <a:ext cx="961900" cy="546265"/>
          </a:xfrm>
        </p:spPr>
        <p:txBody>
          <a:bodyPr>
            <a:normAutofit fontScale="92500" lnSpcReduction="20000"/>
          </a:bodyPr>
          <a:lstStyle/>
          <a:p>
            <a:pPr algn="ctr"/>
            <a:endParaRPr lang="ru-RU" sz="39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155990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245428F6-F17C-412D-A6BB-96CD48D40B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8312" y="831273"/>
            <a:ext cx="4937165" cy="547452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ctr"/>
            <a:r>
              <a:rPr lang="ru-RU" sz="7200" dirty="0">
                <a:solidFill>
                  <a:srgbClr val="FF0000"/>
                </a:solidFill>
                <a:latin typeface="Monotype Corsiva" panose="03010101010201010101" pitchFamily="66" charset="0"/>
              </a:rPr>
              <a:t>Давайте жить дружно!</a:t>
            </a:r>
          </a:p>
          <a:p>
            <a:pPr algn="ctr"/>
            <a:r>
              <a:rPr lang="ru-RU" sz="7200" dirty="0">
                <a:solidFill>
                  <a:srgbClr val="FF0000"/>
                </a:solidFill>
                <a:latin typeface="Monotype Corsiva" panose="03010101010201010101" pitchFamily="66" charset="0"/>
              </a:rPr>
              <a:t> И бережно относится к нашей планете!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BA5D2F36-7C72-41A1-B73B-776AD79132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86" y="344385"/>
            <a:ext cx="5735781" cy="6282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864378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6E4C4399-EC14-48EA-920D-BB69F6655CD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03" y="279070"/>
            <a:ext cx="11293434" cy="6578930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8F4722E-090A-4DA1-B538-7A31A7691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1486" y="5652655"/>
            <a:ext cx="3325091" cy="78377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ru-RU" sz="1600" dirty="0" smtClean="0">
                <a:solidFill>
                  <a:srgbClr val="000099"/>
                </a:solidFill>
                <a:latin typeface="Monotype Corsiva" panose="03010101010201010101" pitchFamily="66" charset="0"/>
              </a:rPr>
              <a:t>Выполнила педагог-организатор МБУДО «ТДМШ» </a:t>
            </a:r>
            <a:r>
              <a:rPr lang="ru-RU" sz="1600" dirty="0" err="1" smtClean="0">
                <a:solidFill>
                  <a:srgbClr val="000099"/>
                </a:solidFill>
                <a:latin typeface="Monotype Corsiva" panose="03010101010201010101" pitchFamily="66" charset="0"/>
              </a:rPr>
              <a:t>г.Тогучина</a:t>
            </a:r>
            <a:r>
              <a:rPr lang="ru-RU" sz="1600" dirty="0" smtClean="0">
                <a:solidFill>
                  <a:srgbClr val="000099"/>
                </a:solidFill>
                <a:latin typeface="Monotype Corsiva" panose="03010101010201010101" pitchFamily="66" charset="0"/>
              </a:rPr>
              <a:t>, Новосибирской области</a:t>
            </a:r>
            <a:endParaRPr lang="ru-RU" sz="1600" dirty="0">
              <a:solidFill>
                <a:srgbClr val="000099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7711002" y="4025736"/>
            <a:ext cx="411719" cy="26125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4872606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1C1745C-1A34-491A-8AD3-9EBA240A9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03429" y="593766"/>
            <a:ext cx="1004844" cy="380011"/>
          </a:xfrm>
        </p:spPr>
        <p:txBody>
          <a:bodyPr>
            <a:normAutofit fontScale="90000"/>
          </a:bodyPr>
          <a:lstStyle/>
          <a:p>
            <a:pPr algn="r"/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Рисунок 4"/>
          <p:cNvSpPr>
            <a:spLocks noGrp="1"/>
          </p:cNvSpPr>
          <p:nvPr>
            <p:ph type="pic" idx="1"/>
          </p:nvPr>
        </p:nvSpPr>
        <p:spPr>
          <a:xfrm>
            <a:off x="1615044" y="877697"/>
            <a:ext cx="1009403" cy="642345"/>
          </a:xfrm>
        </p:spPr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423ACE9-8FDC-4EF9-893B-22BF8B78CB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5641" y="5320145"/>
            <a:ext cx="10367157" cy="1436916"/>
          </a:xfrm>
        </p:spPr>
        <p:txBody>
          <a:bodyPr>
            <a:normAutofit fontScale="32500" lnSpcReduction="20000"/>
          </a:bodyPr>
          <a:lstStyle/>
          <a:p>
            <a:pPr algn="ctr"/>
            <a:r>
              <a:rPr lang="ru-RU" sz="6000" dirty="0" smtClean="0">
                <a:solidFill>
                  <a:srgbClr val="000099"/>
                </a:solidFill>
                <a:latin typeface="Monotype Corsiva" panose="03010101010201010101" pitchFamily="66" charset="0"/>
              </a:rPr>
              <a:t>С </a:t>
            </a:r>
            <a:r>
              <a:rPr lang="ru-RU" sz="6000" dirty="0">
                <a:solidFill>
                  <a:srgbClr val="000099"/>
                </a:solidFill>
                <a:latin typeface="Monotype Corsiva" panose="03010101010201010101" pitchFamily="66" charset="0"/>
              </a:rPr>
              <a:t>1984 года 1 сентября отмечается как День знаний. Это день стал государственным праздником не только в Российской </a:t>
            </a:r>
            <a:r>
              <a:rPr lang="ru-RU" sz="6000" dirty="0" smtClean="0">
                <a:solidFill>
                  <a:srgbClr val="000099"/>
                </a:solidFill>
                <a:latin typeface="Monotype Corsiva" panose="03010101010201010101" pitchFamily="66" charset="0"/>
              </a:rPr>
              <a:t>Федерации</a:t>
            </a:r>
            <a:r>
              <a:rPr lang="ru-RU" sz="6000" dirty="0">
                <a:solidFill>
                  <a:srgbClr val="000099"/>
                </a:solidFill>
                <a:latin typeface="Monotype Corsiva" panose="03010101010201010101" pitchFamily="66" charset="0"/>
              </a:rPr>
              <a:t>, но и во всех странах бывшего СССР.</a:t>
            </a:r>
            <a:r>
              <a:rPr lang="ru-RU" sz="6000" dirty="0">
                <a:solidFill>
                  <a:srgbClr val="000099"/>
                </a:solidFill>
                <a:latin typeface="Arial" panose="020B0604020202020204" pitchFamily="34" charset="0"/>
              </a:rPr>
              <a:t/>
            </a:r>
            <a:br>
              <a:rPr lang="ru-RU" sz="6000" dirty="0">
                <a:solidFill>
                  <a:srgbClr val="000099"/>
                </a:solidFill>
                <a:latin typeface="Arial" panose="020B0604020202020204" pitchFamily="34" charset="0"/>
              </a:rPr>
            </a:br>
            <a:r>
              <a:rPr lang="ru-RU" sz="6000" dirty="0">
                <a:solidFill>
                  <a:srgbClr val="000099"/>
                </a:solidFill>
                <a:latin typeface="Arial" panose="020B0604020202020204" pitchFamily="34" charset="0"/>
              </a:rPr>
              <a:t/>
            </a:r>
            <a:br>
              <a:rPr lang="ru-RU" sz="6000" dirty="0">
                <a:solidFill>
                  <a:srgbClr val="000099"/>
                </a:solidFill>
                <a:latin typeface="Arial" panose="020B0604020202020204" pitchFamily="34" charset="0"/>
              </a:rPr>
            </a:br>
            <a:r>
              <a:rPr lang="ru-RU" sz="6000" dirty="0"/>
              <a:t/>
            </a:r>
            <a:br>
              <a:rPr lang="ru-RU" sz="6000" dirty="0"/>
            </a:br>
            <a:endParaRPr lang="ru-RU" sz="6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695" y="170879"/>
            <a:ext cx="8945576" cy="5006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130792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ADA9B7C-AFFC-408F-9871-8F35ABE54F5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86" r="23086"/>
          <a:stretch>
            <a:fillRect/>
          </a:stretch>
        </p:blipFill>
        <p:spPr>
          <a:xfrm>
            <a:off x="605642" y="374072"/>
            <a:ext cx="5272643" cy="6080166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22AB94F-34FD-47B2-B7D7-4DB65C24BE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29548" y="973777"/>
            <a:ext cx="5605152" cy="488075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/>
            <a:r>
              <a:rPr lang="ru-RU" sz="5000" dirty="0">
                <a:solidFill>
                  <a:srgbClr val="000099"/>
                </a:solidFill>
                <a:latin typeface="Monotype Corsiva" panose="03010101010201010101" pitchFamily="66" charset="0"/>
              </a:rPr>
              <a:t>1 сентября 1964 года </a:t>
            </a:r>
          </a:p>
          <a:p>
            <a:pPr algn="ctr"/>
            <a:r>
              <a:rPr lang="ru-RU" sz="5000" dirty="0">
                <a:solidFill>
                  <a:srgbClr val="000099"/>
                </a:solidFill>
                <a:latin typeface="Monotype Corsiva" panose="03010101010201010101" pitchFamily="66" charset="0"/>
              </a:rPr>
              <a:t>Впервые на телеэкране появилась передача </a:t>
            </a:r>
          </a:p>
          <a:p>
            <a:pPr algn="ctr"/>
            <a:r>
              <a:rPr lang="ru-RU" sz="5000" dirty="0">
                <a:latin typeface="Monotype Corsiva" panose="03010101010201010101" pitchFamily="66" charset="0"/>
              </a:rPr>
              <a:t>«</a:t>
            </a:r>
            <a:r>
              <a:rPr lang="ru-RU" sz="5000" dirty="0">
                <a:latin typeface="Monotype Corsiva" panose="03010101010201010101" pitchFamily="66" charset="0"/>
                <a:hlinkClick r:id="rId3" tooltip="Спокойной ночи, малыши!"/>
              </a:rPr>
              <a:t>Спокойной ночи, малыши!</a:t>
            </a:r>
            <a:r>
              <a:rPr lang="ru-RU" sz="5000" dirty="0">
                <a:latin typeface="Monotype Corsiva" panose="03010101010201010101" pitchFamily="66" charset="0"/>
              </a:rPr>
              <a:t>».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9701896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033BE65-FCB8-4020-8B05-3647EAB5DCC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20" r="24820"/>
          <a:stretch>
            <a:fillRect/>
          </a:stretch>
        </p:blipFill>
        <p:spPr>
          <a:xfrm>
            <a:off x="581892" y="403761"/>
            <a:ext cx="4809506" cy="5985164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21A73B99-361D-4AA2-AEF7-463CBBEC9E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32665" y="676894"/>
            <a:ext cx="5747656" cy="518951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ctr"/>
            <a:r>
              <a:rPr lang="ru-RU" sz="4400" dirty="0">
                <a:solidFill>
                  <a:srgbClr val="000099"/>
                </a:solidFill>
                <a:latin typeface="Monotype Corsiva" panose="03010101010201010101" pitchFamily="66" charset="0"/>
              </a:rPr>
              <a:t>1 сентября 1939 г – начало Второй Мировой Войны, которая стала самым кровопролитным и жестоким военным конфликтом за всю историю человечества. В ней приняло участие 61 государство.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7010174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C5C025B-9AFD-4E17-B74A-555B7BC99FD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86" r="23086"/>
          <a:stretch>
            <a:fillRect/>
          </a:stretch>
        </p:blipFill>
        <p:spPr>
          <a:xfrm>
            <a:off x="510638" y="296884"/>
            <a:ext cx="5130141" cy="6305798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B6EB3EB-043B-460B-8EC7-A829B237EA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07033" y="855024"/>
            <a:ext cx="5949538" cy="5189517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algn="ctr"/>
            <a:r>
              <a:rPr lang="ru-RU" sz="5200" u="sng" dirty="0">
                <a:latin typeface="Monotype Corsiva" panose="03010101010201010101" pitchFamily="66" charset="0"/>
                <a:hlinkClick r:id="rId3"/>
              </a:rPr>
              <a:t>1 сентября 2004</a:t>
            </a:r>
            <a:r>
              <a:rPr lang="ru-RU" sz="5200" dirty="0">
                <a:latin typeface="Monotype Corsiva" panose="03010101010201010101" pitchFamily="66" charset="0"/>
              </a:rPr>
              <a:t> </a:t>
            </a:r>
            <a:r>
              <a:rPr lang="ru-RU" sz="5200" dirty="0">
                <a:solidFill>
                  <a:srgbClr val="FF0000"/>
                </a:solidFill>
                <a:latin typeface="Monotype Corsiva" panose="03010101010201010101" pitchFamily="66" charset="0"/>
              </a:rPr>
              <a:t>г </a:t>
            </a:r>
            <a:endParaRPr lang="ru-RU" sz="5200" dirty="0" smtClean="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ru-RU" sz="5200" dirty="0">
                <a:latin typeface="Monotype Corsiva" panose="03010101010201010101" pitchFamily="66" charset="0"/>
              </a:rPr>
              <a:t> </a:t>
            </a:r>
            <a:r>
              <a:rPr lang="ru-RU" sz="5200" dirty="0">
                <a:latin typeface="Monotype Corsiva" panose="03010101010201010101" pitchFamily="66" charset="0"/>
                <a:hlinkClick r:id="rId4" tooltip="Захват школы в Беслане"/>
              </a:rPr>
              <a:t>Захват школы в Беслане</a:t>
            </a:r>
            <a:r>
              <a:rPr lang="ru-RU" sz="5200" dirty="0">
                <a:latin typeface="Monotype Corsiva" panose="03010101010201010101" pitchFamily="66" charset="0"/>
              </a:rPr>
              <a:t> </a:t>
            </a:r>
            <a:r>
              <a:rPr lang="ru-RU" sz="5200" dirty="0">
                <a:solidFill>
                  <a:srgbClr val="FF0000"/>
                </a:solidFill>
                <a:latin typeface="Monotype Corsiva" panose="03010101010201010101" pitchFamily="66" charset="0"/>
              </a:rPr>
              <a:t>(</a:t>
            </a:r>
            <a:r>
              <a:rPr lang="ru-RU" sz="5200" dirty="0">
                <a:solidFill>
                  <a:srgbClr val="FF0000"/>
                </a:solidFill>
                <a:latin typeface="Monotype Corsiva" panose="03010101010201010101" pitchFamily="66" charset="0"/>
                <a:hlinkClick r:id="rId5" tooltip="Северная Осетия"/>
              </a:rPr>
              <a:t>Северная Осетия</a:t>
            </a:r>
            <a:r>
              <a:rPr lang="ru-RU" sz="5200" dirty="0">
                <a:solidFill>
                  <a:srgbClr val="FF0000"/>
                </a:solidFill>
                <a:latin typeface="Monotype Corsiva" panose="03010101010201010101" pitchFamily="66" charset="0"/>
              </a:rPr>
              <a:t>).</a:t>
            </a:r>
          </a:p>
          <a:p>
            <a:pPr algn="ctr"/>
            <a:r>
              <a:rPr lang="ru-RU" sz="5200" dirty="0">
                <a:solidFill>
                  <a:srgbClr val="000099"/>
                </a:solidFill>
                <a:latin typeface="Monotype Corsiva" panose="03010101010201010101" pitchFamily="66" charset="0"/>
              </a:rPr>
              <a:t>(террористический акт – взрыв днем 3 сентября)</a:t>
            </a:r>
          </a:p>
          <a:p>
            <a:pPr algn="ctr"/>
            <a:endParaRPr lang="ru-RU" sz="3200" dirty="0">
              <a:solidFill>
                <a:srgbClr val="000099"/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ru-RU" sz="4600" dirty="0">
                <a:solidFill>
                  <a:srgbClr val="000099"/>
                </a:solidFill>
                <a:latin typeface="Monotype Corsiva" panose="03010101010201010101" pitchFamily="66" charset="0"/>
              </a:rPr>
              <a:t>Погибли 314 человек, из них 186 детей,</a:t>
            </a:r>
          </a:p>
          <a:p>
            <a:pPr algn="ctr"/>
            <a:r>
              <a:rPr lang="ru-RU" sz="4600" dirty="0">
                <a:solidFill>
                  <a:srgbClr val="000099"/>
                </a:solidFill>
                <a:latin typeface="Monotype Corsiva" panose="03010101010201010101" pitchFamily="66" charset="0"/>
              </a:rPr>
              <a:t>19 спасателей </a:t>
            </a:r>
          </a:p>
          <a:p>
            <a:pPr algn="ctr"/>
            <a:endParaRPr lang="ru-RU" sz="4800" dirty="0">
              <a:latin typeface="Monotype Corsiva" panose="03010101010201010101" pitchFamily="66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306536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5C858FD-C2D8-4008-B11F-59B510036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9098" y="0"/>
            <a:ext cx="656710" cy="368135"/>
          </a:xfrm>
        </p:spPr>
        <p:txBody>
          <a:bodyPr>
            <a:normAutofit fontScale="90000"/>
          </a:bodyPr>
          <a:lstStyle/>
          <a:p>
            <a:pPr algn="r"/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0A9D9EC-BF93-4880-8325-2A01A8D98C0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0" r="9420"/>
          <a:stretch>
            <a:fillRect/>
          </a:stretch>
        </p:blipFill>
        <p:spPr>
          <a:xfrm>
            <a:off x="296883" y="109000"/>
            <a:ext cx="5165766" cy="6553057"/>
          </a:xfrm>
          <a:prstGeom prst="snip2DiagRect">
            <a:avLst>
              <a:gd name="adj1" fmla="val 10815"/>
              <a:gd name="adj2" fmla="val 0"/>
            </a:avLst>
          </a:prstGeo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4BE0A32-6004-4193-8787-C5013C50C5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95158" y="368135"/>
            <a:ext cx="6253739" cy="5937662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«Голубка Пикассо»</a:t>
            </a:r>
            <a:r>
              <a:rPr lang="ru-RU" sz="4000" dirty="0">
                <a:latin typeface="Monotype Corsiva" panose="03010101010201010101" pitchFamily="66" charset="0"/>
              </a:rPr>
              <a:t> </a:t>
            </a:r>
            <a:r>
              <a:rPr lang="ru-RU" sz="4000" dirty="0">
                <a:solidFill>
                  <a:srgbClr val="000099"/>
                </a:solidFill>
                <a:latin typeface="Monotype Corsiva" panose="03010101010201010101" pitchFamily="66" charset="0"/>
              </a:rPr>
              <a:t>— белый</a:t>
            </a:r>
            <a:r>
              <a:rPr lang="ru-RU" sz="4000" dirty="0">
                <a:latin typeface="Monotype Corsiva" panose="03010101010201010101" pitchFamily="66" charset="0"/>
              </a:rPr>
              <a:t> </a:t>
            </a:r>
            <a:r>
              <a:rPr lang="ru-RU" sz="4000" dirty="0">
                <a:latin typeface="Monotype Corsiva" panose="03010101010201010101" pitchFamily="66" charset="0"/>
                <a:hlinkClick r:id="rId3" tooltip="Голубь мира"/>
              </a:rPr>
              <a:t>голубь мира</a:t>
            </a:r>
            <a:r>
              <a:rPr lang="ru-RU" sz="4000" dirty="0">
                <a:latin typeface="Monotype Corsiva" panose="03010101010201010101" pitchFamily="66" charset="0"/>
              </a:rPr>
              <a:t>, </a:t>
            </a:r>
            <a:r>
              <a:rPr lang="ru-RU" sz="4000" dirty="0">
                <a:solidFill>
                  <a:srgbClr val="000099"/>
                </a:solidFill>
                <a:latin typeface="Monotype Corsiva" panose="03010101010201010101" pitchFamily="66" charset="0"/>
              </a:rPr>
              <a:t>нарисованный</a:t>
            </a:r>
            <a:r>
              <a:rPr lang="ru-RU" sz="4000" dirty="0">
                <a:latin typeface="Monotype Corsiva" panose="03010101010201010101" pitchFamily="66" charset="0"/>
              </a:rPr>
              <a:t> </a:t>
            </a:r>
            <a:r>
              <a:rPr lang="ru-RU" sz="4000" dirty="0">
                <a:latin typeface="Monotype Corsiva" panose="03010101010201010101" pitchFamily="66" charset="0"/>
                <a:hlinkClick r:id="rId4" tooltip="Пабло Пикассо"/>
              </a:rPr>
              <a:t>Пабло Пикассо</a:t>
            </a:r>
            <a:r>
              <a:rPr lang="ru-RU" sz="4000" dirty="0">
                <a:latin typeface="Monotype Corsiva" panose="03010101010201010101" pitchFamily="66" charset="0"/>
              </a:rPr>
              <a:t> </a:t>
            </a:r>
            <a:r>
              <a:rPr lang="ru-RU" sz="4000" dirty="0">
                <a:solidFill>
                  <a:srgbClr val="000099"/>
                </a:solidFill>
                <a:latin typeface="Monotype Corsiva" panose="03010101010201010101" pitchFamily="66" charset="0"/>
              </a:rPr>
              <a:t>в 1949 году и неоднократно им воспроизводившийся в различных вариациях. Один из самых узнаваемых символов мира, обошедший всю планету</a:t>
            </a:r>
          </a:p>
        </p:txBody>
      </p:sp>
    </p:spTree>
    <p:extLst>
      <p:ext uri="{BB962C8B-B14F-4D97-AF65-F5344CB8AC3E}">
        <p14:creationId xmlns:p14="http://schemas.microsoft.com/office/powerpoint/2010/main" val="2512038306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5C858FD-C2D8-4008-B11F-59B510036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9098" y="0"/>
            <a:ext cx="656710" cy="368135"/>
          </a:xfrm>
        </p:spPr>
        <p:txBody>
          <a:bodyPr>
            <a:normAutofit fontScale="90000"/>
          </a:bodyPr>
          <a:lstStyle/>
          <a:p>
            <a:pPr algn="r"/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71398" y="480586"/>
            <a:ext cx="1967449" cy="2927632"/>
          </a:xfrm>
        </p:spPr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084" y="88571"/>
            <a:ext cx="10370725" cy="6639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658688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9FFA897-14BC-4892-B826-0E6C6E8F9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9630" y="342899"/>
            <a:ext cx="1374569" cy="571500"/>
          </a:xfrm>
        </p:spPr>
        <p:txBody>
          <a:bodyPr/>
          <a:lstStyle/>
          <a:p>
            <a:pPr algn="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FF920636-689E-47B3-9009-B92AEDE4E68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91" r="14591"/>
          <a:stretch>
            <a:fillRect/>
          </a:stretch>
        </p:blipFill>
        <p:spPr>
          <a:xfrm>
            <a:off x="665018" y="342899"/>
            <a:ext cx="4940135" cy="6093527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3C5F408D-E1BE-4DB7-B43E-14C66A3744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77048" y="676894"/>
            <a:ext cx="4726381" cy="554577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endParaRPr lang="ru-RU" sz="3600" b="1" dirty="0">
              <a:solidFill>
                <a:srgbClr val="000099"/>
              </a:solidFill>
              <a:latin typeface="Monotype Corsiva" panose="03010101010201010101" pitchFamily="66" charset="0"/>
            </a:endParaRPr>
          </a:p>
          <a:p>
            <a:r>
              <a:rPr lang="ru-RU" sz="3600" b="1" dirty="0" err="1" smtClean="0">
                <a:solidFill>
                  <a:srgbClr val="000099"/>
                </a:solidFill>
                <a:latin typeface="Monotype Corsiva" panose="03010101010201010101" pitchFamily="66" charset="0"/>
              </a:rPr>
              <a:t>Паци́фик</a:t>
            </a:r>
            <a:r>
              <a:rPr lang="ru-RU" sz="3600" dirty="0">
                <a:solidFill>
                  <a:srgbClr val="000099"/>
                </a:solidFill>
                <a:latin typeface="Monotype Corsiva" panose="03010101010201010101" pitchFamily="66" charset="0"/>
              </a:rPr>
              <a:t> (</a:t>
            </a:r>
            <a:r>
              <a:rPr lang="ru-RU" sz="3600" dirty="0">
                <a:solidFill>
                  <a:srgbClr val="000099"/>
                </a:solidFill>
                <a:latin typeface="Monotype Corsiva" panose="03010101010201010101" pitchFamily="66" charset="0"/>
                <a:hlinkClick r:id="rId3" tooltip="Английский язык"/>
              </a:rPr>
              <a:t>англ.</a:t>
            </a:r>
            <a:r>
              <a:rPr lang="ru-RU" sz="3600" dirty="0">
                <a:solidFill>
                  <a:srgbClr val="000099"/>
                </a:solidFill>
                <a:latin typeface="Monotype Corsiva" panose="03010101010201010101" pitchFamily="66" charset="0"/>
              </a:rPr>
              <a:t> </a:t>
            </a:r>
            <a:r>
              <a:rPr lang="ru-RU" sz="3600" i="1" dirty="0" err="1">
                <a:solidFill>
                  <a:srgbClr val="000099"/>
                </a:solidFill>
                <a:latin typeface="Monotype Corsiva" panose="03010101010201010101" pitchFamily="66" charset="0"/>
              </a:rPr>
              <a:t>pacific</a:t>
            </a:r>
            <a:r>
              <a:rPr lang="ru-RU" sz="3600" dirty="0">
                <a:solidFill>
                  <a:srgbClr val="000099"/>
                </a:solidFill>
                <a:latin typeface="Monotype Corsiva" panose="03010101010201010101" pitchFamily="66" charset="0"/>
              </a:rPr>
              <a:t> — «</a:t>
            </a:r>
            <a:r>
              <a:rPr lang="ru-RU" sz="3600" i="1" dirty="0">
                <a:solidFill>
                  <a:srgbClr val="000099"/>
                </a:solidFill>
                <a:latin typeface="Monotype Corsiva" panose="03010101010201010101" pitchFamily="66" charset="0"/>
              </a:rPr>
              <a:t>мирный, миролюбивый, примирительный</a:t>
            </a:r>
            <a:r>
              <a:rPr lang="ru-RU" sz="3600" dirty="0">
                <a:solidFill>
                  <a:srgbClr val="000099"/>
                </a:solidFill>
                <a:latin typeface="Monotype Corsiva" panose="03010101010201010101" pitchFamily="66" charset="0"/>
              </a:rPr>
              <a:t>») — международный символ мира, </a:t>
            </a:r>
            <a:r>
              <a:rPr lang="ru-RU" sz="3600" dirty="0">
                <a:solidFill>
                  <a:srgbClr val="000099"/>
                </a:solidFill>
                <a:latin typeface="Monotype Corsiva" panose="03010101010201010101" pitchFamily="66" charset="0"/>
                <a:hlinkClick r:id="rId4" tooltip="Разоружение"/>
              </a:rPr>
              <a:t>разоружения</a:t>
            </a:r>
            <a:r>
              <a:rPr lang="ru-RU" sz="3600" dirty="0">
                <a:solidFill>
                  <a:srgbClr val="000099"/>
                </a:solidFill>
                <a:latin typeface="Monotype Corsiva" panose="03010101010201010101" pitchFamily="66" charset="0"/>
              </a:rPr>
              <a:t>, </a:t>
            </a:r>
            <a:r>
              <a:rPr lang="ru-RU" sz="3600" dirty="0">
                <a:solidFill>
                  <a:srgbClr val="000099"/>
                </a:solidFill>
                <a:latin typeface="Monotype Corsiva" panose="03010101010201010101" pitchFamily="66" charset="0"/>
                <a:hlinkClick r:id="rId5" tooltip="Антивоенное движение"/>
              </a:rPr>
              <a:t>антивоенного движения</a:t>
            </a:r>
            <a:r>
              <a:rPr lang="ru-RU" sz="3600" dirty="0">
                <a:solidFill>
                  <a:srgbClr val="000099"/>
                </a:solidFill>
                <a:latin typeface="Monotype Corsiva" panose="03010101010201010101" pitchFamily="66" charset="0"/>
              </a:rPr>
              <a:t>. Этот знак (☮) был изначально </a:t>
            </a:r>
            <a:r>
              <a:rPr lang="ru-RU" sz="3600" dirty="0" smtClean="0">
                <a:solidFill>
                  <a:srgbClr val="000099"/>
                </a:solidFill>
                <a:latin typeface="Monotype Corsiva" panose="03010101010201010101" pitchFamily="66" charset="0"/>
              </a:rPr>
              <a:t>создан для</a:t>
            </a:r>
            <a:r>
              <a:rPr lang="ru-RU" sz="3600" dirty="0">
                <a:solidFill>
                  <a:srgbClr val="000099"/>
                </a:solidFill>
                <a:latin typeface="Monotype Corsiva" panose="03010101010201010101" pitchFamily="66" charset="0"/>
              </a:rPr>
              <a:t> </a:t>
            </a:r>
            <a:r>
              <a:rPr lang="ru-RU" sz="3600" dirty="0">
                <a:solidFill>
                  <a:srgbClr val="000099"/>
                </a:solidFill>
                <a:latin typeface="Monotype Corsiva" panose="03010101010201010101" pitchFamily="66" charset="0"/>
                <a:hlinkClick r:id="rId6" tooltip="Кампания за ядерное разоружение"/>
              </a:rPr>
              <a:t>британского движения за ядерное разоружение</a:t>
            </a:r>
            <a:r>
              <a:rPr lang="ru-RU" sz="3600" dirty="0">
                <a:solidFill>
                  <a:srgbClr val="000099"/>
                </a:solidFill>
                <a:latin typeface="Monotype Corsiva" panose="03010101010201010101" pitchFamily="66" charset="0"/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156278697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325</TotalTime>
  <Words>199</Words>
  <Application>Microsoft Office PowerPoint</Application>
  <PresentationFormat>Широкоэкранный</PresentationFormat>
  <Paragraphs>36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Century Gothic</vt:lpstr>
      <vt:lpstr>Monotype Corsiva</vt:lpstr>
      <vt:lpstr>Times New Roman</vt:lpstr>
      <vt:lpstr>Wingdings 3</vt:lpstr>
      <vt:lpstr>Легкий дым</vt:lpstr>
      <vt:lpstr>   </vt:lpstr>
      <vt:lpstr>Выполнила педагог-организатор МБУДО «ТДМШ» г.Тогучина, Новосибирской области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ООН </vt:lpstr>
      <vt:lpstr>“Я голосую за мир”  И. Зуев.</vt:lpstr>
      <vt:lpstr>Презентация PowerPoint</vt:lpstr>
      <vt:lpstr>Наша задача</vt:lpstr>
      <vt:lpstr>Позаботимся  о планете вместе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 днем Знаний! </dc:title>
  <dc:creator>User</dc:creator>
  <cp:lastModifiedBy>user</cp:lastModifiedBy>
  <cp:revision>23</cp:revision>
  <dcterms:created xsi:type="dcterms:W3CDTF">2017-08-30T12:35:57Z</dcterms:created>
  <dcterms:modified xsi:type="dcterms:W3CDTF">2023-09-13T08:23:23Z</dcterms:modified>
</cp:coreProperties>
</file>