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Lato" panose="020B0604020202020204" charset="0"/>
      <p:regular r:id="rId11"/>
      <p:bold r:id="rId12"/>
      <p:italic r:id="rId13"/>
      <p:boldItalic r:id="rId14"/>
    </p:embeddedFont>
    <p:embeddedFont>
      <p:font typeface="Century Gothic" panose="020B0502020202020204" pitchFamily="34" charset="0"/>
      <p:regular r:id="rId15"/>
      <p:bold r:id="rId16"/>
      <p:italic r:id="rId17"/>
      <p:boldItalic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026"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b4962f565_0_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b4962f565_0_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b4962f565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6b4962f565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6b4962f565_0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6b4962f565_0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b4962f565_0_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b4962f565_0_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6b4962f565_0_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6b4962f565_0_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b4962f565_0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b4962f565_0_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b4962f565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6b4962f565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ctrTitle"/>
          </p:nvPr>
        </p:nvSpPr>
        <p:spPr>
          <a:xfrm>
            <a:off x="1028700" y="1352554"/>
            <a:ext cx="7086600" cy="1368822"/>
          </a:xfrm>
        </p:spPr>
        <p:txBody>
          <a:bodyPr anchor="b">
            <a:normAutofit/>
          </a:bodyPr>
          <a:lstStyle>
            <a:lvl1pPr algn="l">
              <a:defRPr sz="4500"/>
            </a:lvl1pPr>
          </a:lstStyle>
          <a:p>
            <a:r>
              <a:rPr lang="ru-RU" smtClean="0"/>
              <a:t>Образец заголовка</a:t>
            </a:r>
            <a:endParaRPr lang="en-US" dirty="0"/>
          </a:p>
        </p:txBody>
      </p:sp>
      <p:sp>
        <p:nvSpPr>
          <p:cNvPr id="3" name="Subtitle 2"/>
          <p:cNvSpPr>
            <a:spLocks noGrp="1"/>
          </p:cNvSpPr>
          <p:nvPr>
            <p:ph type="subTitle" idx="1"/>
          </p:nvPr>
        </p:nvSpPr>
        <p:spPr>
          <a:xfrm>
            <a:off x="1028700" y="2724151"/>
            <a:ext cx="7086600" cy="51435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5932171" y="3235746"/>
            <a:ext cx="2183130" cy="280982"/>
          </a:xfrm>
        </p:spPr>
        <p:txBody>
          <a:bodyPr/>
          <a:lstStyle/>
          <a:p>
            <a:fld id="{48A87A34-81AB-432B-8DAE-1953F412C126}" type="datetimeFigureOut">
              <a:rPr lang="en-US" dirty="0"/>
              <a:t>9/19/2023</a:t>
            </a:fld>
            <a:endParaRPr lang="en-US" dirty="0"/>
          </a:p>
        </p:txBody>
      </p:sp>
      <p:sp>
        <p:nvSpPr>
          <p:cNvPr id="5" name="Footer Placeholder 4"/>
          <p:cNvSpPr>
            <a:spLocks noGrp="1"/>
          </p:cNvSpPr>
          <p:nvPr>
            <p:ph type="ftr" sz="quarter" idx="11"/>
          </p:nvPr>
        </p:nvSpPr>
        <p:spPr>
          <a:xfrm>
            <a:off x="1028700" y="3242884"/>
            <a:ext cx="4800600" cy="273844"/>
          </a:xfrm>
        </p:spPr>
        <p:txBody>
          <a:bodyPr/>
          <a:lstStyle/>
          <a:p>
            <a:endParaRPr lang="en-US" dirty="0"/>
          </a:p>
        </p:txBody>
      </p:sp>
      <p:sp>
        <p:nvSpPr>
          <p:cNvPr id="6" name="Slide Number Placeholder 5"/>
          <p:cNvSpPr>
            <a:spLocks noGrp="1"/>
          </p:cNvSpPr>
          <p:nvPr>
            <p:ph type="sldNum" sz="quarter" idx="12"/>
          </p:nvPr>
        </p:nvSpPr>
        <p:spPr>
          <a:xfrm>
            <a:off x="6057900" y="1073150"/>
            <a:ext cx="2057400" cy="273844"/>
          </a:xfrm>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89832778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14333" y="3523021"/>
            <a:ext cx="8116526" cy="614516"/>
          </a:xfrm>
        </p:spPr>
        <p:txBody>
          <a:bodyPr anchor="b"/>
          <a:lstStyle>
            <a:lvl1pPr algn="l">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1295" y="706080"/>
            <a:ext cx="8116380" cy="260862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514350" y="4137537"/>
            <a:ext cx="8115300" cy="526477"/>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231581183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0" y="565150"/>
            <a:ext cx="8115300" cy="2101850"/>
          </a:xfrm>
        </p:spPr>
        <p:txBody>
          <a:bodyPr anchor="ctr"/>
          <a:lstStyle>
            <a:lvl1pPr algn="l">
              <a:defRPr sz="2400"/>
            </a:lvl1pPr>
          </a:lstStyle>
          <a:p>
            <a:r>
              <a:rPr lang="ru-RU" smtClean="0"/>
              <a:t>Образец заголовка</a:t>
            </a:r>
            <a:endParaRPr lang="en-US" dirty="0"/>
          </a:p>
        </p:txBody>
      </p:sp>
      <p:sp>
        <p:nvSpPr>
          <p:cNvPr id="4" name="Text Placeholder 3"/>
          <p:cNvSpPr>
            <a:spLocks noGrp="1"/>
          </p:cNvSpPr>
          <p:nvPr>
            <p:ph type="body" sz="half" idx="2"/>
          </p:nvPr>
        </p:nvSpPr>
        <p:spPr>
          <a:xfrm>
            <a:off x="768350" y="2736850"/>
            <a:ext cx="7597887" cy="74930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48A87A34-81AB-432B-8DAE-1953F412C126}" type="datetimeFigureOut">
              <a:rPr lang="en-US" dirty="0"/>
              <a:pPr/>
              <a:t>9/19/2023</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2900574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51" y="565150"/>
            <a:ext cx="7613650" cy="1953371"/>
          </a:xfrm>
        </p:spPr>
        <p:txBody>
          <a:bodyPr anchor="ctr"/>
          <a:lstStyle>
            <a:lvl1pPr algn="l">
              <a:defRPr sz="24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977899" y="2524168"/>
            <a:ext cx="7194552" cy="333332"/>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4" name="Text Placeholder 3"/>
          <p:cNvSpPr>
            <a:spLocks noGrp="1"/>
          </p:cNvSpPr>
          <p:nvPr>
            <p:ph type="body" sz="half" idx="2"/>
          </p:nvPr>
        </p:nvSpPr>
        <p:spPr>
          <a:xfrm>
            <a:off x="768351" y="2969897"/>
            <a:ext cx="7613650" cy="509903"/>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48A87A34-81AB-432B-8DAE-1953F412C126}" type="datetimeFigureOut">
              <a:rPr lang="en-US" dirty="0"/>
              <a:pPr/>
              <a:t>9/19/2023</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ru" smtClean="0"/>
              <a:t>‹#›</a:t>
            </a:fld>
            <a:endParaRPr lang="ru"/>
          </a:p>
        </p:txBody>
      </p:sp>
      <p:sp>
        <p:nvSpPr>
          <p:cNvPr id="9" name="TextBox 8"/>
          <p:cNvSpPr txBox="1"/>
          <p:nvPr/>
        </p:nvSpPr>
        <p:spPr>
          <a:xfrm>
            <a:off x="357188" y="70008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02596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52500895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71" y="843526"/>
            <a:ext cx="7609640" cy="1883876"/>
          </a:xfrm>
        </p:spPr>
        <p:txBody>
          <a:bodyPr anchor="b"/>
          <a:lstStyle>
            <a:lvl1pPr algn="l">
              <a:defRPr sz="2400"/>
            </a:lvl1pPr>
          </a:lstStyle>
          <a:p>
            <a:r>
              <a:rPr lang="ru-RU" smtClean="0"/>
              <a:t>Образец заголовка</a:t>
            </a:r>
            <a:endParaRPr lang="en-US" dirty="0"/>
          </a:p>
        </p:txBody>
      </p:sp>
      <p:sp>
        <p:nvSpPr>
          <p:cNvPr id="4" name="Text Placeholder 3"/>
          <p:cNvSpPr>
            <a:spLocks noGrp="1"/>
          </p:cNvSpPr>
          <p:nvPr>
            <p:ph type="body" sz="half" idx="2"/>
          </p:nvPr>
        </p:nvSpPr>
        <p:spPr>
          <a:xfrm>
            <a:off x="768350" y="2736237"/>
            <a:ext cx="7608491" cy="74991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a:xfrm>
            <a:off x="5860839" y="284163"/>
            <a:ext cx="2183130" cy="273844"/>
          </a:xfrm>
        </p:spPr>
        <p:txBody>
          <a:bodyPr/>
          <a:lstStyle>
            <a:lvl1pPr algn="r">
              <a:defRPr/>
            </a:lvl1pPr>
          </a:lstStyle>
          <a:p>
            <a:fld id="{48A87A34-81AB-432B-8DAE-1953F412C126}" type="datetimeFigureOut">
              <a:rPr lang="en-US" dirty="0"/>
              <a:pPr/>
              <a:t>9/19/2023</a:t>
            </a:fld>
            <a:endParaRPr lang="en-US" dirty="0"/>
          </a:p>
        </p:txBody>
      </p:sp>
      <p:sp>
        <p:nvSpPr>
          <p:cNvPr id="6" name="Footer Placeholder 5"/>
          <p:cNvSpPr>
            <a:spLocks noGrp="1"/>
          </p:cNvSpPr>
          <p:nvPr>
            <p:ph type="ftr" sz="quarter" idx="11"/>
          </p:nvPr>
        </p:nvSpPr>
        <p:spPr>
          <a:xfrm>
            <a:off x="514350" y="284163"/>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76986982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171701" y="571500"/>
            <a:ext cx="6457949" cy="9779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514350" y="1651560"/>
            <a:ext cx="2592324" cy="46299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8" name="Text Placeholder 3"/>
          <p:cNvSpPr>
            <a:spLocks noGrp="1"/>
          </p:cNvSpPr>
          <p:nvPr>
            <p:ph type="body" sz="half" idx="15"/>
          </p:nvPr>
        </p:nvSpPr>
        <p:spPr>
          <a:xfrm>
            <a:off x="514349"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9" name="Text Placeholder 4"/>
          <p:cNvSpPr>
            <a:spLocks noGrp="1"/>
          </p:cNvSpPr>
          <p:nvPr>
            <p:ph type="body" sz="quarter" idx="3"/>
          </p:nvPr>
        </p:nvSpPr>
        <p:spPr>
          <a:xfrm>
            <a:off x="3276600" y="165099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10" name="Text Placeholder 3"/>
          <p:cNvSpPr>
            <a:spLocks noGrp="1"/>
          </p:cNvSpPr>
          <p:nvPr>
            <p:ph type="body" sz="half" idx="16"/>
          </p:nvPr>
        </p:nvSpPr>
        <p:spPr>
          <a:xfrm>
            <a:off x="3275144" y="2178050"/>
            <a:ext cx="2592324" cy="24859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11" name="Text Placeholder 4"/>
          <p:cNvSpPr>
            <a:spLocks noGrp="1"/>
          </p:cNvSpPr>
          <p:nvPr>
            <p:ph type="body" sz="quarter" idx="13"/>
          </p:nvPr>
        </p:nvSpPr>
        <p:spPr>
          <a:xfrm>
            <a:off x="6038850" y="164464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12" name="Text Placeholder 3"/>
          <p:cNvSpPr>
            <a:spLocks noGrp="1"/>
          </p:cNvSpPr>
          <p:nvPr>
            <p:ph type="body" sz="half" idx="17"/>
          </p:nvPr>
        </p:nvSpPr>
        <p:spPr>
          <a:xfrm>
            <a:off x="6038851"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9/19/2023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8431695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171701" y="571500"/>
            <a:ext cx="6457949" cy="97155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516463" y="3143250"/>
            <a:ext cx="2588687"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20" name="Picture Placeholder 2"/>
          <p:cNvSpPr>
            <a:spLocks noGrp="1" noChangeAspect="1"/>
          </p:cNvSpPr>
          <p:nvPr>
            <p:ph type="pic" idx="15"/>
          </p:nvPr>
        </p:nvSpPr>
        <p:spPr>
          <a:xfrm>
            <a:off x="516463" y="1771650"/>
            <a:ext cx="2588687"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21" name="Text Placeholder 3"/>
          <p:cNvSpPr>
            <a:spLocks noGrp="1"/>
          </p:cNvSpPr>
          <p:nvPr>
            <p:ph type="body" sz="half" idx="18"/>
          </p:nvPr>
        </p:nvSpPr>
        <p:spPr>
          <a:xfrm>
            <a:off x="516463" y="3655323"/>
            <a:ext cx="2588687"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22" name="Text Placeholder 4"/>
          <p:cNvSpPr>
            <a:spLocks noGrp="1"/>
          </p:cNvSpPr>
          <p:nvPr>
            <p:ph type="body" sz="quarter" idx="3"/>
          </p:nvPr>
        </p:nvSpPr>
        <p:spPr>
          <a:xfrm>
            <a:off x="3280698" y="3143250"/>
            <a:ext cx="2586701"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23" name="Picture Placeholder 2"/>
          <p:cNvSpPr>
            <a:spLocks noGrp="1" noChangeAspect="1"/>
          </p:cNvSpPr>
          <p:nvPr>
            <p:ph type="pic" idx="21"/>
          </p:nvPr>
        </p:nvSpPr>
        <p:spPr>
          <a:xfrm>
            <a:off x="3280697" y="1771650"/>
            <a:ext cx="2586702"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24" name="Text Placeholder 3"/>
          <p:cNvSpPr>
            <a:spLocks noGrp="1"/>
          </p:cNvSpPr>
          <p:nvPr>
            <p:ph type="body" sz="half" idx="19"/>
          </p:nvPr>
        </p:nvSpPr>
        <p:spPr>
          <a:xfrm>
            <a:off x="3280699" y="3655323"/>
            <a:ext cx="2586701"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25" name="Text Placeholder 4"/>
          <p:cNvSpPr>
            <a:spLocks noGrp="1"/>
          </p:cNvSpPr>
          <p:nvPr>
            <p:ph type="body" sz="quarter" idx="13"/>
          </p:nvPr>
        </p:nvSpPr>
        <p:spPr>
          <a:xfrm>
            <a:off x="6037299" y="3143250"/>
            <a:ext cx="2592352"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26" name="Picture Placeholder 2"/>
          <p:cNvSpPr>
            <a:spLocks noGrp="1" noChangeAspect="1"/>
          </p:cNvSpPr>
          <p:nvPr>
            <p:ph type="pic" idx="22"/>
          </p:nvPr>
        </p:nvSpPr>
        <p:spPr>
          <a:xfrm>
            <a:off x="6037391" y="1771650"/>
            <a:ext cx="2585909"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27" name="Text Placeholder 3"/>
          <p:cNvSpPr>
            <a:spLocks noGrp="1"/>
          </p:cNvSpPr>
          <p:nvPr>
            <p:ph type="body" sz="half" idx="20"/>
          </p:nvPr>
        </p:nvSpPr>
        <p:spPr>
          <a:xfrm>
            <a:off x="6037299" y="3655321"/>
            <a:ext cx="2589334"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9/19/2023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77962267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14350" y="1645920"/>
            <a:ext cx="8115300" cy="301809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311183566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Vertical Title 1"/>
          <p:cNvSpPr>
            <a:spLocks noGrp="1"/>
          </p:cNvSpPr>
          <p:nvPr>
            <p:ph type="title" orient="vert"/>
          </p:nvPr>
        </p:nvSpPr>
        <p:spPr>
          <a:xfrm>
            <a:off x="7086600" y="558800"/>
            <a:ext cx="1543050" cy="2927350"/>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68350" y="558800"/>
            <a:ext cx="6153151" cy="29273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5860839" y="284956"/>
            <a:ext cx="2183130" cy="273844"/>
          </a:xfrm>
        </p:spPr>
        <p:txBody>
          <a:bodyPr/>
          <a:lstStyle>
            <a:lvl1pPr algn="r">
              <a:defRPr/>
            </a:lvl1pPr>
          </a:lstStyle>
          <a:p>
            <a:fld id="{48A87A34-81AB-432B-8DAE-1953F412C126}" type="datetimeFigureOut">
              <a:rPr lang="en-US" dirty="0"/>
              <a:pPr/>
              <a:t>9/19/2023</a:t>
            </a:fld>
            <a:endParaRPr lang="en-US" dirty="0"/>
          </a:p>
        </p:txBody>
      </p:sp>
      <p:sp>
        <p:nvSpPr>
          <p:cNvPr id="5" name="Footer Placeholder 4"/>
          <p:cNvSpPr>
            <a:spLocks noGrp="1"/>
          </p:cNvSpPr>
          <p:nvPr>
            <p:ph type="ftr" sz="quarter" idx="11"/>
          </p:nvPr>
        </p:nvSpPr>
        <p:spPr>
          <a:xfrm>
            <a:off x="514350" y="285750"/>
            <a:ext cx="5243619" cy="273844"/>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183935144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extLst>
      <p:ext uri="{BB962C8B-B14F-4D97-AF65-F5344CB8AC3E}">
        <p14:creationId xmlns:p14="http://schemas.microsoft.com/office/powerpoint/2010/main" val="3411136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1"/>
        <p:cNvGrpSpPr/>
        <p:nvPr/>
      </p:nvGrpSpPr>
      <p:grpSpPr>
        <a:xfrm>
          <a:off x="0" y="0"/>
          <a:ext cx="0" cy="0"/>
          <a:chOff x="0" y="0"/>
          <a:chExt cx="0" cy="0"/>
        </a:xfrm>
      </p:grpSpPr>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extLst>
      <p:ext uri="{BB962C8B-B14F-4D97-AF65-F5344CB8AC3E}">
        <p14:creationId xmlns:p14="http://schemas.microsoft.com/office/powerpoint/2010/main" val="306815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417430844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1" y="565150"/>
            <a:ext cx="8115299" cy="2101451"/>
          </a:xfrm>
        </p:spPr>
        <p:txBody>
          <a:bodyPr anchor="b">
            <a:normAutofit/>
          </a:bodyPr>
          <a:lstStyle>
            <a:lvl1pPr algn="r">
              <a:defRPr sz="3000"/>
            </a:lvl1pPr>
          </a:lstStyle>
          <a:p>
            <a:r>
              <a:rPr lang="ru-RU" smtClean="0"/>
              <a:t>Образец заголовка</a:t>
            </a:r>
            <a:endParaRPr lang="en-US" dirty="0"/>
          </a:p>
        </p:txBody>
      </p:sp>
      <p:sp>
        <p:nvSpPr>
          <p:cNvPr id="3" name="Text Placeholder 2"/>
          <p:cNvSpPr>
            <a:spLocks noGrp="1"/>
          </p:cNvSpPr>
          <p:nvPr>
            <p:ph type="body" idx="1"/>
          </p:nvPr>
        </p:nvSpPr>
        <p:spPr>
          <a:xfrm>
            <a:off x="768350" y="2731294"/>
            <a:ext cx="7867650" cy="716756"/>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860839" y="285750"/>
            <a:ext cx="2183130" cy="273844"/>
          </a:xfrm>
        </p:spPr>
        <p:txBody>
          <a:bodyPr/>
          <a:lstStyle>
            <a:lvl1pPr algn="r">
              <a:defRPr/>
            </a:lvl1pPr>
          </a:lstStyle>
          <a:p>
            <a:fld id="{48A87A34-81AB-432B-8DAE-1953F412C126}" type="datetimeFigureOut">
              <a:rPr lang="en-US" dirty="0"/>
              <a:pPr/>
              <a:t>9/19/2023</a:t>
            </a:fld>
            <a:endParaRPr lang="en-US" dirty="0"/>
          </a:p>
        </p:txBody>
      </p:sp>
      <p:sp>
        <p:nvSpPr>
          <p:cNvPr id="5" name="Footer Placeholder 4"/>
          <p:cNvSpPr>
            <a:spLocks noGrp="1"/>
          </p:cNvSpPr>
          <p:nvPr>
            <p:ph type="ftr" sz="quarter" idx="11"/>
          </p:nvPr>
        </p:nvSpPr>
        <p:spPr>
          <a:xfrm>
            <a:off x="514350" y="285751"/>
            <a:ext cx="5243619" cy="273049"/>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34921234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514350" y="1645920"/>
            <a:ext cx="4000500" cy="301809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645920"/>
            <a:ext cx="4000500" cy="301809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356869615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171700" y="571500"/>
            <a:ext cx="6457950" cy="97155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5807" y="1637852"/>
            <a:ext cx="3809993"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514351" y="2349500"/>
            <a:ext cx="3983831" cy="23145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00600" y="1637852"/>
            <a:ext cx="3829050"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629150" y="2349500"/>
            <a:ext cx="4000500" cy="23145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6021205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351041552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279250001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3086100" cy="1200150"/>
          </a:xfrm>
        </p:spPr>
        <p:txBody>
          <a:bodyPr anchor="b"/>
          <a:lstStyle>
            <a:lvl1pPr algn="l">
              <a:defRPr sz="2400"/>
            </a:lvl1pPr>
          </a:lstStyle>
          <a:p>
            <a:r>
              <a:rPr lang="ru-RU" smtClean="0"/>
              <a:t>Образец заголовка</a:t>
            </a:r>
            <a:endParaRPr lang="en-US" dirty="0"/>
          </a:p>
        </p:txBody>
      </p:sp>
      <p:sp>
        <p:nvSpPr>
          <p:cNvPr id="3" name="Content Placeholder 2"/>
          <p:cNvSpPr>
            <a:spLocks noGrp="1"/>
          </p:cNvSpPr>
          <p:nvPr>
            <p:ph idx="1"/>
          </p:nvPr>
        </p:nvSpPr>
        <p:spPr>
          <a:xfrm>
            <a:off x="3746686" y="560070"/>
            <a:ext cx="4882964" cy="4103944"/>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14350" y="2343150"/>
            <a:ext cx="308610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305748906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5154930" cy="1200150"/>
          </a:xfrm>
        </p:spPr>
        <p:txBody>
          <a:bodyPr anchor="b"/>
          <a:lstStyle>
            <a:lvl1pPr algn="l">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895928" y="563431"/>
            <a:ext cx="2733722" cy="410058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514350" y="2343150"/>
            <a:ext cx="515493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216734388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573280"/>
            <a:ext cx="6457950" cy="96977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14350" y="1645920"/>
            <a:ext cx="8115300" cy="301809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46520" y="4767263"/>
            <a:ext cx="218313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48A87A34-81AB-432B-8DAE-1953F412C126}" type="datetimeFigureOut">
              <a:rPr lang="en-US" dirty="0"/>
              <a:pPr/>
              <a:t>9/19/2023</a:t>
            </a:fld>
            <a:endParaRPr lang="en-US" dirty="0"/>
          </a:p>
        </p:txBody>
      </p:sp>
      <p:sp>
        <p:nvSpPr>
          <p:cNvPr id="5" name="Footer Placeholder 4"/>
          <p:cNvSpPr>
            <a:spLocks noGrp="1"/>
          </p:cNvSpPr>
          <p:nvPr>
            <p:ph type="ftr" sz="quarter" idx="3"/>
          </p:nvPr>
        </p:nvSpPr>
        <p:spPr>
          <a:xfrm>
            <a:off x="514350" y="4766884"/>
            <a:ext cx="5829300" cy="273844"/>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285750"/>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30722339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14:dur="16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hf sldNum="0" hdr="0" ftr="0" dt="0"/>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463606" y="-2519799"/>
            <a:ext cx="7506502" cy="6522408"/>
          </a:xfrm>
          <a:prstGeom prst="rect">
            <a:avLst/>
          </a:prstGeom>
        </p:spPr>
        <p:txBody>
          <a:bodyPr spcFirstLastPara="1" wrap="square" lIns="91425" tIns="91425" rIns="0" bIns="91425" anchor="t" anchorCtr="0">
            <a:noAutofit/>
          </a:bodyPr>
          <a:lstStyle/>
          <a:p>
            <a:pPr marL="0" lvl="0" indent="0" algn="l" rtl="0">
              <a:spcBef>
                <a:spcPts val="0"/>
              </a:spcBef>
              <a:spcAft>
                <a:spcPts val="0"/>
              </a:spcAft>
              <a:buNone/>
            </a:pPr>
            <a:r>
              <a:rPr lang="ru" dirty="0"/>
              <a:t>Кафедра &lt;&lt; … &gt;&gt;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lvl="0" algn="ctr"/>
            <a:r>
              <a:rPr lang="en-US" sz="4800" b="1" dirty="0" smtClean="0"/>
              <a:t>Luigi </a:t>
            </a:r>
            <a:r>
              <a:rPr lang="en-US" sz="4800" b="1" dirty="0"/>
              <a:t>Galvani</a:t>
            </a:r>
            <a:endParaRPr sz="4800" b="1" dirty="0"/>
          </a:p>
          <a:p>
            <a:pPr marL="0" lvl="0" indent="0" algn="l" rtl="0">
              <a:spcBef>
                <a:spcPts val="0"/>
              </a:spcBef>
              <a:spcAft>
                <a:spcPts val="0"/>
              </a:spcAft>
              <a:buNone/>
            </a:pPr>
            <a:r>
              <a:rPr lang="ru" dirty="0"/>
              <a:t>                 </a:t>
            </a:r>
            <a:endParaRPr dirty="0"/>
          </a:p>
        </p:txBody>
      </p:sp>
      <p:sp>
        <p:nvSpPr>
          <p:cNvPr id="135" name="Google Shape;135;p13"/>
          <p:cNvSpPr txBox="1">
            <a:spLocks noGrp="1"/>
          </p:cNvSpPr>
          <p:nvPr>
            <p:ph type="subTitle" idx="1"/>
          </p:nvPr>
        </p:nvSpPr>
        <p:spPr>
          <a:xfrm>
            <a:off x="6062131" y="3635022"/>
            <a:ext cx="3047999" cy="1174043"/>
          </a:xfrm>
          <a:prstGeom prst="rect">
            <a:avLst/>
          </a:prstGeom>
        </p:spPr>
        <p:txBody>
          <a:bodyPr spcFirstLastPara="1" wrap="square" lIns="91425" tIns="91425" rIns="91425" bIns="91425" anchor="t" anchorCtr="0">
            <a:noAutofit/>
          </a:bodyPr>
          <a:lstStyle/>
          <a:p>
            <a:pPr marL="0" lvl="0" indent="0"/>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1" name="Google Shape;141;p14"/>
          <p:cNvPicPr preferRelativeResize="0"/>
          <p:nvPr/>
        </p:nvPicPr>
        <p:blipFill>
          <a:blip r:embed="rId3">
            <a:alphaModFix/>
          </a:blip>
          <a:stretch>
            <a:fillRect/>
          </a:stretch>
        </p:blipFill>
        <p:spPr>
          <a:xfrm>
            <a:off x="361245" y="228993"/>
            <a:ext cx="3499554" cy="3922877"/>
          </a:xfrm>
          <a:prstGeom prst="rect">
            <a:avLst/>
          </a:prstGeom>
          <a:noFill/>
          <a:ln>
            <a:noFill/>
          </a:ln>
        </p:spPr>
      </p:pic>
      <p:sp>
        <p:nvSpPr>
          <p:cNvPr id="3" name="Прямоугольник 2"/>
          <p:cNvSpPr/>
          <p:nvPr/>
        </p:nvSpPr>
        <p:spPr>
          <a:xfrm>
            <a:off x="4584357" y="607182"/>
            <a:ext cx="4062931" cy="3170099"/>
          </a:xfrm>
          <a:prstGeom prst="rect">
            <a:avLst/>
          </a:prstGeom>
        </p:spPr>
        <p:txBody>
          <a:bodyPr wrap="square">
            <a:spAutoFit/>
          </a:bodyPr>
          <a:lstStyle/>
          <a:p>
            <a:pPr algn="just"/>
            <a:r>
              <a:rPr lang="en-US" sz="2000" dirty="0"/>
              <a:t>Luigi Galvani (ital. Luigi Galvani (September 9, 1737 — December 4, 1798) was an Italian physician, anatomist, physiologist and physicist, one of the founders of electrophysiology and the doctrine of electricity, the founder of experimental electrophysiology</a:t>
            </a:r>
            <a:endParaRPr lang="ru-RU"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010006" y="372643"/>
            <a:ext cx="7038900" cy="646800"/>
          </a:xfrm>
          <a:prstGeom prst="rect">
            <a:avLst/>
          </a:prstGeom>
        </p:spPr>
        <p:txBody>
          <a:bodyPr spcFirstLastPara="1" wrap="square" lIns="91425" tIns="91425" rIns="91425" bIns="91425" anchor="t" anchorCtr="0">
            <a:noAutofit/>
          </a:bodyPr>
          <a:lstStyle/>
          <a:p>
            <a:pPr lvl="0"/>
            <a:r>
              <a:rPr lang="ru" dirty="0"/>
              <a:t>             </a:t>
            </a:r>
            <a:r>
              <a:rPr lang="en-US" dirty="0"/>
              <a:t>The story of Luigi Galvani</a:t>
            </a:r>
            <a:endParaRPr dirty="0"/>
          </a:p>
        </p:txBody>
      </p:sp>
      <p:sp>
        <p:nvSpPr>
          <p:cNvPr id="147" name="Google Shape;147;p15"/>
          <p:cNvSpPr txBox="1">
            <a:spLocks noGrp="1"/>
          </p:cNvSpPr>
          <p:nvPr>
            <p:ph type="body" idx="1"/>
          </p:nvPr>
        </p:nvSpPr>
        <p:spPr>
          <a:xfrm>
            <a:off x="396826" y="385000"/>
            <a:ext cx="8265261" cy="459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200" dirty="0">
                <a:solidFill>
                  <a:srgbClr val="F3F3F3"/>
                </a:solidFill>
                <a:latin typeface="Arial"/>
                <a:ea typeface="Arial"/>
                <a:cs typeface="Arial"/>
                <a:sym typeface="Arial"/>
              </a:rPr>
              <a:t>                           </a:t>
            </a:r>
            <a:endParaRPr sz="1200" dirty="0">
              <a:solidFill>
                <a:srgbClr val="F3F3F3"/>
              </a:solidFill>
              <a:latin typeface="Arial"/>
              <a:ea typeface="Arial"/>
              <a:cs typeface="Arial"/>
              <a:sym typeface="Arial"/>
            </a:endParaRPr>
          </a:p>
          <a:p>
            <a:pPr marL="0" lvl="0" indent="0" algn="just">
              <a:spcBef>
                <a:spcPts val="1600"/>
              </a:spcBef>
              <a:spcAft>
                <a:spcPts val="1600"/>
              </a:spcAft>
              <a:buNone/>
            </a:pPr>
            <a:r>
              <a:rPr lang="en-US" sz="2000" dirty="0"/>
              <a:t>Born in Bologna in 1759, he graduated from the University of Bologna, where he studied first theology, and then medicine, physiology and anatomy; in 1762 he received the degree of Doctor of Medicine. He taught medicine at the University of Bologna, from where shortly before his death he was dismissed for refusing to take the oath of the Cisalpine Republic, founded in 1797 by Napoleon </a:t>
            </a:r>
            <a:r>
              <a:rPr lang="en-US" sz="2000" dirty="0" err="1" smtClean="0"/>
              <a:t>Bonaparte.Galvani's</a:t>
            </a:r>
            <a:r>
              <a:rPr lang="en-US" sz="2000" dirty="0" smtClean="0"/>
              <a:t> </a:t>
            </a:r>
            <a:r>
              <a:rPr lang="en-US" sz="2000" dirty="0"/>
              <a:t>experiments, which received the correct interpretation in the works of A. Volt, also contributed to the invention of a new current source – a galvanic cell. The phenomena discovered by Galvani were called "galvanism" for a long time in textbooks and scientific articles. Electrophysiology, the father of which can be considered Galvani, now occupies an important place in science and practice</a:t>
            </a:r>
            <a:endParaRPr sz="2000" dirty="0"/>
          </a:p>
        </p:txBody>
      </p:sp>
    </p:spTree>
  </p:cSld>
  <p:clrMapOvr>
    <a:masterClrMapping/>
  </p:clrMapOvr>
  <mc:AlternateContent xmlns:mc="http://schemas.openxmlformats.org/markup-compatibility/2006" xmlns:p14="http://schemas.microsoft.com/office/powerpoint/2010/main">
    <mc:Choice Requires="p14">
      <p:transition spd="slow" p14:dur="1600">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6"/>
          <p:cNvPicPr preferRelativeResize="0"/>
          <p:nvPr/>
        </p:nvPicPr>
        <p:blipFill>
          <a:blip r:embed="rId3">
            <a:alphaModFix/>
          </a:blip>
          <a:stretch>
            <a:fillRect/>
          </a:stretch>
        </p:blipFill>
        <p:spPr>
          <a:xfrm>
            <a:off x="307975" y="275125"/>
            <a:ext cx="3022550" cy="3082025"/>
          </a:xfrm>
          <a:prstGeom prst="rect">
            <a:avLst/>
          </a:prstGeom>
          <a:noFill/>
          <a:ln>
            <a:noFill/>
          </a:ln>
        </p:spPr>
      </p:pic>
      <p:cxnSp>
        <p:nvCxnSpPr>
          <p:cNvPr id="154" name="Google Shape;154;p16"/>
          <p:cNvCxnSpPr/>
          <p:nvPr/>
        </p:nvCxnSpPr>
        <p:spPr>
          <a:xfrm rot="10800000" flipH="1">
            <a:off x="800775" y="1093325"/>
            <a:ext cx="662100" cy="2679600"/>
          </a:xfrm>
          <a:prstGeom prst="straightConnector1">
            <a:avLst/>
          </a:prstGeom>
          <a:noFill/>
          <a:ln w="38100" cap="flat" cmpd="sng">
            <a:solidFill>
              <a:srgbClr val="FF0000"/>
            </a:solidFill>
            <a:prstDash val="solid"/>
            <a:round/>
            <a:headEnd type="none" w="med" len="med"/>
            <a:tailEnd type="stealth" w="med" len="med"/>
          </a:ln>
        </p:spPr>
      </p:cxnSp>
      <p:sp>
        <p:nvSpPr>
          <p:cNvPr id="155" name="Google Shape;155;p16"/>
          <p:cNvSpPr txBox="1"/>
          <p:nvPr/>
        </p:nvSpPr>
        <p:spPr>
          <a:xfrm>
            <a:off x="77000" y="3772925"/>
            <a:ext cx="2849100" cy="723900"/>
          </a:xfrm>
          <a:prstGeom prst="rect">
            <a:avLst/>
          </a:prstGeom>
          <a:noFill/>
          <a:ln>
            <a:noFill/>
          </a:ln>
        </p:spPr>
        <p:txBody>
          <a:bodyPr spcFirstLastPara="1" wrap="square" lIns="91425" tIns="91425" rIns="91425" bIns="91425" anchor="t" anchorCtr="0">
            <a:noAutofit/>
          </a:bodyPr>
          <a:lstStyle/>
          <a:p>
            <a:pPr lvl="0"/>
            <a:r>
              <a:rPr lang="en-US" sz="1800">
                <a:solidFill>
                  <a:srgbClr val="FF0000"/>
                </a:solidFill>
                <a:latin typeface="Lato"/>
                <a:ea typeface="Lato"/>
                <a:cs typeface="Lato"/>
                <a:sym typeface="Lato"/>
              </a:rPr>
              <a:t>Zinc Wire</a:t>
            </a:r>
            <a:endParaRPr sz="1800" dirty="0">
              <a:solidFill>
                <a:srgbClr val="FF0000"/>
              </a:solidFill>
              <a:latin typeface="Lato"/>
              <a:ea typeface="Lato"/>
              <a:cs typeface="Lato"/>
              <a:sym typeface="Lato"/>
            </a:endParaRPr>
          </a:p>
        </p:txBody>
      </p:sp>
      <p:cxnSp>
        <p:nvCxnSpPr>
          <p:cNvPr id="156" name="Google Shape;156;p16"/>
          <p:cNvCxnSpPr>
            <a:stCxn id="155" idx="3"/>
          </p:cNvCxnSpPr>
          <p:nvPr/>
        </p:nvCxnSpPr>
        <p:spPr>
          <a:xfrm rot="10800000">
            <a:off x="1817300" y="1971275"/>
            <a:ext cx="1108800" cy="2163600"/>
          </a:xfrm>
          <a:prstGeom prst="straightConnector1">
            <a:avLst/>
          </a:prstGeom>
          <a:noFill/>
          <a:ln w="38100" cap="flat" cmpd="sng">
            <a:solidFill>
              <a:srgbClr val="00FF00"/>
            </a:solidFill>
            <a:prstDash val="solid"/>
            <a:round/>
            <a:headEnd type="none" w="med" len="med"/>
            <a:tailEnd type="stealth" w="med" len="med"/>
          </a:ln>
        </p:spPr>
      </p:cxnSp>
      <p:sp>
        <p:nvSpPr>
          <p:cNvPr id="157" name="Google Shape;157;p16"/>
          <p:cNvSpPr txBox="1"/>
          <p:nvPr/>
        </p:nvSpPr>
        <p:spPr>
          <a:xfrm>
            <a:off x="2140575" y="4134875"/>
            <a:ext cx="3156900" cy="615900"/>
          </a:xfrm>
          <a:prstGeom prst="rect">
            <a:avLst/>
          </a:prstGeom>
          <a:noFill/>
          <a:ln>
            <a:noFill/>
          </a:ln>
        </p:spPr>
        <p:txBody>
          <a:bodyPr spcFirstLastPara="1" wrap="square" lIns="91425" tIns="91425" rIns="91425" bIns="91425" anchor="t" anchorCtr="0">
            <a:noAutofit/>
          </a:bodyPr>
          <a:lstStyle/>
          <a:p>
            <a:pPr lvl="0"/>
            <a:r>
              <a:rPr lang="en-US" sz="1800">
                <a:solidFill>
                  <a:srgbClr val="00FF00"/>
                </a:solidFill>
                <a:latin typeface="Lato"/>
                <a:ea typeface="Lato"/>
                <a:cs typeface="Lato"/>
                <a:sym typeface="Lato"/>
              </a:rPr>
              <a:t>Copper wire</a:t>
            </a:r>
            <a:endParaRPr sz="1800" dirty="0">
              <a:solidFill>
                <a:srgbClr val="00FF00"/>
              </a:solidFill>
              <a:latin typeface="Lato"/>
              <a:ea typeface="Lato"/>
              <a:cs typeface="Lato"/>
              <a:sym typeface="Lato"/>
            </a:endParaRPr>
          </a:p>
        </p:txBody>
      </p:sp>
      <p:sp>
        <p:nvSpPr>
          <p:cNvPr id="2" name="Прямоугольник 1"/>
          <p:cNvSpPr/>
          <p:nvPr/>
        </p:nvSpPr>
        <p:spPr>
          <a:xfrm>
            <a:off x="3631491" y="263115"/>
            <a:ext cx="4919385" cy="4247317"/>
          </a:xfrm>
          <a:prstGeom prst="rect">
            <a:avLst/>
          </a:prstGeom>
          <a:ln>
            <a:noFill/>
          </a:ln>
        </p:spPr>
        <p:txBody>
          <a:bodyPr wrap="square">
            <a:spAutoFit/>
          </a:bodyPr>
          <a:lstStyle/>
          <a:p>
            <a:pPr algn="just"/>
            <a:r>
              <a:rPr lang="en-US" sz="1800" dirty="0"/>
              <a:t>Galvani's first works are devoted to comparative anatomy. In 1771, he began experiments on animal electricity: he discovered and investigated the phenomenon of muscle contraction of a dissected frog under the influence of an electric current; observed muscle contraction when they were connected by metal with nerves or spinal cord, drew attention to the fact that the muscle contracts when two different metals touch it simultaneously. Galvani explained these phenomena by the existence of "animal electricity", thanks to which muscles are charged like a Leyden jar.</a:t>
            </a:r>
            <a:endParaRPr lang="ru-RU" sz="1800" dirty="0"/>
          </a:p>
        </p:txBody>
      </p:sp>
    </p:spTree>
  </p:cSld>
  <p:clrMapOvr>
    <a:masterClrMapping/>
  </p:clrMapOvr>
  <mc:AlternateContent xmlns:mc="http://schemas.openxmlformats.org/markup-compatibility/2006" xmlns:p14="http://schemas.microsoft.com/office/powerpoint/2010/main">
    <mc:Choice Requires="p14">
      <p:transition spd="slow" p14:dur="16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63" name="Google Shape;163;p17"/>
          <p:cNvPicPr preferRelativeResize="0"/>
          <p:nvPr/>
        </p:nvPicPr>
        <p:blipFill>
          <a:blip r:embed="rId3">
            <a:alphaModFix/>
          </a:blip>
          <a:stretch>
            <a:fillRect/>
          </a:stretch>
        </p:blipFill>
        <p:spPr>
          <a:xfrm>
            <a:off x="172775" y="154000"/>
            <a:ext cx="3873401" cy="3911525"/>
          </a:xfrm>
          <a:prstGeom prst="rect">
            <a:avLst/>
          </a:prstGeom>
          <a:noFill/>
          <a:ln>
            <a:noFill/>
          </a:ln>
        </p:spPr>
      </p:pic>
      <p:sp>
        <p:nvSpPr>
          <p:cNvPr id="165" name="Google Shape;165;p17"/>
          <p:cNvSpPr txBox="1"/>
          <p:nvPr/>
        </p:nvSpPr>
        <p:spPr>
          <a:xfrm>
            <a:off x="0" y="3855536"/>
            <a:ext cx="4604400" cy="1009500"/>
          </a:xfrm>
          <a:prstGeom prst="rect">
            <a:avLst/>
          </a:prstGeom>
          <a:noFill/>
          <a:ln>
            <a:noFill/>
          </a:ln>
        </p:spPr>
        <p:txBody>
          <a:bodyPr spcFirstLastPara="1" wrap="square" lIns="91425" tIns="91425" rIns="91425" bIns="91425" anchor="t" anchorCtr="0">
            <a:noAutofit/>
          </a:bodyPr>
          <a:lstStyle/>
          <a:p>
            <a:pPr lvl="0">
              <a:spcBef>
                <a:spcPts val="1500"/>
              </a:spcBef>
            </a:pPr>
            <a:r>
              <a:rPr lang="it-IT" dirty="0">
                <a:latin typeface="Lato"/>
                <a:ea typeface="Lato"/>
                <a:cs typeface="Lato"/>
                <a:sym typeface="Lato"/>
              </a:rPr>
              <a:t>Giovanni Aldini (ital. Giovanni Aldini; April 10, 1762, Bologna — January 17, 1834, Milan)</a:t>
            </a:r>
            <a:endParaRPr dirty="0">
              <a:latin typeface="Lato"/>
              <a:ea typeface="Lato"/>
              <a:cs typeface="Lato"/>
              <a:sym typeface="Lato"/>
            </a:endParaRPr>
          </a:p>
        </p:txBody>
      </p:sp>
      <p:sp>
        <p:nvSpPr>
          <p:cNvPr id="6" name="Google Shape;164;p17"/>
          <p:cNvSpPr txBox="1"/>
          <p:nvPr/>
        </p:nvSpPr>
        <p:spPr>
          <a:xfrm>
            <a:off x="4503157" y="525686"/>
            <a:ext cx="3763514" cy="3834600"/>
          </a:xfrm>
          <a:prstGeom prst="rect">
            <a:avLst/>
          </a:prstGeom>
          <a:noFill/>
          <a:ln>
            <a:noFill/>
          </a:ln>
        </p:spPr>
        <p:txBody>
          <a:bodyPr spcFirstLastPara="1" wrap="square" lIns="91425" tIns="91425" rIns="91425" bIns="91425" anchor="t" anchorCtr="0">
            <a:noAutofit/>
          </a:bodyPr>
          <a:lstStyle/>
          <a:p>
            <a:pPr lvl="0" algn="just"/>
            <a:r>
              <a:rPr lang="en-US" sz="1800" dirty="0">
                <a:solidFill>
                  <a:srgbClr val="FFFFFF"/>
                </a:solidFill>
                <a:latin typeface="Lato"/>
                <a:ea typeface="Lato"/>
                <a:cs typeface="Lato"/>
                <a:sym typeface="Lato"/>
              </a:rPr>
              <a:t>Nephew and follower of Luigi Galvani. He became famous for mixing serious research with a chilling spectacle. He practiced so-called electric dances, manifested</a:t>
            </a:r>
          </a:p>
          <a:p>
            <a:pPr lvl="0" algn="just"/>
            <a:r>
              <a:rPr lang="en-US" sz="1800" dirty="0">
                <a:solidFill>
                  <a:srgbClr val="FFFFFF"/>
                </a:solidFill>
                <a:latin typeface="Lato"/>
                <a:ea typeface="Lato"/>
                <a:cs typeface="Lato"/>
                <a:sym typeface="Lato"/>
              </a:rPr>
              <a:t>in the form of public experiments, which were designed to emphasize the effectiveness of electrical excitation to produce spasmodic muscle movements, to demonstrate this, the severed heads of executed criminals were used.</a:t>
            </a:r>
            <a:endParaRPr sz="1800" dirty="0">
              <a:solidFill>
                <a:srgbClr val="FFFFFF"/>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14:dur="160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8"/>
          <p:cNvPicPr preferRelativeResize="0"/>
          <p:nvPr/>
        </p:nvPicPr>
        <p:blipFill>
          <a:blip r:embed="rId3">
            <a:alphaModFix/>
          </a:blip>
          <a:stretch>
            <a:fillRect/>
          </a:stretch>
        </p:blipFill>
        <p:spPr>
          <a:xfrm>
            <a:off x="61600" y="138600"/>
            <a:ext cx="6005876" cy="4527042"/>
          </a:xfrm>
          <a:prstGeom prst="rect">
            <a:avLst/>
          </a:prstGeom>
          <a:noFill/>
          <a:ln>
            <a:noFill/>
          </a:ln>
        </p:spPr>
      </p:pic>
      <p:sp>
        <p:nvSpPr>
          <p:cNvPr id="171" name="Google Shape;171;p18"/>
          <p:cNvSpPr txBox="1"/>
          <p:nvPr/>
        </p:nvSpPr>
        <p:spPr>
          <a:xfrm>
            <a:off x="6252275" y="184800"/>
            <a:ext cx="2571600" cy="3757500"/>
          </a:xfrm>
          <a:prstGeom prst="rect">
            <a:avLst/>
          </a:prstGeom>
          <a:noFill/>
          <a:ln>
            <a:noFill/>
          </a:ln>
        </p:spPr>
        <p:txBody>
          <a:bodyPr spcFirstLastPara="1" wrap="square" lIns="91425" tIns="91425" rIns="91425" bIns="91425" anchor="t" anchorCtr="0">
            <a:noAutofit/>
          </a:bodyPr>
          <a:lstStyle/>
          <a:p>
            <a:pPr lvl="0" algn="just"/>
            <a:r>
              <a:rPr lang="en-US" sz="1800" dirty="0">
                <a:solidFill>
                  <a:srgbClr val="FFFFFF"/>
                </a:solidFill>
                <a:latin typeface="Lato"/>
                <a:ea typeface="Lato"/>
                <a:cs typeface="Lato"/>
                <a:sym typeface="Lato"/>
              </a:rPr>
              <a:t>Other researchers have tried to apply electric current in the hope of resurrecting the dead, but to no avail. It is generally accepted in the scientific community that it was these experiments of </a:t>
            </a:r>
            <a:r>
              <a:rPr lang="en-US" sz="1800" dirty="0" err="1">
                <a:solidFill>
                  <a:srgbClr val="FFFFFF"/>
                </a:solidFill>
                <a:latin typeface="Lato"/>
                <a:ea typeface="Lato"/>
                <a:cs typeface="Lato"/>
                <a:sym typeface="Lato"/>
              </a:rPr>
              <a:t>Aldini</a:t>
            </a:r>
            <a:r>
              <a:rPr lang="en-US" sz="1800" dirty="0">
                <a:solidFill>
                  <a:srgbClr val="FFFFFF"/>
                </a:solidFill>
                <a:latin typeface="Lato"/>
                <a:ea typeface="Lato"/>
                <a:cs typeface="Lato"/>
                <a:sym typeface="Lato"/>
              </a:rPr>
              <a:t> that inspired Mary Shelley to write a novel about Frankenstein in 1818</a:t>
            </a:r>
            <a:endParaRPr sz="1800" dirty="0">
              <a:solidFill>
                <a:srgbClr val="FFFFFF"/>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19"/>
          <p:cNvPicPr preferRelativeResize="0"/>
          <p:nvPr/>
        </p:nvPicPr>
        <p:blipFill>
          <a:blip r:embed="rId3">
            <a:alphaModFix/>
          </a:blip>
          <a:stretch>
            <a:fillRect/>
          </a:stretch>
        </p:blipFill>
        <p:spPr>
          <a:xfrm>
            <a:off x="152400" y="152400"/>
            <a:ext cx="2677297" cy="3554627"/>
          </a:xfrm>
          <a:prstGeom prst="rect">
            <a:avLst/>
          </a:prstGeom>
          <a:noFill/>
          <a:ln>
            <a:noFill/>
          </a:ln>
        </p:spPr>
      </p:pic>
      <p:pic>
        <p:nvPicPr>
          <p:cNvPr id="177" name="Google Shape;177;p19"/>
          <p:cNvPicPr preferRelativeResize="0"/>
          <p:nvPr/>
        </p:nvPicPr>
        <p:blipFill>
          <a:blip r:embed="rId4">
            <a:alphaModFix/>
          </a:blip>
          <a:stretch>
            <a:fillRect/>
          </a:stretch>
        </p:blipFill>
        <p:spPr>
          <a:xfrm>
            <a:off x="3484605" y="152400"/>
            <a:ext cx="5476746" cy="3554627"/>
          </a:xfrm>
          <a:prstGeom prst="rect">
            <a:avLst/>
          </a:prstGeom>
          <a:noFill/>
          <a:ln>
            <a:noFill/>
          </a:ln>
        </p:spPr>
      </p:pic>
      <p:sp>
        <p:nvSpPr>
          <p:cNvPr id="178" name="Google Shape;178;p19"/>
          <p:cNvSpPr txBox="1"/>
          <p:nvPr/>
        </p:nvSpPr>
        <p:spPr>
          <a:xfrm>
            <a:off x="272540" y="3902426"/>
            <a:ext cx="8577600" cy="646800"/>
          </a:xfrm>
          <a:prstGeom prst="rect">
            <a:avLst/>
          </a:prstGeom>
          <a:noFill/>
          <a:ln>
            <a:noFill/>
          </a:ln>
        </p:spPr>
        <p:txBody>
          <a:bodyPr spcFirstLastPara="1" wrap="square" lIns="91425" tIns="91425" rIns="91425" bIns="91425" anchor="t" anchorCtr="0">
            <a:noAutofit/>
          </a:bodyPr>
          <a:lstStyle/>
          <a:p>
            <a:pPr lvl="0"/>
            <a:r>
              <a:rPr lang="en-US" b="1" dirty="0">
                <a:latin typeface="Lato"/>
                <a:ea typeface="Lato"/>
                <a:cs typeface="Lato"/>
                <a:sym typeface="Lato"/>
              </a:rPr>
              <a:t>Galvani left behind several memorials, a monument was erected in his honor, a street was named after him on which the monument is located and a crater on the back side of the moon is named.</a:t>
            </a:r>
            <a:endParaRPr b="1" dirty="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0"/>
          <p:cNvSpPr txBox="1"/>
          <p:nvPr/>
        </p:nvSpPr>
        <p:spPr>
          <a:xfrm>
            <a:off x="518984" y="351300"/>
            <a:ext cx="7910258" cy="352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6000" dirty="0">
                <a:solidFill>
                  <a:srgbClr val="00FFFF"/>
                </a:solidFill>
                <a:latin typeface="Lato"/>
                <a:ea typeface="Lato"/>
                <a:cs typeface="Lato"/>
                <a:sym typeface="Lato"/>
              </a:rPr>
              <a:t>                      </a:t>
            </a:r>
            <a:endParaRPr sz="6000" dirty="0">
              <a:solidFill>
                <a:srgbClr val="990000"/>
              </a:solidFill>
              <a:latin typeface="Lato"/>
              <a:ea typeface="Lato"/>
              <a:cs typeface="Lato"/>
              <a:sym typeface="Lato"/>
            </a:endParaRPr>
          </a:p>
          <a:p>
            <a:pPr lvl="0" algn="ctr"/>
            <a:r>
              <a:rPr lang="en-US" sz="6000" b="1" i="1" dirty="0">
                <a:solidFill>
                  <a:srgbClr val="FFFFFF"/>
                </a:solidFill>
                <a:latin typeface="Lato"/>
                <a:ea typeface="Lato"/>
                <a:cs typeface="Lato"/>
                <a:sym typeface="Lato"/>
              </a:rPr>
              <a:t>Thanks </a:t>
            </a:r>
            <a:endParaRPr lang="ru-RU" sz="6000" b="1" i="1" dirty="0" smtClean="0">
              <a:solidFill>
                <a:srgbClr val="FFFFFF"/>
              </a:solidFill>
              <a:latin typeface="Lato"/>
              <a:ea typeface="Lato"/>
              <a:cs typeface="Lato"/>
              <a:sym typeface="Lato"/>
            </a:endParaRPr>
          </a:p>
          <a:p>
            <a:pPr lvl="0" algn="ctr"/>
            <a:r>
              <a:rPr lang="en-US" sz="6000" b="1" i="1" dirty="0" smtClean="0">
                <a:solidFill>
                  <a:srgbClr val="FFFFFF"/>
                </a:solidFill>
                <a:latin typeface="Lato"/>
                <a:ea typeface="Lato"/>
                <a:cs typeface="Lato"/>
                <a:sym typeface="Lato"/>
              </a:rPr>
              <a:t>for </a:t>
            </a:r>
            <a:r>
              <a:rPr lang="en-US" sz="6000" b="1" i="1">
                <a:solidFill>
                  <a:srgbClr val="FFFFFF"/>
                </a:solidFill>
                <a:latin typeface="Lato"/>
                <a:ea typeface="Lato"/>
                <a:cs typeface="Lato"/>
                <a:sym typeface="Lato"/>
              </a:rPr>
              <a:t>your </a:t>
            </a:r>
            <a:r>
              <a:rPr lang="en-US" sz="6000" b="1" i="1" smtClean="0">
                <a:solidFill>
                  <a:srgbClr val="FFFFFF"/>
                </a:solidFill>
                <a:latin typeface="Lato"/>
                <a:ea typeface="Lato"/>
                <a:cs typeface="Lato"/>
                <a:sym typeface="Lato"/>
              </a:rPr>
              <a:t>attention</a:t>
            </a:r>
            <a:endParaRPr sz="6000" dirty="0">
              <a:solidFill>
                <a:srgbClr val="FFFFFF"/>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TM04033937[[fn=След самолета]]</Template>
  <TotalTime>46</TotalTime>
  <Words>479</Words>
  <Application>Microsoft Office PowerPoint</Application>
  <PresentationFormat>Экран (16:9)</PresentationFormat>
  <Paragraphs>24</Paragraphs>
  <Slides>8</Slides>
  <Notes>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Lato</vt:lpstr>
      <vt:lpstr>Century Gothic</vt:lpstr>
      <vt:lpstr>След самолета</vt:lpstr>
      <vt:lpstr>Кафедра &lt;&lt; … &gt;&gt;       Luigi Galvani                  </vt:lpstr>
      <vt:lpstr>Презентация PowerPoint</vt:lpstr>
      <vt:lpstr>             The story of Luigi Galvani</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Кафедра &lt;&lt; … &gt;&gt;                                          Доклад На Тему: Луиджи Гальвани</dc:title>
  <dc:creator>LibraryUser2</dc:creator>
  <cp:lastModifiedBy>Бондаренко Людмила Ивановна</cp:lastModifiedBy>
  <cp:revision>8</cp:revision>
  <dcterms:modified xsi:type="dcterms:W3CDTF">2023-09-19T01:43:37Z</dcterms:modified>
</cp:coreProperties>
</file>