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84" r:id="rId1"/>
  </p:sldMasterIdLst>
  <p:sldIdLst>
    <p:sldId id="275" r:id="rId2"/>
    <p:sldId id="282" r:id="rId3"/>
    <p:sldId id="283" r:id="rId4"/>
    <p:sldId id="284" r:id="rId5"/>
    <p:sldId id="285" r:id="rId6"/>
    <p:sldId id="286" r:id="rId7"/>
    <p:sldId id="267" r:id="rId8"/>
    <p:sldId id="274" r:id="rId9"/>
    <p:sldId id="287" r:id="rId10"/>
    <p:sldId id="265" r:id="rId11"/>
    <p:sldId id="277" r:id="rId12"/>
    <p:sldId id="281" r:id="rId13"/>
    <p:sldId id="294" r:id="rId14"/>
    <p:sldId id="292" r:id="rId15"/>
    <p:sldId id="291" r:id="rId16"/>
    <p:sldId id="288" r:id="rId17"/>
    <p:sldId id="289" r:id="rId18"/>
    <p:sldId id="278" r:id="rId19"/>
  </p:sldIdLst>
  <p:sldSz cx="9144000" cy="6858000" type="screen4x3"/>
  <p:notesSz cx="6858000" cy="9144000"/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1.jpeg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диагностики эмоционального выгорания педагогов</a:t>
            </a:r>
          </a:p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(начало года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2 корпус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8.790908701889831E-2"/>
          <c:y val="2.241076281295663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3452709536903309"/>
          <c:y val="0.34593585346309025"/>
          <c:w val="0.34252762424545474"/>
          <c:h val="0.3498154460379109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Диаграмма диагностики эмоционального выгорания педагогов, начало года</c:v>
                </c:pt>
              </c:strCache>
            </c:strRef>
          </c:tx>
          <c:dPt>
            <c:idx val="0"/>
            <c:spPr>
              <a:blipFill rotWithShape="1">
                <a:blip xmlns:r="http://schemas.openxmlformats.org/officeDocument/2006/relationships" r:embed="rId1">
                  <a:duotone>
                    <a:schemeClr val="accent1">
                      <a:shade val="74000"/>
                      <a:satMod val="130000"/>
                      <a:lumMod val="90000"/>
                    </a:schemeClr>
                    <a:schemeClr val="accent1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FF78-4235-B344-E16BB806820E}"/>
              </c:ext>
            </c:extLst>
          </c:dPt>
          <c:dPt>
            <c:idx val="1"/>
            <c:spPr>
              <a:blipFill rotWithShape="1">
                <a:blip xmlns:r="http://schemas.openxmlformats.org/officeDocument/2006/relationships" r:embed="rId1">
                  <a:duotone>
                    <a:schemeClr val="accent2">
                      <a:shade val="74000"/>
                      <a:satMod val="130000"/>
                      <a:lumMod val="90000"/>
                    </a:schemeClr>
                    <a:schemeClr val="accent2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F78-4235-B344-E16BB806820E}"/>
              </c:ext>
            </c:extLst>
          </c:dPt>
          <c:dPt>
            <c:idx val="2"/>
            <c:spPr>
              <a:blipFill rotWithShape="1">
                <a:blip xmlns:r="http://schemas.openxmlformats.org/officeDocument/2006/relationships" r:embed="rId1">
                  <a:duotone>
                    <a:schemeClr val="accent3">
                      <a:shade val="74000"/>
                      <a:satMod val="130000"/>
                      <a:lumMod val="90000"/>
                    </a:schemeClr>
                    <a:schemeClr val="accent3">
                      <a:tint val="94000"/>
                      <a:satMod val="120000"/>
                      <a:lumMod val="104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outerShdw blurRad="38100" dist="25400" dir="5400000" rotWithShape="0">
                  <a:srgbClr val="000000">
                    <a:alpha val="6000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F78-4235-B344-E16BB806820E}"/>
              </c:ext>
            </c:extLst>
          </c:dPt>
          <c:dLbls>
            <c:dLbl>
              <c:idx val="0"/>
              <c:layout>
                <c:manualLayout>
                  <c:x val="5.9681232074512494E-2"/>
                  <c:y val="-7.7529144120406738E-3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F78-4235-B344-E16BB806820E}"/>
                </c:ext>
              </c:extLst>
            </c:dLbl>
            <c:dLbl>
              <c:idx val="1"/>
              <c:layout>
                <c:manualLayout>
                  <c:x val="-3.8550739321445371E-2"/>
                  <c:y val="1.3470560261172399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F78-4235-B344-E16BB806820E}"/>
                </c:ext>
              </c:extLst>
            </c:dLbl>
            <c:dLbl>
              <c:idx val="2"/>
              <c:layout>
                <c:manualLayout>
                  <c:x val="-4.1301150657534681E-2"/>
                  <c:y val="-8.8072533227926322E-3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F78-4235-B344-E16BB80682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Не сложившийся симптом</c:v>
                </c:pt>
                <c:pt idx="1">
                  <c:v>Складывающийся симптом</c:v>
                </c:pt>
                <c:pt idx="2">
                  <c:v>Сложившийся симптом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 formatCode="0.00%">
                  <c:v>0.58400000000000019</c:v>
                </c:pt>
                <c:pt idx="1">
                  <c:v>0.25</c:v>
                </c:pt>
                <c:pt idx="2" formatCode="0.00%">
                  <c:v>0.16600000000000006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F78-4235-B344-E16BB806820E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диагностики Эмоционального выгорания педагогов (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  <a:r>
              <a:rPr lang="ru-RU" sz="160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1 корпус</a:t>
            </a:r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33993947481012748"/>
          <c:y val="0.31473975281105077"/>
          <c:w val="0.38391449413422229"/>
          <c:h val="0.3821332105152945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Диаграмма диагностики Эмоционального выгорания педагогов (нач.года) 1 корпус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42A-45D0-8D75-019B9146F738}"/>
              </c:ext>
            </c:extLst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CFA5-43EE-BAD9-BA1FB591E819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FA5-43EE-BAD9-BA1FB591E8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Не сложившейся симптом</c:v>
                </c:pt>
                <c:pt idx="1">
                  <c:v>Складывающийся симптом</c:v>
                </c:pt>
                <c:pt idx="2">
                  <c:v>Сложившейся симптом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0.26100000000000001</c:v>
                </c:pt>
                <c:pt idx="1">
                  <c:v>0.52200000000000002</c:v>
                </c:pt>
                <c:pt idx="2">
                  <c:v>0.21700000000000016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A5-43EE-BAD9-BA1FB591E819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D184EE3A-CF6B-4BD2-A232-2F7290A69755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9512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79955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17845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7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885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898057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82982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98497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448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307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65601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80760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73459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7999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5616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6096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157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184EE3A-CF6B-4BD2-A232-2F7290A69755}" type="datetimeFigureOut">
              <a:rPr lang="ru-RU" smtClean="0"/>
              <a:pPr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9329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American_Psychologist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88640"/>
            <a:ext cx="7200800" cy="3958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u="sng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u="sng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u="sng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казенное дошкольное образовательное учреждение города Новосибирска «Детский сад №465 комбинированного вида «Золушка»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pPr algn="ctr"/>
            <a:r>
              <a:rPr lang="en-US" dirty="0"/>
              <a:t>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XIII </a:t>
            </a:r>
            <a:r>
              <a:rPr lang="ru-RU" sz="16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всероссийская  научно – практическая конференция</a:t>
            </a:r>
          </a:p>
          <a:p>
            <a:pPr algn="ctr">
              <a:lnSpc>
                <a:spcPct val="170000"/>
              </a:lnSpc>
              <a:defRPr/>
            </a:pPr>
            <a:r>
              <a:rPr lang="ru-RU" sz="1600" b="1" cap="all" dirty="0">
                <a:latin typeface="Times New Roman" pitchFamily="18" charset="0"/>
                <a:cs typeface="Times New Roman" pitchFamily="18" charset="0"/>
              </a:rPr>
              <a:t> «Детство, открытое миру»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ДОКЛАДА : ПРОФИЛАКТИКА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ЭМОЦИОНАЛЬНОГО ВЫГОРАНИЯ ПЕДАГОГОВ В ДОУ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3429000"/>
            <a:ext cx="741682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Подготовила </a:t>
            </a: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педагог-психолог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Первая квалификационная категория: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Альтенгоф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Алеся Андреевна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4437112"/>
            <a:ext cx="3672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.Новосибирск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07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3404" y="260648"/>
            <a:ext cx="612297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endParaRPr lang="ru-RU" sz="2800" b="1" dirty="0" smtClean="0">
              <a:ln/>
              <a:solidFill>
                <a:schemeClr val="accent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 для молодых педагогов, вновь прибывших</a:t>
            </a:r>
          </a:p>
          <a:p>
            <a:pPr algn="ctr"/>
            <a:r>
              <a:rPr lang="ru-RU" sz="20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«Давайте знакомиться» </a:t>
            </a:r>
            <a:endParaRPr lang="ru-RU" sz="20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84" y="1762018"/>
            <a:ext cx="2912344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497" y="1891162"/>
            <a:ext cx="2660306" cy="19952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123783"/>
            <a:ext cx="2664296" cy="199822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027" y="4205173"/>
            <a:ext cx="2555776" cy="19168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-99391"/>
            <a:ext cx="9036496" cy="792087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«Подари себе настроение»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68" y="1988840"/>
            <a:ext cx="2218018" cy="14847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08278" y="1524570"/>
            <a:ext cx="1499194" cy="21397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56768" y="3789040"/>
            <a:ext cx="1938271" cy="14032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92313"/>
            <a:ext cx="2088232" cy="11967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32182460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497439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Новогодний тренинг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87394" y="2195135"/>
            <a:ext cx="1641219" cy="12309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1872207" cy="33283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484784"/>
            <a:ext cx="1224136" cy="217624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892828"/>
            <a:ext cx="3888432" cy="21872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858629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AutoShape 12"/>
          <p:cNvSpPr>
            <a:spLocks noChangeShapeType="1"/>
          </p:cNvSpPr>
          <p:nvPr/>
        </p:nvSpPr>
        <p:spPr bwMode="auto">
          <a:xfrm>
            <a:off x="1739900" y="2743200"/>
            <a:ext cx="28067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9" name="AutoShape 11"/>
          <p:cNvSpPr>
            <a:spLocks noChangeShapeType="1"/>
          </p:cNvSpPr>
          <p:nvPr/>
        </p:nvSpPr>
        <p:spPr bwMode="auto">
          <a:xfrm>
            <a:off x="2938463" y="731838"/>
            <a:ext cx="0" cy="29352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3157538" y="531813"/>
            <a:ext cx="1595437" cy="361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Активность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2162175" y="3870325"/>
            <a:ext cx="1595438" cy="361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Пассивность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938" y="2605088"/>
            <a:ext cx="1595437" cy="361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Свобода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4740275" y="2538413"/>
            <a:ext cx="1595438" cy="3619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Зависимость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AutoShape 8"/>
          <p:cNvSpPr>
            <a:spLocks noChangeShapeType="1"/>
          </p:cNvSpPr>
          <p:nvPr/>
        </p:nvSpPr>
        <p:spPr bwMode="auto">
          <a:xfrm>
            <a:off x="2357422" y="2571744"/>
            <a:ext cx="0" cy="212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286125" y="1533525"/>
            <a:ext cx="276225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143108" y="2857496"/>
            <a:ext cx="422275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AutoShape 5"/>
          <p:cNvSpPr>
            <a:spLocks noChangeShapeType="1"/>
          </p:cNvSpPr>
          <p:nvPr/>
        </p:nvSpPr>
        <p:spPr bwMode="auto">
          <a:xfrm flipH="1" flipV="1">
            <a:off x="2065338" y="1571625"/>
            <a:ext cx="839787" cy="1138238"/>
          </a:xfrm>
          <a:prstGeom prst="straightConnector1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/>
          <p:cNvSpPr>
            <a:spLocks noChangeShapeType="1"/>
          </p:cNvSpPr>
          <p:nvPr/>
        </p:nvSpPr>
        <p:spPr bwMode="auto">
          <a:xfrm>
            <a:off x="2809875" y="1662113"/>
            <a:ext cx="30797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1" name="AutoShape 3"/>
          <p:cNvSpPr>
            <a:spLocks noChangeShapeType="1"/>
          </p:cNvSpPr>
          <p:nvPr/>
        </p:nvSpPr>
        <p:spPr bwMode="auto">
          <a:xfrm>
            <a:off x="3286116" y="2571744"/>
            <a:ext cx="0" cy="2127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3143240" y="2928934"/>
            <a:ext cx="422275" cy="2762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1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0" y="0"/>
            <a:ext cx="824818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274551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00496" y="3429000"/>
            <a:ext cx="4286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«Творческая образовательная среда», способствующая свободному развитию активного ребенка («идейная воспитывающая среда» по Я.Корчаку).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142977" y="1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Векторная модель образовательной среды</a:t>
            </a:r>
            <a:endParaRPr lang="ru-RU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476673"/>
            <a:ext cx="6798734" cy="360039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 «Развитие творческого потенциала педагога»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0768"/>
            <a:ext cx="2291060" cy="17182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371600"/>
            <a:ext cx="2459765" cy="1844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54" y="2143116"/>
            <a:ext cx="2171733" cy="1628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11" y="3317113"/>
            <a:ext cx="1998222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523" y="4275114"/>
            <a:ext cx="2075723" cy="15567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695" y="3340667"/>
            <a:ext cx="1995686" cy="26609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490567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635494" cy="425431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«Тайный подарок»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67442"/>
            <a:ext cx="2769838" cy="1941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599" y="1467442"/>
            <a:ext cx="2808312" cy="17083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645024"/>
            <a:ext cx="2907815" cy="16356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516323"/>
            <a:ext cx="2085696" cy="2780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545004"/>
            <a:ext cx="1256554" cy="27242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80726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764704"/>
            <a:ext cx="669674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Для предупреждения и профилактики синдрома эмоционального выгорания рекомендуется:</a:t>
            </a:r>
            <a:endParaRPr lang="ru-RU" sz="14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включать в работу перерывы для поддержки психического и физического благополучия;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 проводить релаксацию, ставить перед собой цель, вести положительную внутреннюю речь, все это снижает уровень стресса, который приводит к выгоранию;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 развивать свой профессионализм и самосовершенствоваться, трансляция накопленного профессионального опыта может выступать одним из способов, защищающий от синдрома эмоционального выгорания;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 больше общаться эмоционально, анализировать и делиться собственными чувствами, за счет этого происходит значительное снижение вероятности выгорания, либо процесс проявляется не настолько выраженно.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0267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2"/>
            <a:ext cx="7848872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ВЫВОДЫ: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1.В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итоге рассмотрения данного вопроса можно сказать, что  синдрому эмоционального выгорания подвергаются представители разных профессий, включая и педагогических работников, которые переносят огромные психоэмоциональные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нагрузки;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2. В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результате проведенного исследования мы выяснили, что синдром эмоционального выгорания в МКДОУ города Новосибирска «Детский сад № 465 комбинированного вида «Золушка» более выражен у педагогов 1 корпуса, у которых больший стаж работы и возрастной диапазон до 65 лет. 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3. Для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предупреждения и профилактики синдрома эмоционального выгорания следует использовать перерывы в работе, овладевать навыками </a:t>
            </a: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саморегуляции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самосовершенствоваться. 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5960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620713"/>
            <a:ext cx="8676456" cy="57626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используемой литературы: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1196975"/>
            <a:ext cx="7992888" cy="4738688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Arial"/>
              <a:buAutoNum type="arabicPeriod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Canter, M. B., &amp;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Freudenberger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 (2001). Herbert J.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Freudenberger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(1926–1999). 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American Psychologist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56(12), 1171.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Retrieved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EBSCOhost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Arial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Бойко, В. В. Синдром эмоционального выгорания в профессиональном общении [Текст] / В.В. Бойко. - СПб.: Питер, 1999.- С.99- 105.</a:t>
            </a:r>
          </a:p>
          <a:p>
            <a:pPr marL="342900" indent="-342900" algn="just">
              <a:buFont typeface="Arial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Водопьянова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Н.Е. Синдром «психического выгорания» в коммуникативных профессиях / Н.Е. Водопьянова // Психология здоровья / под ред. Г.С. Никифорова. – СПб.: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Изд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во СПбГУ, 2000. – С. – 443 – 464.</a:t>
            </a:r>
          </a:p>
          <a:p>
            <a:pPr marL="342900" indent="-342900" algn="just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Коммуникативная компетентность педагога ДОО: семинары – практикумы, тренинги, рекомендации/ авт. – сост. А.В. Ненашева, Г.Н. Осинина, И.Н. Тараканова. – Изд. 3 – е,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– Волгоград: учитель. – 143 с.</a:t>
            </a:r>
          </a:p>
          <a:p>
            <a:pPr marL="342900" indent="-342900" algn="just">
              <a:buFont typeface="Arial"/>
              <a:buAutoNum type="arabicPeriod"/>
            </a:pP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Маслач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К. Профессиональное выгорание: как люди справляются [Текст] / К.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Маслач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[Электронный документ] // URL: http://psy.piter.com/library/?tp=1&amp;rd=1</a:t>
            </a:r>
          </a:p>
          <a:p>
            <a:pPr marL="342900" indent="-342900" algn="just">
              <a:buFont typeface="Arial"/>
              <a:buAutoNum type="arabicPeriod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Орел, В. Е. Феномен "выгорания" в зарубежной психологии: эмпирические исследования [Текст] / В.Е. Орел // Психологический журнал. - 2001. - Т.22. - №1. - С.90-101.</a:t>
            </a:r>
          </a:p>
          <a:p>
            <a:pPr marL="342900" indent="-342900" algn="just"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семинары и тренинги для педагогов: Вып.1. воспитатель и ребенок. Эффективное взаимодействие / авт. – сост. В.Е.Шитова. – Изд. 3 – е,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учитель, 2018.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167с.</a:t>
            </a:r>
          </a:p>
          <a:p>
            <a:pPr marL="342900" indent="-342900" algn="just">
              <a:buFont typeface="Arial"/>
              <a:buAutoNum type="arabicPeriod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Практикум по профессиональной коммуникации педагогов: рекомендации, игры, тренинги /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авт. – сост.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 М. Ельцова. –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Волгоград: У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читель, 2011.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215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/>
              <a:buAutoNum type="arabicPeriod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3064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79928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40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 тема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выступления:</a:t>
            </a: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новую информацию по теме проведенного мной исследования, в области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эмоционального выгорания педагогов в ДОУ.</a:t>
            </a:r>
          </a:p>
          <a:p>
            <a:pPr algn="just">
              <a:defRPr/>
            </a:pPr>
            <a:r>
              <a:rPr lang="ru-RU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моего </a:t>
            </a: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ru-RU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</a:t>
            </a:r>
            <a:r>
              <a:rPr lang="ru-RU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</a:t>
            </a: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моционального выгорания педагогов в ДОУ.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7322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692696"/>
            <a:ext cx="5238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 выбор темы исследования определены следующими факторами: 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339027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1.Синдром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эмоционального выгорания носит сложный характер, требующий составления определенного инструментария для его предупреждения 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коррекции;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одители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достигшие определенного культурного и образовательного уровня;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оспитанники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различными проблемами в поведении и эмоциональной сфере;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заработной платы;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ыступления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публике (открытые занятия, выступления для аттестации, выступление в качестве объекта наблюдения, эксперта, подтверждение своей педагогической компетентности).</a:t>
            </a: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AutoNum type="arabicPeriod"/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6422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548681"/>
            <a:ext cx="7776864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Цель, основные процедурные действия, гипотеза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статьи -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теоретически обосновать  и экспериментально проверить корпоративную программу по оздоровлению трудового коллектива, а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план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 – психолога, который направлен на установление психоэмоционального благополучия коллектива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Основные процедурные действия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выявление, синдрома эмоционального выгорания педагогов в ДОУ 1 и 2 корпуса, 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помощью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диагностической методики.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Гипотеза исследования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заключается в том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уровень эмоционального выгорания у педагогов в ДОУ изменится при проведении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педагогической коррекции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1847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20891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Обзор научной </a:t>
            </a: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литературы</a:t>
            </a:r>
          </a:p>
          <a:p>
            <a:pPr algn="just"/>
            <a:r>
              <a:rPr lang="ru-RU" dirty="0" smtClean="0"/>
              <a:t>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Первую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попытку описать термин «эмоциональное выгорание» предпринял американский психиатр Герберт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Фрейденберг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1974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Вопросы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эмоционального выгорания исследовали отечественные и зарубежные ученые – психологи. К авторам наиболее исследованных концепций и подходов относятся работы отечественных исследователей: В. В.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Борейко,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Н. В. Гришина, Э. Ф.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Зеер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Е.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Орел,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зарубежным исследователям: К.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Маслач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Дж. Джексон. </a:t>
            </a:r>
          </a:p>
          <a:p>
            <a:pPr algn="ctr"/>
            <a:endParaRPr lang="ru-RU" alt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2009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38686" y="548680"/>
            <a:ext cx="41215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Методология и методы исследования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028343"/>
            <a:ext cx="792088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исследовании </a:t>
            </a:r>
            <a:r>
              <a:rPr lang="ru-RU" alt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использовалась диагностическая  методика: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эмоционального выгорания» В. В.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Бойко».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Исследование </a:t>
            </a:r>
            <a:r>
              <a:rPr lang="ru-RU" alt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осуществлялось на базе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казенного дошкольного образовательного учреждения города Новосибирска «Детский сад № 465 комбинированного вида «Золушка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данном исследовании участвовали воспитатели 1 и 2 корпусов общей численностью 48 педагогов, возраст участников эксперимента варьировался от 20 до 63 лет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alt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0993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5" y="404664"/>
            <a:ext cx="5040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2400" b="1" i="1" dirty="0" smtClean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иаграммы по диагностике эмоционального выгорания  педагогов В.В. Бойко ( 1 и 2 корпус)</a:t>
            </a:r>
            <a:endParaRPr lang="ru-RU" dirty="0">
              <a:solidFill>
                <a:schemeClr val="accent3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2199908905"/>
              </p:ext>
            </p:extLst>
          </p:nvPr>
        </p:nvGraphicFramePr>
        <p:xfrm>
          <a:off x="4644008" y="2132856"/>
          <a:ext cx="3456384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="" xmlns:p14="http://schemas.microsoft.com/office/powerpoint/2010/main" val="1431460022"/>
              </p:ext>
            </p:extLst>
          </p:nvPr>
        </p:nvGraphicFramePr>
        <p:xfrm>
          <a:off x="1043608" y="2060848"/>
          <a:ext cx="3384376" cy="3400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50968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908720"/>
            <a:ext cx="5976664" cy="518681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67744" y="677021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лан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мероприятий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педагога –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психолога с педагогами на 2022 -2023 </a:t>
            </a:r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у.год</a:t>
            </a:r>
            <a:endParaRPr lang="ru-RU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423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0624" y="404664"/>
            <a:ext cx="5454352" cy="1160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Профилактические меры по снятию эмоционального выгорания выражаются в данных направлениях деятельности:</a:t>
            </a:r>
            <a:endParaRPr lang="ru-RU" sz="16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565495"/>
            <a:ext cx="770485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1. Диагностическое направление – индивидуальная и групповая диагностика на выявление симптомов эмоционального выгорания у педагогического коллектива ДОУ, исследование воспитательного пространства ДОУ с применением следующих методик: методика «Диагностика уровня эмоционального выгорания» В. В. Бойко (начало и конец учебного года); векторная модель образовательной среды В. А.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Ясвин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2. Коррекционное направление – применение тренингов, включающие релаксационные упражнения для коррекции симптомов эмоционального выгорания, сплочение коллектива, развитие творческого потенциала педагогов: тренинг для молодых педагогов «Давайте знакомиться»; тренинг для педагогов на сплочение коллектива «Наша работа»; тренинг на развитие творческого потенциала педагогов.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3. Профилактическое направление – проведение акций, предупреждающих появление и развитие эмоционального выгорания, улучшающих эмоциональный фон, развивающих толерантность, доброту, создающих психологический климат у педагогов: акция «Подари себе настроение»; акция «Тайный подарок»; акция «Сундучок пожеланий».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59280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64553b36d98a1a9771b60ed7fd6ae5ca013c54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1152</TotalTime>
  <Words>898</Words>
  <Application>Microsoft Office PowerPoint</Application>
  <PresentationFormat>Экран (4:3)</PresentationFormat>
  <Paragraphs>91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Натуральные материалы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Акция «Подари себе настроение»</vt:lpstr>
      <vt:lpstr>Новогодний тренинг</vt:lpstr>
      <vt:lpstr>Слайд 13</vt:lpstr>
      <vt:lpstr>Тренинг «Развитие творческого потенциала педагога»</vt:lpstr>
      <vt:lpstr>Акция «Тайный подарок»</vt:lpstr>
      <vt:lpstr>Слайд 16</vt:lpstr>
      <vt:lpstr>Слайд 17</vt:lpstr>
      <vt:lpstr>Список используемой литературы: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Алеся</cp:lastModifiedBy>
  <cp:revision>114</cp:revision>
  <dcterms:created xsi:type="dcterms:W3CDTF">2014-05-12T04:44:22Z</dcterms:created>
  <dcterms:modified xsi:type="dcterms:W3CDTF">2023-09-14T13:58:37Z</dcterms:modified>
</cp:coreProperties>
</file>