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9"/>
  </p:notesMasterIdLst>
  <p:sldIdLst>
    <p:sldId id="273" r:id="rId2"/>
    <p:sldId id="275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61" d="100"/>
          <a:sy n="61" d="100"/>
        </p:scale>
        <p:origin x="-91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089-C1D6-449B-845E-A6F6BECA6AEB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5A5C-DC60-402D-B55F-5CEB97FA2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2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711DC2-4AB0-4434-B30D-A0DB075E777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CBE420-5ECD-4B03-857B-3E09A818DA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1439" y="4050833"/>
            <a:ext cx="7779224" cy="203606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71055"/>
            <a:ext cx="7766936" cy="390987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5823" y="362751"/>
            <a:ext cx="1083791" cy="1078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01821" y="5932699"/>
            <a:ext cx="261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лицей «Вектор»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298" y="1487836"/>
            <a:ext cx="7997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на уроках литературы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1694" y="4943959"/>
            <a:ext cx="4292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Сулейманова Оксана Александровна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ысшая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470" y="1527048"/>
            <a:ext cx="4184543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Глобальные</a:t>
            </a:r>
            <a:r>
              <a:rPr lang="ru-RU" dirty="0" smtClean="0"/>
              <a:t> </a:t>
            </a:r>
            <a:r>
              <a:rPr lang="ru-RU" b="1" dirty="0" smtClean="0"/>
              <a:t>компетенции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b="1" dirty="0" smtClean="0"/>
              <a:t>компонент</a:t>
            </a:r>
            <a:r>
              <a:rPr lang="ru-RU" dirty="0" smtClean="0"/>
              <a:t> </a:t>
            </a:r>
            <a:r>
              <a:rPr lang="ru-RU" b="1" dirty="0" smtClean="0"/>
              <a:t>функциональной</a:t>
            </a:r>
            <a:r>
              <a:rPr lang="ru-RU" dirty="0" smtClean="0"/>
              <a:t> </a:t>
            </a:r>
            <a:r>
              <a:rPr lang="ru-RU" b="1" dirty="0" smtClean="0"/>
              <a:t>грамотности</a:t>
            </a:r>
            <a:r>
              <a:rPr lang="ru-RU" dirty="0" smtClean="0"/>
              <a:t>) </a:t>
            </a:r>
            <a:r>
              <a:rPr lang="ru-RU" dirty="0" smtClean="0"/>
              <a:t>– </a:t>
            </a:r>
            <a:r>
              <a:rPr lang="ru-RU" dirty="0" smtClean="0"/>
              <a:t>это </a:t>
            </a:r>
            <a:r>
              <a:rPr lang="ru-RU" dirty="0" smtClean="0"/>
              <a:t>способность критически </a:t>
            </a:r>
            <a:r>
              <a:rPr lang="ru-RU" dirty="0" smtClean="0"/>
              <a:t>рассматривать с различных точек зрения проблемы </a:t>
            </a:r>
            <a:r>
              <a:rPr lang="ru-RU" dirty="0" smtClean="0"/>
              <a:t>   </a:t>
            </a:r>
            <a:r>
              <a:rPr lang="ru-RU" b="1" dirty="0" smtClean="0"/>
              <a:t>глобального</a:t>
            </a:r>
            <a:r>
              <a:rPr lang="ru-RU" dirty="0" smtClean="0"/>
              <a:t> характера </a:t>
            </a:r>
            <a:r>
              <a:rPr lang="ru-RU" dirty="0" smtClean="0"/>
              <a:t>и </a:t>
            </a:r>
            <a:r>
              <a:rPr lang="ru-RU" dirty="0" smtClean="0"/>
              <a:t>межкультурного </a:t>
            </a:r>
            <a:r>
              <a:rPr lang="ru-RU" dirty="0" smtClean="0"/>
              <a:t>взаимодействия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33993" y="1441342"/>
            <a:ext cx="7160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Задания:</a:t>
            </a:r>
          </a:p>
          <a:p>
            <a:r>
              <a:rPr lang="ru-RU" sz="2000" dirty="0" smtClean="0"/>
              <a:t>А.П.Чехов </a:t>
            </a:r>
            <a:r>
              <a:rPr lang="ru-RU" sz="2000" dirty="0" smtClean="0"/>
              <a:t>«</a:t>
            </a:r>
            <a:r>
              <a:rPr lang="ru-RU" sz="2000" dirty="0" smtClean="0"/>
              <a:t>Хамелеон»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Задание: Представьте, что такая история случилась сейчас. Подумайте, где она могла произойти, кем по роду занятий могли быть действующие лица, какие положения в обществе они могут занимать? Напишите мини-сочинение на тему «Современный Очумелов</a:t>
            </a:r>
            <a:r>
              <a:rPr lang="ru-RU" sz="2000" dirty="0" smtClean="0"/>
              <a:t>».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33993" y="4076056"/>
            <a:ext cx="6969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М.Лермонтов «Герой нашего времени». </a:t>
            </a:r>
            <a:br>
              <a:rPr lang="ru-RU" sz="2000" dirty="0" smtClean="0"/>
            </a:br>
            <a:r>
              <a:rPr lang="ru-RU" sz="2000" dirty="0" smtClean="0"/>
              <a:t>Задание: Представьте, что вы психологи. Прочитайте «разбросанный» портрет литературного героя, «сложите мозаику» и определите внутреннюю суть этого персонажа ,охарактеризуйте её, основываясь только на психологическом портрете.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мышление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4355644" cy="45720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мышление-</a:t>
            </a:r>
          </a:p>
          <a:p>
            <a:r>
              <a:rPr lang="ru-RU" dirty="0" smtClean="0"/>
              <a:t>умение </a:t>
            </a:r>
            <a:r>
              <a:rPr lang="ru-RU" dirty="0" smtClean="0"/>
              <a:t>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 </a:t>
            </a:r>
            <a:endParaRPr lang="ru-RU" dirty="0"/>
          </a:p>
        </p:txBody>
      </p:sp>
      <p:pic>
        <p:nvPicPr>
          <p:cNvPr id="3075" name="Picture 3" descr="C:\Users\Oksana\Desktop\ЧГ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39" y="1438033"/>
            <a:ext cx="7453688" cy="471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ksana\Desktop\ЧГ\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73"/>
            <a:ext cx="12192000" cy="763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4223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Oksana\Desktop\ЧГ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47" y="0"/>
            <a:ext cx="108643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016" y="1474806"/>
            <a:ext cx="4742672" cy="47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201478" y="1511385"/>
            <a:ext cx="7532176" cy="474993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377825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1.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Ребятам из 7 А класса понравилась идея посетить батутный центр. Набралась компания из 15 человек. Смогут ли они воспользоваться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спецпредложением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по акции от 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City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Jump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 ?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Объясните свой ответ.</a:t>
            </a:r>
          </a:p>
          <a:p>
            <a:pPr marL="0" marR="377825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Задание 2.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Вика и Катя  захотели взять  в центр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City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Jump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своих сестренок пяти и шести лет. Можно ли это сделать? Объясните свой ответ.</a:t>
            </a:r>
          </a:p>
          <a:p>
            <a:pPr marL="0" marR="377825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Задание 3.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Сергей утверждает, что достаточно взять спортивную форму и деньги, чтобы пропустили на батутную арену. Ваня не согласен. Чья точка зрения верна? Обоснуйте свой ответ.</a:t>
            </a:r>
          </a:p>
          <a:p>
            <a:pPr marL="0" marR="377825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10" y="1611824"/>
            <a:ext cx="11325831" cy="4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Oksana\Desktop\ЧГ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3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78" y="0"/>
            <a:ext cx="11096786" cy="11468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970" y="1410355"/>
            <a:ext cx="78266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«Функциональная грамотность сегодня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это базовое образование личности. Ребенку важно обладать: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-Готовностью успешно взаимодействовать с изменяющимся окружающим миром;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-Возможностью решать различные (в том числе нестандартные) учебные и жизненные задачи;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-Способностью строить социальные отношения;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-Совокупностью рефлексивных умений, обеспечивающих оценку своей грамотности, стремление к дальнейшему образованию».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Российский педагог, член-корреспондент РАО Наталья Федоровна Виноградова, издание «Функциональная грамотность младшего школьника: книга для учителя»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706" y="1927726"/>
            <a:ext cx="4190475" cy="34346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62807" y="5460592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Homo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informatikus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46718" y="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ФГ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59499" y="3719593"/>
            <a:ext cx="2578734" cy="12368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Oksana\Desktop\ЧГ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833"/>
            <a:ext cx="12192000" cy="6007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8461" y="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ФГ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irovipk.ru/wp-content/uploads/2021/04/kartinka-funkczionalnaya-gramotnost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3892" y="4649492"/>
            <a:ext cx="2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ГЛОБАЛЬНЫЕ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КОМПЕТЕНЦИИ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02337" y="1527048"/>
            <a:ext cx="4169663" cy="474976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«Математическая грамотность – это способность</a:t>
            </a:r>
          </a:p>
          <a:p>
            <a:pPr>
              <a:buNone/>
            </a:pPr>
            <a:r>
              <a:rPr lang="ru-RU" dirty="0" smtClean="0"/>
              <a:t>индивидуума проводить математические рассуждения и</a:t>
            </a:r>
          </a:p>
          <a:p>
            <a:pPr>
              <a:buNone/>
            </a:pPr>
            <a:r>
              <a:rPr lang="ru-RU" dirty="0" smtClean="0"/>
              <a:t>формулировать, применять, интерпретировать</a:t>
            </a:r>
          </a:p>
          <a:p>
            <a:pPr>
              <a:buNone/>
            </a:pPr>
            <a:r>
              <a:rPr lang="ru-RU" dirty="0" smtClean="0"/>
              <a:t>математику для решения проблем в разнообразных</a:t>
            </a:r>
          </a:p>
          <a:p>
            <a:pPr>
              <a:buNone/>
            </a:pPr>
            <a:r>
              <a:rPr lang="ru-RU" dirty="0" smtClean="0"/>
              <a:t>контекстах реального мира.</a:t>
            </a:r>
          </a:p>
          <a:p>
            <a:pPr>
              <a:buNone/>
            </a:pPr>
            <a:r>
              <a:rPr lang="ru-RU" dirty="0" smtClean="0"/>
              <a:t>Она включает использование математических понятий,</a:t>
            </a:r>
          </a:p>
          <a:p>
            <a:pPr>
              <a:buNone/>
            </a:pPr>
            <a:r>
              <a:rPr lang="ru-RU" dirty="0" smtClean="0"/>
              <a:t>процедур, фактов и инструментов, чтобы описать,</a:t>
            </a:r>
          </a:p>
          <a:p>
            <a:pPr>
              <a:buNone/>
            </a:pPr>
            <a:r>
              <a:rPr lang="ru-RU" dirty="0" smtClean="0"/>
              <a:t>объяснить и предсказать явления.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52446" y="1348351"/>
            <a:ext cx="688124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«Черная </a:t>
            </a:r>
            <a:r>
              <a:rPr lang="ru-RU" sz="2400" b="1" dirty="0" smtClean="0"/>
              <a:t>курица, или Подземные </a:t>
            </a:r>
            <a:r>
              <a:rPr lang="ru-RU" sz="2400" b="1" dirty="0" smtClean="0"/>
              <a:t>жители»  </a:t>
            </a:r>
            <a:r>
              <a:rPr lang="ru-RU" sz="2400" b="1" dirty="0" smtClean="0"/>
              <a:t>Антоний </a:t>
            </a:r>
            <a:r>
              <a:rPr lang="ru-RU" sz="2400" b="1" dirty="0" smtClean="0"/>
              <a:t>Погорельский</a:t>
            </a:r>
          </a:p>
          <a:p>
            <a:endParaRPr lang="ru-RU" dirty="0" smtClean="0"/>
          </a:p>
          <a:p>
            <a:r>
              <a:rPr lang="ru-RU" dirty="0" smtClean="0"/>
              <a:t>Алеша отдал кухарке за Чернушку  золотой империал. На начало 19 века - это примерно 10 рублей. Рассчитай, какие покупки мог совершить Алеша на эти деньги? 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пшеничная мука - 15 коп./кг</a:t>
            </a:r>
          </a:p>
          <a:p>
            <a:r>
              <a:rPr lang="ru-RU" dirty="0" smtClean="0"/>
              <a:t>• рис - 20 коп./кг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вермишель - 40 коп./кг</a:t>
            </a:r>
          </a:p>
          <a:p>
            <a:r>
              <a:rPr lang="ru-RU" dirty="0" smtClean="0"/>
              <a:t>• гречневая крупа или овсянка - 12 коп./кг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сахар колотый - 40 коп./кг</a:t>
            </a:r>
          </a:p>
          <a:p>
            <a:r>
              <a:rPr lang="ru-RU" dirty="0" smtClean="0"/>
              <a:t>• мед - 1 руб./кг</a:t>
            </a:r>
          </a:p>
          <a:p>
            <a:r>
              <a:rPr lang="ru-RU" dirty="0" smtClean="0"/>
              <a:t>• чай - 4-6 руб./кг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говядина 1-й сорт - 40 коп./кг</a:t>
            </a:r>
          </a:p>
          <a:p>
            <a:r>
              <a:rPr lang="ru-RU" dirty="0" smtClean="0"/>
              <a:t>• говядина 2-й сорт - 30 коп./кг</a:t>
            </a:r>
          </a:p>
          <a:p>
            <a:r>
              <a:rPr lang="ru-RU" dirty="0" smtClean="0"/>
              <a:t>• телятина - 70-80 коп./кг</a:t>
            </a:r>
          </a:p>
          <a:p>
            <a:r>
              <a:rPr lang="ru-RU" dirty="0" smtClean="0"/>
              <a:t>• курица - 50-60 коп./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• утка - 70 коп./</a:t>
            </a:r>
            <a:r>
              <a:rPr lang="ru-RU" dirty="0" err="1" smtClean="0"/>
              <a:t>шт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3301759" cy="4572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Финансовая грамотность</a:t>
            </a:r>
            <a:r>
              <a:rPr lang="ru-RU" dirty="0" smtClean="0"/>
              <a:t> – это совокупность знаний в области финансов, а также умение распоряжаться собственными и заемными средствами.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00041" y="1534331"/>
            <a:ext cx="7485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Толстогой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«Приключения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Буратино, или Золотой ключик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7398" y="2267940"/>
            <a:ext cx="7122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А.С.Пушкин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попе и работнике 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4625" y="2763887"/>
            <a:ext cx="444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НиколайЛесков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«Старый гений»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7844" y="3208148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А.С.Пушкин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«Пиковая дама»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2279" y="3688597"/>
            <a:ext cx="2826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А.Чехов «Размазня»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ksana\Desktop\ЧГ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354" y="3510285"/>
            <a:ext cx="1482671" cy="2200839"/>
          </a:xfrm>
          <a:prstGeom prst="rect">
            <a:avLst/>
          </a:prstGeom>
          <a:noFill/>
        </p:spPr>
      </p:pic>
      <p:pic>
        <p:nvPicPr>
          <p:cNvPr id="1027" name="Picture 3" descr="C:\Users\Oksana\Desktop\ЧГ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9945" y="4386944"/>
            <a:ext cx="1383467" cy="2031129"/>
          </a:xfrm>
          <a:prstGeom prst="rect">
            <a:avLst/>
          </a:prstGeom>
          <a:noFill/>
        </p:spPr>
      </p:pic>
      <p:pic>
        <p:nvPicPr>
          <p:cNvPr id="1029" name="Picture 5" descr="C:\Users\Oksana\Desktop\ЧГ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074" y="3306909"/>
            <a:ext cx="1798692" cy="2647911"/>
          </a:xfrm>
          <a:prstGeom prst="rect">
            <a:avLst/>
          </a:prstGeom>
          <a:noFill/>
        </p:spPr>
      </p:pic>
      <p:pic>
        <p:nvPicPr>
          <p:cNvPr id="1028" name="Picture 4" descr="C:\Users\Oksana\Desktop\ЧГ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972" y="4484149"/>
            <a:ext cx="1328819" cy="2017389"/>
          </a:xfrm>
          <a:prstGeom prst="rect">
            <a:avLst/>
          </a:prstGeom>
          <a:noFill/>
        </p:spPr>
      </p:pic>
      <p:pic>
        <p:nvPicPr>
          <p:cNvPr id="1030" name="Picture 6" descr="C:\Users\Oksana\Desktop\ЧГ\Снимо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1763" y="4560031"/>
            <a:ext cx="2485541" cy="1874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4844" y="1434058"/>
            <a:ext cx="4836092" cy="49512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Естественнонаучная грамотность </a:t>
            </a:r>
            <a:r>
              <a:rPr lang="ru-RU" dirty="0" smtClean="0"/>
              <a:t>– способность: •использовать естественнонаучные знания, •выявлять проблемы, •делать обоснованные выводы, необходимые для понимания окружающего мира и тех изменений, которые вносит в него деятельность человека, и для принятия соответствующих решений.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6882" y="1503335"/>
            <a:ext cx="60753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Задания:</a:t>
            </a:r>
          </a:p>
          <a:p>
            <a:pPr algn="just"/>
            <a:r>
              <a:rPr lang="ru-RU" sz="2000" dirty="0" smtClean="0"/>
              <a:t>1.Какая </a:t>
            </a:r>
            <a:r>
              <a:rPr lang="ru-RU" sz="2000" dirty="0" smtClean="0"/>
              <a:t>болезнь описана в рассказе И. С. Тургенева «Живые мощи» из «Записок охотника»: «…Голова совершенно высохшая, одноцветная, бронзовая — ни дать, ни взять икона старинного письма, нос узкий, как лезвие ножа; губ почти не видать — только зубы белеют и глаза, да из-под платка выбиваются на лоб жидкие пряди жёлтых волос. … руки тоже бронзового цвета»? Каковы причины этой болезни</a:t>
            </a:r>
            <a:r>
              <a:rPr lang="ru-RU" sz="2000" dirty="0" smtClean="0"/>
              <a:t>?</a:t>
            </a:r>
          </a:p>
          <a:p>
            <a:pPr algn="just"/>
            <a:r>
              <a:rPr lang="ru-RU" sz="2000" dirty="0" smtClean="0"/>
              <a:t>2. Найти в былине о Илье Муромце ориентиры по пути от Чернигова до Киева. Удалось ли герою проехать « дорожкою прямоезжею». Найди на карте похожие ориентиры.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C:\Users\Оксана\Desktop\Сн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03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ksana\Desktop\ЧГ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875" y="0"/>
            <a:ext cx="10182386" cy="6651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2315</TotalTime>
  <Words>538</Words>
  <Application>Microsoft Office PowerPoint</Application>
  <PresentationFormat>Произвольный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  </vt:lpstr>
      <vt:lpstr>Актуальность</vt:lpstr>
      <vt:lpstr>Понятие ФГ</vt:lpstr>
      <vt:lpstr>Слайд 4</vt:lpstr>
      <vt:lpstr>Математическая грамотность</vt:lpstr>
      <vt:lpstr>Финансовая грамотность</vt:lpstr>
      <vt:lpstr>Естественнонаучная грамотность</vt:lpstr>
      <vt:lpstr>Слайд 8</vt:lpstr>
      <vt:lpstr>Слайд 9</vt:lpstr>
      <vt:lpstr>Глобальные компетенции</vt:lpstr>
      <vt:lpstr>Креативное  мышление</vt:lpstr>
      <vt:lpstr>Слайд 12</vt:lpstr>
      <vt:lpstr>Читательская грамотность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Oksana</cp:lastModifiedBy>
  <cp:revision>285</cp:revision>
  <dcterms:created xsi:type="dcterms:W3CDTF">2016-03-06T23:44:57Z</dcterms:created>
  <dcterms:modified xsi:type="dcterms:W3CDTF">2021-10-19T06:52:12Z</dcterms:modified>
</cp:coreProperties>
</file>