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81" r:id="rId7"/>
    <p:sldId id="282" r:id="rId8"/>
    <p:sldId id="262" r:id="rId9"/>
    <p:sldId id="263" r:id="rId10"/>
    <p:sldId id="279" r:id="rId11"/>
    <p:sldId id="280" r:id="rId12"/>
    <p:sldId id="264" r:id="rId13"/>
    <p:sldId id="265" r:id="rId14"/>
    <p:sldId id="266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473" autoAdjust="0"/>
  </p:normalViewPr>
  <p:slideViewPr>
    <p:cSldViewPr>
      <p:cViewPr varScale="1">
        <p:scale>
          <a:sx n="86" d="100"/>
          <a:sy n="86" d="100"/>
        </p:scale>
        <p:origin x="-135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Знаете ли вы, что такое фразеологизм?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7225782541071255"/>
          <c:y val="0.18197552021493818"/>
          <c:w val="0.38617417614464911"/>
          <c:h val="0.729294323313257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Знаете ли вы, что такое фразеологизм?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96%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</c:extLst>
            </c:dLbl>
            <c:dLbl>
              <c:idx val="2"/>
              <c:layout>
                <c:manualLayout>
                  <c:x val="-3.9342738407699201E-3"/>
                  <c:y val="1.039713785776778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</c:extLst>
            </c:dLbl>
            <c:dLbl>
              <c:idx val="3"/>
              <c:layout>
                <c:manualLayout>
                  <c:x val="5.7497630504520763E-3"/>
                  <c:y val="2.449006374203223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да, знаю</c:v>
                </c:pt>
                <c:pt idx="2">
                  <c:v>нет, не знаю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4F-4F42-86BD-9208D7EB5FB1}"/>
            </c:ext>
          </c:extLst>
        </c:ser>
        <c:dLbls/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539576650141064"/>
          <c:y val="0.42298721486796564"/>
          <c:w val="0.31534497423933178"/>
          <c:h val="0.36384548059328298"/>
        </c:manualLayout>
      </c:layout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Какова роль фразеологизмов в современном русском языке?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Какова роль фразеологизмов в современном русском языке?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96%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</c:extLst>
            </c:dLbl>
            <c:dLbl>
              <c:idx val="1"/>
              <c:layout>
                <c:manualLayout>
                  <c:x val="7.7035943423738942E-3"/>
                  <c:y val="6.951943507061652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</c:extLst>
            </c:dLbl>
            <c:dLbl>
              <c:idx val="2"/>
              <c:layout>
                <c:manualLayout>
                  <c:x val="2.2570264654418196E-2"/>
                  <c:y val="9.5272465941757568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для выразительности речи</c:v>
                </c:pt>
                <c:pt idx="1">
                  <c:v>не нужны вовсе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</c:v>
                </c:pt>
                <c:pt idx="1">
                  <c:v>1.4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A9-F641-BF9A-27A0CDD2FE7B}"/>
            </c:ext>
          </c:extLst>
        </c:ser>
        <c:dLbls/>
        <c:firstSliceAng val="0"/>
      </c:pieChart>
    </c:plotArea>
    <c:legend>
      <c:legendPos val="r"/>
      <c:layout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Знаете ли вы значение фразеологизма "Попасть впросак"?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78%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16%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7%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57-844A-9A71-EF11322E6AAD}"/>
            </c:ext>
          </c:extLst>
        </c:ser>
        <c:dLbls/>
        <c:firstSliceAng val="0"/>
      </c:pieChart>
    </c:plotArea>
    <c:legend>
      <c:legendPos val="r"/>
      <c:layout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Знаете ли вы фразеологизм "Разделать под орех"?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4%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27%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69%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0.5</c:v>
                </c:pt>
                <c:pt idx="1">
                  <c:v>3.2</c:v>
                </c:pt>
                <c:pt idx="2" formatCode="dd/mmm">
                  <c:v>8.2000000000000011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8DD-8F49-9E72-7530C79212A0}"/>
            </c:ext>
          </c:extLst>
        </c:ser>
        <c:dLbls/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B0DF-D426-43C9-A93D-233643EF6411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09904-6901-4EA7-BFA3-C88E48884E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09904-6901-4EA7-BFA3-C88E48884E6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19B61D-1C09-4652-829A-A7A22A9D1B0E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198C48-BB35-4208-867B-2B8DBD6A0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B61D-1C09-4652-829A-A7A22A9D1B0E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8C48-BB35-4208-867B-2B8DBD6A0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B61D-1C09-4652-829A-A7A22A9D1B0E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8C48-BB35-4208-867B-2B8DBD6A0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B61D-1C09-4652-829A-A7A22A9D1B0E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8C48-BB35-4208-867B-2B8DBD6A06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B61D-1C09-4652-829A-A7A22A9D1B0E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8C48-BB35-4208-867B-2B8DBD6A06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B61D-1C09-4652-829A-A7A22A9D1B0E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8C48-BB35-4208-867B-2B8DBD6A06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B61D-1C09-4652-829A-A7A22A9D1B0E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8C48-BB35-4208-867B-2B8DBD6A0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B61D-1C09-4652-829A-A7A22A9D1B0E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8C48-BB35-4208-867B-2B8DBD6A06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B61D-1C09-4652-829A-A7A22A9D1B0E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8C48-BB35-4208-867B-2B8DBD6A0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519B61D-1C09-4652-829A-A7A22A9D1B0E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8C48-BB35-4208-867B-2B8DBD6A0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19B61D-1C09-4652-829A-A7A22A9D1B0E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198C48-BB35-4208-867B-2B8DBD6A06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19B61D-1C09-4652-829A-A7A22A9D1B0E}" type="datetimeFigureOut">
              <a:rPr lang="ru-RU" smtClean="0"/>
              <a:pPr/>
              <a:t>03.11.2021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198C48-BB35-4208-867B-2B8DBD6A0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571480"/>
            <a:ext cx="8214902" cy="2000264"/>
          </a:xfrm>
        </p:spPr>
        <p:txBody>
          <a:bodyPr>
            <a:noAutofit/>
          </a:bodyPr>
          <a:lstStyle/>
          <a:p>
            <a:pPr algn="ctr"/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«Средняя общеобразовательная школа №2 г. Юрюзань»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ндивидуально-исследовательский </a:t>
            </a:r>
            <a:r>
              <a:rPr lang="ru-RU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на тему: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«Фразеологизмы в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нашей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речи»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000372"/>
            <a:ext cx="6357982" cy="250033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Проект выполнил: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ученик 6 А класса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Потапов Никита Викторович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Наставник проекта: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Тихая Марина Петровна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7554" y="6072206"/>
            <a:ext cx="1516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Юрюзань 2021</a:t>
            </a:r>
            <a:endParaRPr lang="ru-RU" sz="1400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Вилами по воде писано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 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маловероятное, сомнительное, 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вряд ли возможное событие.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Зарубить на носу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 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хорошо запомнить.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Значение некоторых фразеологизмов</a:t>
            </a:r>
          </a:p>
        </p:txBody>
      </p:sp>
      <p:pic>
        <p:nvPicPr>
          <p:cNvPr id="4" name="Picture 6" descr="https://cdn.fishki.net/upload/post/2016/11/18/2140177/2-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500174"/>
            <a:ext cx="2071702" cy="2000264"/>
          </a:xfrm>
          <a:prstGeom prst="rect">
            <a:avLst/>
          </a:prstGeom>
          <a:noFill/>
        </p:spPr>
      </p:pic>
      <p:pic>
        <p:nvPicPr>
          <p:cNvPr id="6" name="Picture 8" descr="https://stihi.ru/pics/2017/11/02/49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071942"/>
            <a:ext cx="1857388" cy="182400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Остаться с носом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 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остаться ни с чем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Собаку съел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-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характеристика 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человека, имеющего богатый 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опыт в каком-либо деле.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Значение некоторых фразеологизмов</a:t>
            </a:r>
            <a:endParaRPr lang="ru-RU" sz="2800" dirty="0"/>
          </a:p>
        </p:txBody>
      </p:sp>
      <p:pic>
        <p:nvPicPr>
          <p:cNvPr id="1026" name="Picture 2" descr="Остаться с носом&amp;quot;.: bigra — LiveJour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285860"/>
            <a:ext cx="2487599" cy="2286016"/>
          </a:xfrm>
          <a:prstGeom prst="rect">
            <a:avLst/>
          </a:prstGeom>
          <a:noFill/>
        </p:spPr>
      </p:pic>
      <p:sp>
        <p:nvSpPr>
          <p:cNvPr id="1028" name="AutoShape 4" descr="Собаку съес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Собаку съес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Собаку съес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Собаку съес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Собаку съес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Собаку съес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Собаку съес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AutoShape 18" descr="Собаку съес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4" name="AutoShape 20" descr="Собаку съес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6" name="AutoShape 22" descr="Что означает фразеологизм &amp;quot;собаку съел&amp;quot;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8" name="AutoShape 24" descr="Что означает фразеологизм &amp;quot;собаку съел&amp;quot;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0" name="AutoShape 26" descr="Что означает фразеологизм &amp;quot;собаку съел&amp;quot;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" name="Рисунок 16" descr="unnam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3714752"/>
            <a:ext cx="2857500" cy="28575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Мной была разработана анкета для учащихся. Анкетирование проводилось среди одноклассников (выборочно). Хотелось выяснить, знакомо ли значение понятия фразеологизм учащимся школы, где чаще всего они сталкиваются с устойчивыми выражениями, знают ли их значение.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Исследовательская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часть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Исследовательская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часть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Большая часть, а именно 96% учащихся моего класса знают, что такое фразеологизмы, также 2% не знают, и 2% учеников затрудняются ответить на этот вопрос. Это говорит о том, что дети знакомы с данным понятием.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Исследовательская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часть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Исследовательская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Большая часть учеников моего класса считают, что фразеологизмы нужны для выразительности речи, и лишь малая часть считают, что они не нужны совершенно. Данные диаграммы показывают, что ученики понимают важность этого раздела лексики, и для чего они нужны.</a:t>
            </a:r>
            <a:endParaRPr lang="ru-RU" sz="24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Исследовательская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часть</a:t>
            </a:r>
            <a:endParaRPr lang="ru-RU" sz="2800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Исследовательская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Данные диаграммы показывают, что большинство знают этот фразеологизм. Это говорит о том, что это выражение широко распространено, часто употребляется.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Исследовательская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часть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Знаете ли вы фразеологизм "Разделать под орех"?                                                                  А - да                                                                                                                                                     Б - нет                                                                                                                                            В - затрудняюсь ответить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Исследовательская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часть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выяснить роль фразеологизмов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языке современного человека.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Задачи проекта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1) произвести поиск необходимой информации о фразеологизмах;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 познакомиться с фразеологическими словарями русского языка;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3) исследовать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источники происхождения фразеологических оборотов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показать значение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некоторых  фразеологизмов,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наиболее часто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употребляемых в нашей речи;     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5) провести опрос учащихся на предмет использования и понимания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некоторых фразеологизмов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Исследовательская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Данные диаграммы свидетельствуют о том, что этот фразеологизм не относится к распространенным в нашей речи. Сегодня это выражение мы понимаем как "нещадная критика". А раньше его значение было прямо противоположным. Происходит оборот от мастеров, занимающихся столярными работами, именно создать мебель из какого-либо дерева так, чтобы она напоминала древесину ореха, считалось наиболее высоким мастерством, поэтому и прямое значение словосочетания заключалось в том, что работа выполнена очень хорошо.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Исследовательская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часть 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   Вывод: роль фразеологизмов в нашей речи велика! Ведь недаром мы очень часто употребляем их в своей речи, они помогают нам ярко, образно излагать свои мысли, делают речь насыщенной, эмоциональной, богатой.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В.П. Жуков, А.В. Жуков "Школьный фразеологический словарь русского языка", Москва "Просвещение", 1989 год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А.И. Молотков "Фразеологический словарь русского языка", Москва "Советская энциклопедия", 1967 год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А.И. Молотков "Основы фразеологии русского языка", Ленинград "Наука", 1977.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С.И. Ожегов "Толковый словарь русского языка", Москва "Мир и Образование", 2020 год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 Н.М.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Шанский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В.И. Зимин, А.В. Филиппов "Школьный фразеологический словарь русского языка", Москва "Дрофа", 2006 год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6. https://ru.wikipedia.org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7. БСЭ, 1969-1978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Список литературы и Интернет ресурсов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571480"/>
            <a:ext cx="8214902" cy="2000264"/>
          </a:xfrm>
        </p:spPr>
        <p:txBody>
          <a:bodyPr>
            <a:noAutofit/>
          </a:bodyPr>
          <a:lstStyle/>
          <a:p>
            <a:pPr algn="ctr"/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«Средняя общеобразовательная школа №2 г. Юрюзань»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ндивидуально-исследовательский </a:t>
            </a:r>
            <a:r>
              <a:rPr lang="ru-RU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на тему: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«Фразеологизмы в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нашей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речи»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000372"/>
            <a:ext cx="6357982" cy="250033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Проект выполнил: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ученик 6 А класса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Потапов Никита Викторович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Наставник проекта: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Тихая Марина Петровна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14744" y="6215082"/>
            <a:ext cx="1516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Юрюзань 2021</a:t>
            </a:r>
            <a:endParaRPr lang="ru-RU" sz="1400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Русский язык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очень богат устойчивыми выражениями, фразеологизмами. Они делают нашу речь более яркой, точной, эмоциональной и выразительной. Фразеологизмы - живые свидетели прошлого, знание их обогащает наш ум, даёт возможность лучше постигнуть язык, более сознательно им пользоваться.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Введение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Фразеологизмы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это устойчивые сочетания слов, близкие по лексическому значению одному слову. Поэтому фразеологизмы часто можно заменить одним словом, менее выразительным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(из какого словаря?)</a:t>
            </a: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Дать определения ФО из других словарей, иначе ты просто не выполнил этот пункт плана и поставленную задачу!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01038" cy="121444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Понятие фразеологизма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исконно русские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(топорная работа, зелёная улица);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старославянские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(ищите и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обрящете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латинские и греческие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(авгиевы конюшни, внести лепту);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западноевропейские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(синий чулок, бросить перчатку)</a:t>
            </a:r>
          </a:p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произведений художественной литературы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(а воз и ныне там, глядеть в оба)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Виды фразеологизмов по источнику происхождения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Примеры фразеологизмов из сказок М.Е. Салтыкова-Щедрина: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Источники фразеологизмов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2714620"/>
          <a:ext cx="7143798" cy="3257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92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92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853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1438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Фразеологизм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Лексическое значение фразеологизма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Название сказок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438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ни</a:t>
                      </a:r>
                      <a:r>
                        <a:rPr lang="ru-RU" baseline="0" dirty="0">
                          <a:latin typeface="Times New Roman" pitchFamily="18" charset="0"/>
                          <a:cs typeface="Times New Roman" pitchFamily="18" charset="0"/>
                        </a:rPr>
                        <a:t> пяди не уступить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нисколько не отдать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«Дикий помещик»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4381"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моя изба с краю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нежелание принимать участие в каких-либо делах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«Вяленая</a:t>
                      </a:r>
                      <a:r>
                        <a:rPr lang="ru-RU" baseline="0" dirty="0">
                          <a:latin typeface="Times New Roman" pitchFamily="18" charset="0"/>
                          <a:cs typeface="Times New Roman" pitchFamily="18" charset="0"/>
                        </a:rPr>
                        <a:t> вобла»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4381"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ума палата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иметь много ума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«Премудрый пескарь»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Примеры фразеологизмов из басен И.А. Крылова: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Источники фразеологизмов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285992"/>
          <a:ext cx="8358246" cy="41724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18107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Фразеологизм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Лексическое значение фразеологизма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Название басни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5040"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 ларчик просто открывался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деле, вопросе, при разрешении которого не стоило мудрить.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«Ларчик»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99836"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Великий зверь на малые дела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людях, которые прилагают много старания и для выполнения пустячных дел, не стоящих затраченных</a:t>
                      </a:r>
                    </a:p>
                    <a:p>
                      <a:r>
                        <a:rPr kumimoji="0" lang="ru-RU" sz="16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усилий.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«Воспитание Льва»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982"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Избави Бог и нас от этаких судей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необъективная критика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Осел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и Соловей»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Фразеологизмы-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антонимы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 это противоположные по значению фразеологизмы.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(засучив рукава - спустя рукава, сломя голову – черепашьим шагом)</a:t>
            </a:r>
          </a:p>
          <a:p>
            <a:r>
              <a:rPr lang="ru-RU" sz="2400" dirty="0"/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Фразеологизмы-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синонимы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это одинаковые по значению, но разные по написанию фразеологизмы.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(за тридевять земель – на краю света, тертый калач – стреляный воробей)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Фразеологические антонимы и синонимы 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357958"/>
          </a:xfrm>
        </p:spPr>
        <p:txBody>
          <a:bodyPr>
            <a:normAutofit/>
          </a:bodyPr>
          <a:lstStyle/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Живут-поживают слова отдельно друг от друга, и каждое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слово имеет своё лексическое значение. А в какой-то момент эти слова сливаются в одно неделимое сочетание, слова теряют вдруг свои прежние значения, становясь фразеологизмом.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Вот значения некоторых фразеологизмов:</a:t>
            </a:r>
          </a:p>
          <a:p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Бить баклуши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 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бездельничать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sz="5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Значение некоторых фразеологизмов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2290" name="Picture 2" descr="https://avatars.mds.yandex.net/get-zen_doc/1714257/pub_5d9ccfd6ec575b69c0646ac8_5d9ce6d8bc25145540f98a56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214818"/>
            <a:ext cx="2000264" cy="2000264"/>
          </a:xfrm>
          <a:prstGeom prst="rect">
            <a:avLst/>
          </a:prstGeom>
          <a:noFill/>
        </p:spPr>
      </p:pic>
      <p:sp>
        <p:nvSpPr>
          <p:cNvPr id="12292" name="AutoShape 4" descr="https://s00.yaplakal.com/pics/pics_original/6/3/2/1362223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338</TotalTime>
  <Words>926</Words>
  <Application>Microsoft Office PowerPoint</Application>
  <PresentationFormat>Экран (4:3)</PresentationFormat>
  <Paragraphs>149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Открытая</vt:lpstr>
      <vt:lpstr>Муниципальное общеобразовательное учреждение «Средняя общеобразовательная школа №2 г. Юрюзань»  индивидуально-исследовательский проект на тему: «Фразеологизмы в нашей речи»</vt:lpstr>
      <vt:lpstr> </vt:lpstr>
      <vt:lpstr>Введение </vt:lpstr>
      <vt:lpstr>Понятие фразеологизма </vt:lpstr>
      <vt:lpstr>Виды фразеологизмов по источнику происхождения  </vt:lpstr>
      <vt:lpstr>Источники фразеологизмов</vt:lpstr>
      <vt:lpstr>Источники фразеологизмов</vt:lpstr>
      <vt:lpstr>Фразеологические антонимы и синонимы </vt:lpstr>
      <vt:lpstr> Значение некоторых фразеологизмов  </vt:lpstr>
      <vt:lpstr>Значение некоторых фразеологизмов</vt:lpstr>
      <vt:lpstr>Значение некоторых фразеологизмов</vt:lpstr>
      <vt:lpstr>Исследовательская часть </vt:lpstr>
      <vt:lpstr>Исследовательская часть </vt:lpstr>
      <vt:lpstr>Исследовательская часть </vt:lpstr>
      <vt:lpstr> Исследовательская часть</vt:lpstr>
      <vt:lpstr>Исследовательская часть</vt:lpstr>
      <vt:lpstr>Исследовательская часть</vt:lpstr>
      <vt:lpstr>Исследовательская  часть</vt:lpstr>
      <vt:lpstr>Исследовательская часть</vt:lpstr>
      <vt:lpstr>Исследовательская часть</vt:lpstr>
      <vt:lpstr>Исследовательская часть </vt:lpstr>
      <vt:lpstr>Заключение</vt:lpstr>
      <vt:lpstr>Список литературы и Интернет ресурсов</vt:lpstr>
      <vt:lpstr>Муниципальное общеобразовательное учреждение «Средняя общеобразовательная школа №2 г. Юрюзань»  индивидуально-исследовательский проект на тему: «Фразеологизмы в нашей речи»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МуниципИндивидуальный исследовательский проект на тему: «Фразеологизмы в русской речи»</dc:title>
  <dc:creator>Samsung</dc:creator>
  <cp:lastModifiedBy>Admin</cp:lastModifiedBy>
  <cp:revision>51</cp:revision>
  <dcterms:created xsi:type="dcterms:W3CDTF">2021-10-28T10:09:16Z</dcterms:created>
  <dcterms:modified xsi:type="dcterms:W3CDTF">2021-11-03T06:25:00Z</dcterms:modified>
</cp:coreProperties>
</file>