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0" r:id="rId7"/>
    <p:sldId id="263" r:id="rId8"/>
    <p:sldId id="285" r:id="rId9"/>
    <p:sldId id="268" r:id="rId10"/>
    <p:sldId id="274" r:id="rId11"/>
    <p:sldId id="279" r:id="rId12"/>
    <p:sldId id="275" r:id="rId13"/>
    <p:sldId id="281" r:id="rId14"/>
    <p:sldId id="265" r:id="rId15"/>
    <p:sldId id="278" r:id="rId16"/>
    <p:sldId id="276" r:id="rId17"/>
    <p:sldId id="269" r:id="rId18"/>
    <p:sldId id="270" r:id="rId19"/>
    <p:sldId id="284" r:id="rId20"/>
    <p:sldId id="271" r:id="rId21"/>
    <p:sldId id="277" r:id="rId22"/>
    <p:sldId id="280" r:id="rId23"/>
    <p:sldId id="272" r:id="rId24"/>
    <p:sldId id="266" r:id="rId25"/>
    <p:sldId id="267" r:id="rId26"/>
    <p:sldId id="282" r:id="rId27"/>
    <p:sldId id="283" r:id="rId28"/>
    <p:sldId id="273" r:id="rId29"/>
    <p:sldId id="286" r:id="rId30"/>
    <p:sldId id="287" r:id="rId31"/>
    <p:sldId id="290" r:id="rId32"/>
    <p:sldId id="294" r:id="rId33"/>
    <p:sldId id="291" r:id="rId34"/>
    <p:sldId id="288" r:id="rId35"/>
    <p:sldId id="292" r:id="rId36"/>
    <p:sldId id="289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F78A6-A5EF-4103-82DE-8C3A03B20248}" type="datetimeFigureOut">
              <a:rPr lang="ru-RU" smtClean="0"/>
              <a:pPr/>
              <a:t>13.01.2023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AC0D7-06C3-448C-A048-A9BB5CC5EBC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pic>
        <p:nvPicPr>
          <p:cNvPr id="11272" name="Picture 8" descr="430_474_565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2699792" y="260648"/>
            <a:ext cx="3656135" cy="2640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3435" name="Text Box 3"/>
          <p:cNvSpPr txBox="1">
            <a:spLocks noChangeArrowheads="1"/>
          </p:cNvSpPr>
          <p:nvPr/>
        </p:nvSpPr>
        <p:spPr bwMode="auto">
          <a:xfrm>
            <a:off x="3347864" y="4293096"/>
            <a:ext cx="4637942" cy="279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Простая русская изба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Ни кособока, ни горбата,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И с ней была моя судьба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Надолго связана когда-то.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itchFamily="18" charset="0"/>
              </a:rPr>
              <a:t>                                    </a:t>
            </a:r>
            <a:r>
              <a:rPr lang="ru-RU" dirty="0">
                <a:latin typeface="Times New Roman" pitchFamily="18" charset="0"/>
              </a:rPr>
              <a:t>Шилин В.В.</a:t>
            </a:r>
            <a:endParaRPr lang="ru-RU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03438" name="WordArt 5" descr="Белый мрамор"/>
          <p:cNvSpPr>
            <a:spLocks noChangeArrowheads="1" noChangeShapeType="1" noTextEdit="1"/>
          </p:cNvSpPr>
          <p:nvPr/>
        </p:nvSpPr>
        <p:spPr bwMode="auto">
          <a:xfrm>
            <a:off x="1043608" y="2780928"/>
            <a:ext cx="7187762" cy="1362081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kern="10" dirty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изба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836712"/>
            <a:ext cx="4176464" cy="5637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Глина.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Есть небольшие сколы.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Глиняный  сосуд, сравнительно высокий, бочковатый, с ручкою и носком, иногда с крышкою; урна, ваза. Кувшины используются в быту. Главным назначением кувшина было хранение жидкостей. Поэтому его относили к «питейной» посуде. Вид напитка определял форму сосуда. Глиняные изделия способны впитывать влагу, что препятствует возникновению плесени. А через некоторое время глина, начинает отдавать влагу обратно, благодаря чему жидкость, например, молоко дольше остается свежей.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60648"/>
            <a:ext cx="2863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Глиняный кувшин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3" descr="https://sun9-10.userapi.com/s/v1/ig2/TOQWH1wfTZTqjD1y9YpRxhZrlD0fxV1q_8YxuDzfKGXlOKlq53MzgO05ggosk5uqd0z-aa1K9wUPvfZ-POe1y01-.jpg?size=807x1080&amp;quality=95&amp;type=albu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052736"/>
            <a:ext cx="3864611" cy="507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476672"/>
            <a:ext cx="5256584" cy="6191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Глина.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Хорошая.   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Расширяющийся книзу удлинённый глиняный (есть и стеклянные) горшок для молока. Крынка похожа на широкий глиняный кувшин без ручки и крышки. Крынка служила хорошим местом для хранения молока, как парного, так и холодного. Ввиду того, этот сосуд был выполнен из пористого материала (глины), молоко, как будто бы дышало (молоко просачивалось через стенки и испарялось с наружной части, понижая температуру молока) и поэтому сохранялось лучше. Крынку ставили на стол, в крынке молоко хранили, в крынке молоко ставили в печь. Именно в этой посуде молоко имело возможность топиться, не пригорая в настоящей русской печке. Молоко приобретало бежевый или слегка коричневый оттенок, а сверху образовывалась темно-коричневая очень вкусная пенка, сдобренная и смягченная нижним слоем сливок.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260648"/>
            <a:ext cx="1329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Крынка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4" descr="https://sun9-7.userapi.com/s/v1/ig2/gAyQqSfoRZY4EzgfAooRKCScOYTO7ZQg17RWAwePtckrTBKpgzDXLVtkMtMq-az1TcQ0ZUnDCj7EAScUh1sebLhc.jpg?size=807x1080&amp;quality=95&amp;type=album"/>
          <p:cNvPicPr>
            <a:picLocks noChangeAspect="1"/>
          </p:cNvPicPr>
          <p:nvPr/>
        </p:nvPicPr>
        <p:blipFill>
          <a:blip r:embed="rId3" cstate="print"/>
          <a:srcRect l="20167" r="1428"/>
          <a:stretch>
            <a:fillRect/>
          </a:stretch>
        </p:blipFill>
        <p:spPr>
          <a:xfrm>
            <a:off x="323528" y="1628800"/>
            <a:ext cx="3528392" cy="460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720378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196752"/>
            <a:ext cx="6192688" cy="5083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Хорошая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Туес (банка) из бересты – это небольшой короб цилиндрической или овальной формы, сделанный из березовой коры и снабженный деревянным донышком и крышкой.   Берестяные туеса используются для хранения продуктов питания или мелких вещей. В туесах хранят соль, соления, молоко, масло, сметану и творог. Скоропортящиеся продукты в берестяных туесах долго хранятся, соль не отсыревает, солёные грибы и огурцы приобретают особый аромат, молоко и творог не киснут.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туеса наливают мед, подсолнечное, льняное масло. Березовый туесок является одним из самых распространенных предметов домашнего обихода, изготовленных из бересты. Туеса имеют  свойство сохранять прохладу воды, кваса и других прохладительных напитков в жаркий день, а горячие напитки, наоборот, долго не остывают.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60648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Туес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 l="9730" t="25214" r="26795" b="28218"/>
          <a:stretch>
            <a:fillRect/>
          </a:stretch>
        </p:blipFill>
        <p:spPr>
          <a:xfrm rot="5400013">
            <a:off x="-255074" y="2495445"/>
            <a:ext cx="3533483" cy="194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720378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980728"/>
            <a:ext cx="3168352" cy="5083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Материал.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Хорошая.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Самовар-символ гостеприимства, русского духа и традиционного чаепития. Металлический сосуд для кипячения воды и приготовления чая. Поставить  самовар и приготовить необходимое количество кипятка можно было гораздо быстрее, чем растопить печь и накипятить такое же количество в чайнике.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60648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Самовар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13">
            <a:off x="12879" y="1795449"/>
            <a:ext cx="4789490" cy="3592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933056"/>
            <a:ext cx="8245424" cy="27315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Дерево, сетка.</a:t>
            </a:r>
          </a:p>
          <a:p>
            <a:pPr marL="377976" lvl="0" indent="-377976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Размеры. 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Диаметр – 34 см, глубина – 8 см  (большое).    Диаметр – 19 см, глубина – 6 см. (маленькое).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7976" lvl="0" indent="-377976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Сетка имеет небольшие дыры (большое). Хорошая (маленькое).</a:t>
            </a:r>
          </a:p>
          <a:p>
            <a:pPr marL="377976" lvl="0" indent="-377976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Си́то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 инструмент для просеивания сыпучих масс: зерен, круп и тому подобное. На Руси имелись и другие названия: ситце, ситко и ситечко, решето. Используется в быту.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16632"/>
            <a:ext cx="8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Сито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548680"/>
            <a:ext cx="4090047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996952"/>
            <a:ext cx="8245424" cy="36984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Дерево, на концах металлические крючки, дугообразное.</a:t>
            </a:r>
          </a:p>
          <a:p>
            <a:pPr marL="377976" lvl="0" indent="-377976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Древесина рассохлась от времени, крючки на концах коромысла  имеют слабое крепление..</a:t>
            </a:r>
          </a:p>
          <a:p>
            <a:pPr marL="377976" lvl="0" indent="-377976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Коромысло представляет собой дугообразное деревянное приспособление для ручного ношения двух вёдер. Оно кладётся на плечи и верхнюю часть спины и распределяет вес носимого груза пропорционально по всей поверхности. С помощью коромысла носили в дом воду для питья и чтобы напоить скот. Чтобы коромысло было крепким, его изготавливали  из березы, орешника, клена, бука, реже — из сосны и ели. Сейчас коромысло уже почти нигде и не увидишь, разве что в далекой глубинке, в тех деревнях и селах, где живы еще национальные обычаи, где до сих пор сохранились традиционные ремесла и промыслы.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88640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Коромысло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3" cstate="print"/>
          <a:srcRect t="16551" b="27682"/>
          <a:stretch>
            <a:fillRect/>
          </a:stretch>
        </p:blipFill>
        <p:spPr>
          <a:xfrm rot="10799991">
            <a:off x="1331643" y="620696"/>
            <a:ext cx="6486525" cy="230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pic>
        <p:nvPicPr>
          <p:cNvPr id="1026" name="Picture 2" descr="C:\Users\Admin\Desktop\Новая папка\Без имен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8628658" cy="52615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429000"/>
            <a:ext cx="8568952" cy="31444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Дерево, коричневая краска.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Слой краски слегка потрескался, на сундуке имеются легкие царапины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Изделие корпусной деревянной мебели с откидной верхней крышкой, внутренняя сторона крышки обклеена фотографиями, сундук окрашен в коричневый цвет и имеет металлическую застежку. Изготавливались сундуки из дерева, отделывались декоративными металлическими деталями. Для предотвращения кражи хранившихся в них ценностей имели запорные устройства: в дорогих сундуках в виде встроенного замка, а в дешевых в виде навесного замка.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16632"/>
            <a:ext cx="2980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Деревянный сундук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4390" t="4392" r="4875" b="14354"/>
          <a:stretch>
            <a:fillRect/>
          </a:stretch>
        </p:blipFill>
        <p:spPr>
          <a:xfrm>
            <a:off x="539552" y="692696"/>
            <a:ext cx="446449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 t="36482"/>
          <a:stretch>
            <a:fillRect/>
          </a:stretch>
        </p:blipFill>
        <p:spPr>
          <a:xfrm>
            <a:off x="5436096" y="692696"/>
            <a:ext cx="2808312" cy="2678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dmin\Desktop\Новая папка\Без имени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8044948" cy="45003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653136"/>
            <a:ext cx="8712968" cy="20364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Дерево, плотная ткань.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Ветхая, ткань обвисшая, дерево потертое от времени, видны следы починки, местами на креплении торчит проволока.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Колыбель- подвесная или напольная качающаяся кроватка для младенца. Изготовлялась из дерева и ткани. Позволяла матери уложить ребенка спать с помощью покачивания и напевания колыбельной.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60648"/>
            <a:ext cx="5772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Подвесная детская колыбель (люлька)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 b="12329"/>
          <a:stretch>
            <a:fillRect/>
          </a:stretch>
        </p:blipFill>
        <p:spPr>
          <a:xfrm>
            <a:off x="1691680" y="764704"/>
            <a:ext cx="5832648" cy="383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pic>
        <p:nvPicPr>
          <p:cNvPr id="29701" name="Picture 5" descr="IMG_47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933056"/>
            <a:ext cx="3656135" cy="2776538"/>
          </a:xfrm>
          <a:prstGeom prst="rect">
            <a:avLst/>
          </a:prstGeom>
          <a:noFill/>
          <a:ln w="38100">
            <a:solidFill>
              <a:srgbClr val="58002C"/>
            </a:solidFill>
            <a:miter lim="800000"/>
            <a:headEnd/>
            <a:tailEnd/>
          </a:ln>
          <a:effectLst>
            <a:outerShdw dist="107763" dir="2700000" algn="ctr" rotWithShape="0">
              <a:srgbClr val="58002C">
                <a:alpha val="50000"/>
              </a:srgbClr>
            </a:outerShdw>
          </a:effectLst>
        </p:spPr>
      </p:pic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1619672" y="188640"/>
            <a:ext cx="5832648" cy="2735535"/>
          </a:xfrm>
          <a:prstGeom prst="rect">
            <a:avLst/>
          </a:prstGeom>
          <a:solidFill>
            <a:schemeClr val="accent6">
              <a:lumMod val="40000"/>
              <a:lumOff val="60000"/>
              <a:alpha val="10196"/>
            </a:schemeClr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/>
          <a:lstStyle/>
          <a:p>
            <a:pPr algn="just" eaLnBrk="0" hangingPunct="0">
              <a:lnSpc>
                <a:spcPct val="150000"/>
              </a:lnSpc>
              <a:spcBef>
                <a:spcPct val="20000"/>
              </a:spcBef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В старину люди ценили дом. «Мой дом –моя крепость», - говорили на Руси. Самый простой дом состоял из четырѐхстенного сруба, к которому были прирублены сени. Вся постройка была покрыта двускатной крышей. Деревянный крестьянский дом назывался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</a:rPr>
              <a:t>изба –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тѐплая половина с печью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название происходит от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</a:rPr>
              <a:t>истопить, истопка; изба – истьба – истоба.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260648"/>
            <a:ext cx="4583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Орудие прядения (самопрялка)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Новая папка\Без имени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718986" cy="50996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764704"/>
            <a:ext cx="3960440" cy="28674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Дерево, бук, игла, липа, береза.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Хорошая.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Гребень (или гребенка) пуховый  для подготовки пуха к  прядению, вычёсывания мякиша и растительного сора. Голова с иглами  выполнена  из крепкого бука.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260648"/>
            <a:ext cx="2900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Щетка для шерсти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Галина\Desktop\16545341963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3861048"/>
            <a:ext cx="4170788" cy="283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Галина\Desktop\165453418175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3568" y="1340768"/>
            <a:ext cx="2998610" cy="446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908720"/>
            <a:ext cx="3960440" cy="5637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Дерево, кожа, металл, бечевка, кустарная работа.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дерево потемнело, металлические детали незначительно проржавели, следы чинки, царапины, пятна, кожаные заплаты на деревянной подножке. 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Самопрялка вертикальная - "стояк" - станок для прядения ниток. Состоит из колеса, плоской подножки, шпульки с катушкой, деревянного шатуна, приводного ремня (бечевки). Все это закреплено в определенном порядке на стояке - доске с четырьмя точеными ножками. Колесо расположено под шпулькой.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260648"/>
            <a:ext cx="4583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Орудие прядения (самопрялка)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908720"/>
            <a:ext cx="3412200" cy="569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908720"/>
            <a:ext cx="5040560" cy="5637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Потертости верхнего слоя дерева. 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Веретено — ручное орудие для наматывания нитей при прядении (процесс продольного складывания и спирального скручивания отдельных волокон для получения длинной и прочной нити), одно из древнейших средств производства. Корень русского слова «веретено» относится к индоевропейской группе, и во всех мало-мальски родственных языках, современных и древних, означает «нечто вращающееся». Веретено представляет собой деревянную точёную палочку, оттянутую в остриё к верхнему концу и утолщённую к нижней трети. Изготавливалось из сухого дерева (чаще из берёзы). Длина веретена могла колебаться от 20 до 80 см.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60648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Веретено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Desktop\20220512_123934.jpg"/>
          <p:cNvPicPr>
            <a:picLocks noChangeAspect="1"/>
          </p:cNvPicPr>
          <p:nvPr/>
        </p:nvPicPr>
        <p:blipFill>
          <a:blip r:embed="rId3" cstate="print"/>
          <a:srcRect t="14608" b="13879"/>
          <a:stretch>
            <a:fillRect/>
          </a:stretch>
        </p:blipFill>
        <p:spPr>
          <a:xfrm rot="16200000">
            <a:off x="-1127721" y="2215953"/>
            <a:ext cx="5638803" cy="302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620688"/>
            <a:ext cx="3888432" cy="53604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Дерево. Резьба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Дерево почернело от времени, местами виднеются сколы и трещины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Рубель - деревянная доска с вырубленными желобками для катания белья, накатки кож. Предмет домашнего обихода использовался для стирки и глажения белья. Отжатое вручную белье наматывали на валик или скалку и раскатывали рубелем. После такой процедуры даже плохо постиранное белье, становилось белоснежным, как будто из него все «соки» выжали.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16632"/>
            <a:ext cx="1152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Рубель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620688"/>
            <a:ext cx="3950546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620688"/>
            <a:ext cx="3888432" cy="5637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Метал(алюминий), дерево.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Удовлетворительная, дерево со временем посерело, видны царапины бытового характера на раме.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Приспособление для ручной стирки, представляющее собой ребристую поверхность, о которую следует интенсивно тереть намоченную в мыльном растворе одежду. Стиральная доска облегчала насколько возможно тяжелый труд. Женщины терли замоченную одежду об ребра доски, и частички грязи легче отставали от ткани.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16632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Стиральная доска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4182218" cy="557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284984"/>
            <a:ext cx="7704856" cy="31444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Металл, дерево.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Видны признаки коррозии.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Серп - округленное ручное сельскохозяйственное орудие, жатвенный нож. Состоит из сужающегося, закругленного лезвия и короткой деревянной рукояти. Длинное изогнутое лезвие режущей части имеет мелко зазубренную внутреннюю кромку. Работающий серпом приводит его в действие одной рукой, другой придерживая срезаемые растения. Обычно используется при уборке небольших участков; широко употребляется в огородничестве и скотоводстве(при заготовке кормов для скота).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16632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Серп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/>
          <a:srcRect t="15486" b="25208"/>
          <a:stretch>
            <a:fillRect/>
          </a:stretch>
        </p:blipFill>
        <p:spPr>
          <a:xfrm>
            <a:off x="1835696" y="620688"/>
            <a:ext cx="5729502" cy="252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789040"/>
            <a:ext cx="7704856" cy="28854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03916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Литьё, ковка, металл, дерево</a:t>
            </a:r>
          </a:p>
          <a:p>
            <a:pPr marL="503916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Древесина потемнела, видны царапины.</a:t>
            </a:r>
          </a:p>
          <a:p>
            <a:pPr marL="503916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 со множеством зубьев для резки (распиловки) древесины. Изготавливается в виде металлической пластины, на рабочей кромке которой расположены зубья. Ручки деревянные. Предназначена для работы вдвоем, хотя при некоторой сноровке можно пилить и в одиночку.</a:t>
            </a:r>
          </a:p>
          <a:p>
            <a:pPr marL="503916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16632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Пила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3" cstate="print"/>
          <a:srcRect t="27009" b="14207"/>
          <a:stretch>
            <a:fillRect/>
          </a:stretch>
        </p:blipFill>
        <p:spPr>
          <a:xfrm>
            <a:off x="1547664" y="836712"/>
            <a:ext cx="6112809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077072"/>
            <a:ext cx="8208912" cy="2590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Древесина.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Покрытие потрескалось, древесина потемнела, видны царапины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Гусли довольно простой музыкальный  инструмент, который состоит из корпуса и закрепленных на нем струн, которые натягиваются посредством колочной системы. Материал-древесина. Чаще всего ель, сосна, кедр. На Руси гусли были любимы народом и пользовались спросом, под их мелодии пели песни, кружились в танцах, детям рассказывали сказки.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60648"/>
            <a:ext cx="1021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Гусли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 t="13977" b="10147"/>
          <a:stretch>
            <a:fillRect/>
          </a:stretch>
        </p:blipFill>
        <p:spPr>
          <a:xfrm>
            <a:off x="1907704" y="857795"/>
            <a:ext cx="5256584" cy="299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1412776"/>
            <a:ext cx="2808312" cy="45294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Хлопчатобумажная ткань, тесьма, шнуры, нитки – шитьё.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хорошем состоянии. 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Кукла –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пеленашка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кукла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счастье, зайчик на пальчик, вепсская кукла –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кормилка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кукла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колокольчик, кукла – закрутка, кукла свадебная – «неразлучники».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692696"/>
            <a:ext cx="26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Куклы - закрутки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1447" r="1644"/>
          <a:stretch>
            <a:fillRect/>
          </a:stretch>
        </p:blipFill>
        <p:spPr>
          <a:xfrm>
            <a:off x="611560" y="1556792"/>
            <a:ext cx="4824536" cy="373379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>
          <a:xfrm>
            <a:off x="1619672" y="116632"/>
            <a:ext cx="6048672" cy="2160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Простая крестьянская изба, а сколько мудрости и смысла в себя она вобрала! Интерьер избы – это столь же высокое искусство, как и все, что создавал талантливый русский народ. </a:t>
            </a:r>
          </a:p>
        </p:txBody>
      </p:sp>
      <p:pic>
        <p:nvPicPr>
          <p:cNvPr id="15362" name="Picture 2" descr="C:\Users\Admin\Desktop\Новая папка\Без именис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2896"/>
            <a:ext cx="7879136" cy="386033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653136"/>
            <a:ext cx="7848872" cy="20364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Хлопок (цвет белый), цветные нити для вышивки. Вышивка ручная, вид вышивки - гладь.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Ткань местами потерта, нарушена целостность швов.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Скатерть из белого полотна, декорирована вышитыми цветочными орнаментами. Вышивка - ручная.  Вид вышивки - гладь, нити-цветные, мулине.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188640"/>
            <a:ext cx="4006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Скатерть ручная вышивка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20"/>
          <a:stretch>
            <a:fillRect/>
          </a:stretch>
        </p:blipFill>
        <p:spPr>
          <a:xfrm>
            <a:off x="1979712" y="836712"/>
            <a:ext cx="5289004" cy="3672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437112"/>
            <a:ext cx="7848872" cy="20364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Хлопчатобумажная ткань. Вышивка крестом и гладью. Нитки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/б.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Ткань местами потерта, нарушена целостность.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Белая занавески из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/б ткани, по краям мережка, выполненная вручную, а в середине большой цветочный мотив, вышивка гладью и крестом.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88640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Рушник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 t="10613"/>
          <a:stretch>
            <a:fillRect/>
          </a:stretch>
        </p:blipFill>
        <p:spPr>
          <a:xfrm>
            <a:off x="611560" y="1196752"/>
            <a:ext cx="4472685" cy="2664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620688"/>
            <a:ext cx="2448272" cy="36762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005064"/>
            <a:ext cx="7848872" cy="23134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Лен, разноцветные нитки для вышивания,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/б нити.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Удовлетворительное.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1.Рушник  состоит из основного   полотна с орнаментированными концами, кружевной орнаментированной прошвы. Концы полотенца орнаментированы вышивкой, выполненной красными и зелеными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/б нитями, орнамент растительный. Композиция состоит из двух цветков.                                                                                           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88640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Рушник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836712"/>
            <a:ext cx="4176464" cy="3117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068960"/>
            <a:ext cx="7776864" cy="34214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2.Концы орнаментированы вышивкой, выполненной разноцветными  нитями в технике болгарский крест. На вышивке изображены четыре стилизованные креста, внутри которых вышиты разноцветные сердцеобразные фигуры. Наконечник полотенца выполнен из кружева фабричного производства. По филейной сетке кружева  располагается геометрический орнамент в виде  ромба и цветок с округленными лепестками.                           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3.Концы полотенца орнаментированы растительной вышивкой. Орнамент представляет собой  8 крупных цветков красного , розового и сиреневого цвета.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188640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Рушник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2889754" cy="2158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932908" y="403797"/>
            <a:ext cx="2158505" cy="2880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196752"/>
            <a:ext cx="2952328" cy="4806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Шерсть, разноцветные нитки для вышивания,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пайетки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хорошем состоянии.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Русский сарафан красного цвета, спереди с неглубоким круглым вырезом. Подол и грудь украшены аппликациями из ткани,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пайетками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Сарафан имеет косо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клинный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покрой.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88640"/>
            <a:ext cx="2569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сарафан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3674626" cy="55113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908720"/>
            <a:ext cx="4536504" cy="5637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Полотно из бархата - шитье.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Ткань выцвела, потерта, манжеты затерты, подкладка ветхая.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Тулуп из сиреневого бархата, без воротника. Манжеты на рукавах и кромка тулупа обработаны более светлым бархатом. От шеи –до середины пришиты 10 крючков, а дальше застежки на клепках. Внутренние швы все обработаны, в верхней части пришит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подклад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 хлопчатобумажной ткани белого цвета. Кромка на шее порвана. На внутренней части тулупа, в области шеи на ярлыке вышита цифра-6 зелеными нитками. Рукава вшивные на манжетах. Фасон тулупа - приталенный, к низу слегка расклешенный.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88640"/>
            <a:ext cx="4761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Верхняя женская одежда. Тулуп.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63" r="5314"/>
          <a:stretch>
            <a:fillRect/>
          </a:stretch>
        </p:blipFill>
        <p:spPr>
          <a:xfrm>
            <a:off x="323528" y="1124744"/>
            <a:ext cx="3528392" cy="51227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196752"/>
            <a:ext cx="2592288" cy="45294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Атлас, тесьма, хлопчатобумажная ткань – шитьё. 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хорошем состоянии.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Рубашка мужская из хлопчатобумажной ткани белого цвета со вставками в виде узорчатой тесьмы по горловине, вдоль разреза и на подоле.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88640"/>
            <a:ext cx="2598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рубашка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002679" cy="47382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077072"/>
            <a:ext cx="6552728" cy="2590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Лыко. Косое плетение.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хорошем состоянии.</a:t>
            </a:r>
          </a:p>
          <a:p>
            <a:pPr marL="377976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Низкая обувь, распространенная на Руси в старину, и бывшая в широком употреблении в сельской местности до 1930-х годов, сплетенная из древесного лыка. Лапоть привязывали к ноге оборами. Лапти отличались крайне низкой себестоимостью, ввиду обилия материала; простотой изготовления и недолговечностью.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188640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Лапти.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AppData\Local\Microsoft\Windows\Temporary Internet Files\Content.Word\IMG_20220523_121659.jpg"/>
          <p:cNvPicPr/>
          <p:nvPr/>
        </p:nvPicPr>
        <p:blipFill>
          <a:blip r:embed="rId3" cstate="print"/>
          <a:srcRect t="7662" b="6134"/>
          <a:stretch>
            <a:fillRect/>
          </a:stretch>
        </p:blipFill>
        <p:spPr bwMode="auto">
          <a:xfrm>
            <a:off x="1979712" y="764704"/>
            <a:ext cx="501028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 t="10000" b="4000"/>
          <a:stretch>
            <a:fillRect/>
          </a:stretch>
        </p:blipFill>
        <p:spPr>
          <a:xfrm>
            <a:off x="323528" y="1052736"/>
            <a:ext cx="4800540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4077072"/>
            <a:ext cx="8712968" cy="27392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03916" lvl="0" indent="-360000" algn="just" defTabSz="671891">
              <a:spcBef>
                <a:spcPts val="1200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Пантократор: одна рука Господа благословляет нас, а в другой Спаситель держит открытую книгу. Иногда книга в руках Спасителя изображена закрытой,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иногда - в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 свитка. Книга символизирует учение, которое принес в мир Иисус Христос.                          </a:t>
            </a:r>
            <a:endParaRPr lang="ru-RU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3916" lvl="0" indent="-360000" algn="just" defTabSz="671891">
              <a:spcBef>
                <a:spcPts val="1200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2.Каждому празднованию соответствует своя иконография. Это очень интересные многофигурные композиции, которые могут включать трех, четырех святых, а могут изображать и более ста праведников. Святые на иконе изображаются горизонтальными рядами. Они предстоят Христу Вседержателю. Они словно приглашают к общей, соборной молитве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3916" lvl="0" indent="-360000" algn="ctr" defTabSz="671891">
              <a:spcBef>
                <a:spcPts val="1200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Спас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Вседержитель(Пантократор).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2. Семь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Святых  с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окладом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1340768"/>
            <a:ext cx="2592288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3916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Дерево, красочный слой.</a:t>
            </a:r>
          </a:p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Дерево почернело от времени, местами отошел красочный слой.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941168"/>
            <a:ext cx="6408712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Правый от печки угол назывался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бабий угол или закуток –особенный угол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Здесь командовала хозяйка, тут все было приспособлено для приготовления пищи и хранения домашней утвари. Утварью в старину называли предметы домашнего обихода: чугуны, миски, чарки, кринки, ложки, скалки, самовары.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s://fs.znanio.ru/methodology/images/62/db/62db3583db242be450712c0a2b8caf6880f78ff5.jpg"/>
          <p:cNvPicPr>
            <a:picLocks noChangeAspect="1" noChangeArrowheads="1"/>
          </p:cNvPicPr>
          <p:nvPr/>
        </p:nvPicPr>
        <p:blipFill>
          <a:blip r:embed="rId3" cstate="print"/>
          <a:srcRect l="24150" t="25200" r="16001" b="18801"/>
          <a:stretch>
            <a:fillRect/>
          </a:stretch>
        </p:blipFill>
        <p:spPr bwMode="auto">
          <a:xfrm>
            <a:off x="1691680" y="476672"/>
            <a:ext cx="5951461" cy="41764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pic>
        <p:nvPicPr>
          <p:cNvPr id="16386" name="Picture 2" descr="C:\Users\Admin\Desktop\Новая папка\Без име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8038448" cy="55922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437112"/>
            <a:ext cx="8640960" cy="21390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техника.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 деревянный дубовый. Техника кустарная. </a:t>
            </a:r>
          </a:p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Имеются следы от гвоздей, верхняя доска потерта, частично остались гвозди. На ножках имеются сколы.</a:t>
            </a:r>
          </a:p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Верхняя доска состоит из четырех скрепленных между собой досок. Деревянная резная </a:t>
            </a:r>
            <a:r>
              <a:rPr lang="ru-RU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царга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Стол имеет четыре ножки в виде граненой вазы – тумбы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88640"/>
            <a:ext cx="2228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 дубовый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908720"/>
            <a:ext cx="4790486" cy="319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 t="33574" b="7971"/>
          <a:stretch>
            <a:fillRect/>
          </a:stretch>
        </p:blipFill>
        <p:spPr>
          <a:xfrm>
            <a:off x="284277" y="908720"/>
            <a:ext cx="3609679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 r="11564" b="32773"/>
          <a:stretch>
            <a:fillRect/>
          </a:stretch>
        </p:blipFill>
        <p:spPr>
          <a:xfrm>
            <a:off x="2339752" y="692696"/>
            <a:ext cx="4294226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3429000"/>
            <a:ext cx="8640960" cy="29700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техника.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Чугун и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алюминий.</a:t>
            </a:r>
            <a:endParaRPr lang="ru-RU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Чугунный горшок покрылся ржавчиной.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Алюминий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почернел.</a:t>
            </a:r>
          </a:p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buFont typeface="Wingdings 3"/>
              <a:buChar char="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Горшок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чугуна, позднее также из алюминиевого сплава, округлой формы, для тушения и варки в русской печи. Особенностью чугуна является его форма, повторяющая форму традиционного глиняного печного горшка: зауженный к низу, расширяющийся к верхней части и снова сужающийся к горлу. Такая форма позволяет ставить чугун в печь и вынимать его из печи с помощью особого инструмента — ухвата, представляющего собою разомкнутое металлическое кольцо на длинной деревянной ручке. </a:t>
            </a:r>
            <a:endParaRPr lang="ru-RU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88640"/>
            <a:ext cx="4674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Горшки  из чугуна и алюминия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2-08/1659830802_5-funart-pro-p-fon-dlya-prezentatsii-russkaya-izba-krasiv-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133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200" dirty="0" smtClean="0"/>
              <a:t/>
            </a:r>
            <a:br>
              <a:rPr lang="ru-RU" sz="4200" dirty="0" smtClean="0"/>
            </a:br>
            <a:endParaRPr lang="ru-RU" sz="4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620688"/>
            <a:ext cx="5256584" cy="5637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Материал, техника.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Металл, дерево. Ковка.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Потертости верхнего слоя дерева. Металл имеет признаки коррозии </a:t>
            </a:r>
          </a:p>
          <a:p>
            <a:pPr marL="377976" lvl="0" indent="-377976" algn="just" defTabSz="503971">
              <a:spcBef>
                <a:spcPts val="1100"/>
              </a:spcBef>
              <a:buClr>
                <a:srgbClr val="A53010"/>
              </a:buClr>
              <a:buSzPct val="100000"/>
              <a:buFont typeface="Wingdings 3"/>
              <a:buChar char="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Описание. Ухват (вилы, емки, каргач, рогач, угар) представляет собой металлическую дужку, укрепленную на длинной деревянной рукояти (держаке). Ухватом захватывали и ставили в русскую печь глиняные горшки и чугунки. Под каждый размер чугунка был свой ухват. Для перемещения самых больших и тяжёлых чугунков ухваты снабжались опорной скобой с двумя деревянными колёсиками на концах. Умение подхватить горшки требовало определенных навыков, которые приобретались длительной практикой.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Кроме бытового назначения, ухват использовался и в обрядовых действиях. Термин ухват распространен почти по всей территории России.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188640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3916" lvl="0" indent="-503916" defTabSz="671891">
              <a:spcBef>
                <a:spcPts val="1465"/>
              </a:spcBef>
              <a:buClr>
                <a:srgbClr val="A5301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Ухват 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2" descr="C:\Users\User\Desktop\20220602_161346.jpg"/>
          <p:cNvPicPr>
            <a:picLocks noChangeAspect="1"/>
          </p:cNvPicPr>
          <p:nvPr/>
        </p:nvPicPr>
        <p:blipFill>
          <a:blip r:embed="rId3" cstate="print"/>
          <a:srcRect t="22698" r="20959" b="25373"/>
          <a:stretch>
            <a:fillRect/>
          </a:stretch>
        </p:blipFill>
        <p:spPr>
          <a:xfrm rot="5400013">
            <a:off x="-892845" y="2053102"/>
            <a:ext cx="5673130" cy="280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2022</Words>
  <Application>Microsoft Office PowerPoint</Application>
  <PresentationFormat>Экран (4:3)</PresentationFormat>
  <Paragraphs>164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Слайд 18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Samsung</cp:lastModifiedBy>
  <cp:revision>22</cp:revision>
  <dcterms:created xsi:type="dcterms:W3CDTF">2023-01-09T06:00:03Z</dcterms:created>
  <dcterms:modified xsi:type="dcterms:W3CDTF">2023-01-12T19:39:42Z</dcterms:modified>
</cp:coreProperties>
</file>